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png" ContentType="image/png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444954"/>
                </a:solidFill>
                <a:latin typeface="Arimo"/>
                <a:cs typeface="Arim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444954"/>
                </a:solidFill>
                <a:latin typeface="Arimo"/>
                <a:cs typeface="Arim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rgbClr val="444954"/>
                </a:solidFill>
                <a:latin typeface="Arimo"/>
                <a:cs typeface="Arim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6019" y="844594"/>
            <a:ext cx="5420360" cy="885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rgbClr val="444954"/>
                </a:solidFill>
                <a:latin typeface="Arimo"/>
                <a:cs typeface="Arim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76019" y="2833772"/>
            <a:ext cx="5420360" cy="2987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dnuggets.com/2017/02/yhat-support-vector-machine.html" TargetMode="External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kdnuggets.com/2020/01/random-forest-powerful-ensemble-learning-" TargetMode="External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
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
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jpg"/></Relationships>
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
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papers.nips.cc/paper/7062-a-" TargetMode="External"/><Relationship Id="rId3" Type="http://schemas.openxmlformats.org/officeDocument/2006/relationships/image" Target="../media/image58.jpg"/></Relationships>
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
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
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kubeflow.org/docs/started/kubeflow-overview/" TargetMode="External"/></Relationships>
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
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
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businessinsider.com/amazon-ai-biased-" TargetMode="External"/><Relationship Id="rId3" Type="http://schemas.openxmlformats.org/officeDocument/2006/relationships/image" Target="../media/image63.jpg"/></Relationships>
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
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
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
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
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
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
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
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
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
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
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
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/Relationships>
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/Relationships>
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/Relationships>
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
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
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/Relationships>
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/Relationships>
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/Relationships>
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/Relationships>
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/Relationships>
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/Relationships>
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/Relationships>
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/Relationships>
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
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jpg"/></Relationships>
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3.jpg"/></Relationships>
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/Relationships>
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5.jpg"/></Relationships>
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0.0.0.0/docs.%27" TargetMode="External"/></Relationships>
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
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openapis.org/" TargetMode="External"/><Relationship Id="rId3" Type="http://schemas.openxmlformats.org/officeDocument/2006/relationships/image" Target="../media/image96.jpg"/></Relationships>
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7.jpg"/></Relationships>
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/Relationships>
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jpg"/></Relationships>
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jpg"/></Relationships>
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/Relationships>
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2.jpg"/></Relationships>
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Relationship Id="rId3" Type="http://schemas.openxmlformats.org/officeDocument/2006/relationships/image" Target="../media/image104.jpg"/></Relationships>
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jpg"/></Relationships>
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7.jpg"/></Relationships>
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8.jpg"/></Relationships>
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9.jpg"/><Relationship Id="rId3" Type="http://schemas.openxmlformats.org/officeDocument/2006/relationships/image" Target="../media/image110.jpg"/></Relationships>
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1.jpg"/></Relationships>
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2.jpg"/></Relationships>
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jpg"/></Relationships>
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jpg"/></Relationships>
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5.jpg"/></Relationships>
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6.jpg"/></Relationships>
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jpg"/></Relationships>
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8.jpg"/></Relationships>
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9.jpg"/></Relationships>
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0.jpg"/></Relationships>
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1.jpg"/></Relationships>
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2.jpg"/></Relationships>
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3.jpg"/></Relationships>
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4.jpg"/></Relationships>
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propublica.org/article/machine-bias-risk-assessments-in-" TargetMode="External"/></Relationships>
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5.jpg"/></Relationships>
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png"/></Relationships>
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7.jpg"/></Relationships>
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jpg"/></Relationships>
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/Relationships>
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americanbanker.com/opinion/ai-models-" TargetMode="External"/><Relationship Id="rId3" Type="http://schemas.openxmlformats.org/officeDocument/2006/relationships/hyperlink" Target="http://www.wired.com/story/best-ai-models-no-match-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jpg"/></Relationships>
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1.jpg"/></Relationships>
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jpg"/></Relationships>
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3.jpg"/></Relationships>
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jpg"/></Relationships>
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g"/></Relationships>
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jpg"/></Relationships>
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7.jpg"/></Relationships>
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jpg"/></Relationships>
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jpg"/><Relationship Id="rId3" Type="http://schemas.openxmlformats.org/officeDocument/2006/relationships/image" Target="../media/image140.jpg"/></Relationships>
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1.jpg"/></Relationships>
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2.jpg"/><Relationship Id="rId3" Type="http://schemas.openxmlformats.org/officeDocument/2006/relationships/image" Target="../media/image143.jpg"/></Relationships>
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4.jpg"/></Relationships>
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5.jpg"/></Relationships>
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6.jpg"/></Relationships>
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7.jpg"/><Relationship Id="rId3" Type="http://schemas.openxmlformats.org/officeDocument/2006/relationships/image" Target="../media/image148.png"/></Relationships>
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jpg"/></Relationships>
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0.jpg"/><Relationship Id="rId3" Type="http://schemas.openxmlformats.org/officeDocument/2006/relationships/image" Target="../media/image151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2.jpg"/></Relationships>
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jpg"/></Relationships>
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4.jpg"/></Relationships>
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jpg"/></Relationships>
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jpg"/></Relationships>
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7.png"/></Relationships>
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8.jpg"/></Relationships>
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9.jpg"/></Relationships>
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0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1.jpg"/></Relationships>
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2.jpg"/></Relationships>
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seagate.com/files/www-" TargetMode="External"/></Relationships>
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3.jpg"/></Relationships>
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4.jpg"/></Relationships>
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5.jpg"/></Relationships>
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6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7.jpg"/></Relationships>
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8.jpg"/></Relationships>
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9.jpg"/></Relationships>
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0.jpg"/></Relationships>
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1.jpg"/></Relationships>
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3.jpg"/><Relationship Id="rId3" Type="http://schemas.openxmlformats.org/officeDocument/2006/relationships/image" Target="../media/image174.jpg"/></Relationships>
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5.jpg"/></Relationships>
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6.jpg"/></Relationships>
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7.jpg"/></Relationships>
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8.jpg"/></Relationships>
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9.jpg"/></Relationships>
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customercare@packtpub.com" TargetMode="External"/><Relationship Id="rId3" Type="http://schemas.openxmlformats.org/officeDocument/2006/relationships/hyperlink" Target="http://www.packt.com/" TargetMode="Externa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python.org/dev/peps/pep-0008/)" TargetMode="Externa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xxxxxxxxx@dev.azure.com/xxxxx/Learn_MLOps/_git/Learn_MLOps" TargetMode="Externa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xxxxxxxxx@dev.azure.com/xxxxx/Learn_MLOps/_git/Learn_MLO" TargetMode="External"/><Relationship Id="rId3" Type="http://schemas.openxmlformats.org/officeDocument/2006/relationships/image" Target="../media/image47.jp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xxxxxxxxx@dev.azure.com/xxxxx/Learn_MLOps/_git/Learn_MLO" TargetMode="External"/><Relationship Id="rId3" Type="http://schemas.openxmlformats.org/officeDocument/2006/relationships/image" Target="../media/image48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1956" y="859535"/>
            <a:ext cx="5422900" cy="3129280"/>
          </a:xfrm>
          <a:custGeom>
            <a:avLst/>
            <a:gdLst/>
            <a:ahLst/>
            <a:cxnLst/>
            <a:rect l="l" t="t" r="r" b="b"/>
            <a:pathLst>
              <a:path w="5422900" h="3129279">
                <a:moveTo>
                  <a:pt x="5422392" y="0"/>
                </a:moveTo>
                <a:lnTo>
                  <a:pt x="0" y="0"/>
                </a:lnTo>
                <a:lnTo>
                  <a:pt x="0" y="2776728"/>
                </a:lnTo>
                <a:lnTo>
                  <a:pt x="0" y="3128772"/>
                </a:lnTo>
                <a:lnTo>
                  <a:pt x="5422392" y="3128772"/>
                </a:lnTo>
                <a:lnTo>
                  <a:pt x="5422392" y="2776728"/>
                </a:lnTo>
                <a:lnTo>
                  <a:pt x="5422392" y="0"/>
                </a:lnTo>
                <a:close/>
              </a:path>
            </a:pathLst>
          </a:custGeom>
          <a:solidFill>
            <a:srgbClr val="E4E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6019" y="3780507"/>
            <a:ext cx="1449070" cy="2197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250" spc="5">
                <a:solidFill>
                  <a:srgbClr val="444954"/>
                </a:solidFill>
                <a:latin typeface="Arimo"/>
                <a:cs typeface="Arimo"/>
              </a:rPr>
              <a:t>Engineering</a:t>
            </a:r>
            <a:r>
              <a:rPr dirty="0" sz="1250" spc="-5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250" spc="10">
                <a:solidFill>
                  <a:srgbClr val="444954"/>
                </a:solidFill>
                <a:latin typeface="Arimo"/>
                <a:cs typeface="Arimo"/>
              </a:rPr>
              <a:t>MLOps</a:t>
            </a:r>
            <a:endParaRPr sz="125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861060"/>
            <a:ext cx="2237232" cy="2769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875573"/>
            <a:ext cx="432181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Section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1: Framework for Building 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Machine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Learning Models</a:t>
            </a:r>
            <a:endParaRPr sz="225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901584"/>
            <a:ext cx="5198745" cy="1482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part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equip readers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foundation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characterize their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problems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provide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clear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roadmap for building robust and  scalable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pipelines.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learn-by-doing approach via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practical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using proposed methods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tools (Azure Machine Learning  services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MLflow).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section comprises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7623047"/>
            <a:ext cx="5207635" cy="10807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1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Fundamentals </a:t>
            </a:r>
            <a:r>
              <a:rPr dirty="0" sz="1000" spc="5" i="1">
                <a:solidFill>
                  <a:srgbClr val="6D727C"/>
                </a:solidFill>
                <a:latin typeface="Arial"/>
                <a:cs typeface="Arial"/>
              </a:rPr>
              <a:t>of </a:t>
            </a:r>
            <a:r>
              <a:rPr dirty="0" sz="1000" spc="20" i="1">
                <a:solidFill>
                  <a:srgbClr val="6D727C"/>
                </a:solidFill>
                <a:latin typeface="Arial"/>
                <a:cs typeface="Arial"/>
              </a:rPr>
              <a:t>MLOps</a:t>
            </a:r>
            <a:r>
              <a:rPr dirty="0" sz="1000" spc="-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WorkFlow</a:t>
            </a:r>
            <a:endParaRPr sz="1000">
              <a:latin typeface="Arial"/>
              <a:cs typeface="Arial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2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Characterizing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Your Machine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Learning</a:t>
            </a:r>
            <a:r>
              <a:rPr dirty="0" sz="1000" spc="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  <a:p>
            <a:pPr marL="231140" indent="-215265">
              <a:lnSpc>
                <a:spcPct val="100000"/>
              </a:lnSpc>
              <a:spcBef>
                <a:spcPts val="62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3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Code Meets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Machine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Learning</a:t>
            </a:r>
            <a:r>
              <a:rPr dirty="0" sz="1000" spc="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Pipelines</a:t>
            </a:r>
            <a:endParaRPr sz="1000">
              <a:latin typeface="Arial"/>
              <a:cs typeface="Arial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5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Evaluation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and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Packaging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1289303"/>
            <a:ext cx="3519170" cy="1137285"/>
          </a:xfrm>
          <a:custGeom>
            <a:avLst/>
            <a:gdLst/>
            <a:ahLst/>
            <a:cxnLst/>
            <a:rect l="l" t="t" r="r" b="b"/>
            <a:pathLst>
              <a:path w="3519170" h="1137285">
                <a:moveTo>
                  <a:pt x="2886456" y="12"/>
                </a:moveTo>
                <a:lnTo>
                  <a:pt x="2814828" y="12"/>
                </a:lnTo>
                <a:lnTo>
                  <a:pt x="0" y="0"/>
                </a:lnTo>
                <a:lnTo>
                  <a:pt x="0" y="71628"/>
                </a:lnTo>
                <a:lnTo>
                  <a:pt x="2814815" y="71628"/>
                </a:lnTo>
                <a:lnTo>
                  <a:pt x="281481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814815" y="281940"/>
                </a:lnTo>
                <a:lnTo>
                  <a:pt x="2886456" y="281940"/>
                </a:lnTo>
                <a:lnTo>
                  <a:pt x="2886456" y="12"/>
                </a:lnTo>
                <a:close/>
              </a:path>
              <a:path w="3519170" h="1137285">
                <a:moveTo>
                  <a:pt x="3067812" y="858024"/>
                </a:moveTo>
                <a:lnTo>
                  <a:pt x="2996184" y="858024"/>
                </a:lnTo>
                <a:lnTo>
                  <a:pt x="214871" y="858012"/>
                </a:lnTo>
                <a:lnTo>
                  <a:pt x="214871" y="929640"/>
                </a:lnTo>
                <a:lnTo>
                  <a:pt x="2996171" y="929640"/>
                </a:lnTo>
                <a:lnTo>
                  <a:pt x="2996171" y="1065276"/>
                </a:lnTo>
                <a:lnTo>
                  <a:pt x="286512" y="1065276"/>
                </a:lnTo>
                <a:lnTo>
                  <a:pt x="286512" y="929652"/>
                </a:lnTo>
                <a:lnTo>
                  <a:pt x="214884" y="929652"/>
                </a:lnTo>
                <a:lnTo>
                  <a:pt x="214884" y="1065276"/>
                </a:lnTo>
                <a:lnTo>
                  <a:pt x="214871" y="1136904"/>
                </a:lnTo>
                <a:lnTo>
                  <a:pt x="2996171" y="1136904"/>
                </a:lnTo>
                <a:lnTo>
                  <a:pt x="3067812" y="1136904"/>
                </a:lnTo>
                <a:lnTo>
                  <a:pt x="3067812" y="858024"/>
                </a:lnTo>
                <a:close/>
              </a:path>
              <a:path w="3519170" h="1137285">
                <a:moveTo>
                  <a:pt x="3489960" y="285000"/>
                </a:moveTo>
                <a:lnTo>
                  <a:pt x="341833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418332" y="356616"/>
                </a:lnTo>
                <a:lnTo>
                  <a:pt x="3418332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3418332" y="566928"/>
                </a:lnTo>
                <a:lnTo>
                  <a:pt x="3489960" y="566928"/>
                </a:lnTo>
                <a:lnTo>
                  <a:pt x="3489960" y="285000"/>
                </a:lnTo>
                <a:close/>
              </a:path>
              <a:path w="3519170" h="1137285">
                <a:moveTo>
                  <a:pt x="3518916" y="573036"/>
                </a:moveTo>
                <a:lnTo>
                  <a:pt x="3447288" y="573036"/>
                </a:lnTo>
                <a:lnTo>
                  <a:pt x="214871" y="573024"/>
                </a:lnTo>
                <a:lnTo>
                  <a:pt x="214871" y="644652"/>
                </a:lnTo>
                <a:lnTo>
                  <a:pt x="3447275" y="644652"/>
                </a:lnTo>
                <a:lnTo>
                  <a:pt x="3447275" y="780288"/>
                </a:lnTo>
                <a:lnTo>
                  <a:pt x="286512" y="780288"/>
                </a:lnTo>
                <a:lnTo>
                  <a:pt x="286512" y="644664"/>
                </a:lnTo>
                <a:lnTo>
                  <a:pt x="214884" y="644664"/>
                </a:lnTo>
                <a:lnTo>
                  <a:pt x="214884" y="780288"/>
                </a:lnTo>
                <a:lnTo>
                  <a:pt x="214871" y="851916"/>
                </a:lnTo>
                <a:lnTo>
                  <a:pt x="3447275" y="851916"/>
                </a:lnTo>
                <a:lnTo>
                  <a:pt x="3518916" y="851916"/>
                </a:lnTo>
                <a:lnTo>
                  <a:pt x="3518916" y="573036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0903" y="836569"/>
            <a:ext cx="5191760" cy="388175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 marR="153670">
              <a:lnSpc>
                <a:spcPct val="144000"/>
              </a:lnSpc>
              <a:spcBef>
                <a:spcPts val="9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Dataset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Azureml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SDK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 function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retrieve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needed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dataset:</a:t>
            </a:r>
            <a:endParaRPr sz="1000">
              <a:latin typeface="Arimo"/>
              <a:cs typeface="Arimo"/>
            </a:endParaRPr>
          </a:p>
          <a:p>
            <a:pPr algn="just" marL="344805" indent="-261620">
              <a:lnSpc>
                <a:spcPct val="100000"/>
              </a:lnSpc>
              <a:spcBef>
                <a:spcPts val="409"/>
              </a:spcBef>
              <a:buAutoNum type="arabicPeriod" startAt="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Importing pre-processed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</a:t>
            </a:r>
            <a:endParaRPr sz="1000">
              <a:latin typeface="Courier New"/>
              <a:cs typeface="Courier New"/>
            </a:endParaRPr>
          </a:p>
          <a:p>
            <a:pPr algn="just" marL="299085" marR="1724660" indent="-215265">
              <a:lnSpc>
                <a:spcPct val="187000"/>
              </a:lnSpc>
              <a:buClr>
                <a:srgbClr val="444954"/>
              </a:buClr>
              <a:buFont typeface="Courier New"/>
              <a:buAutoNum type="arabicPeriod" startAt="7"/>
              <a:tabLst>
                <a:tab pos="345440" algn="l"/>
              </a:tabLst>
            </a:pPr>
            <a:r>
              <a:rPr dirty="0"/>
              <a:t>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 = Dataset.get_by_name (workspace, 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m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'pr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sse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d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_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w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_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_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p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ur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k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u')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print(dataset.name,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dataset.version)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AutoNum type="arabicPeriod" startAt="7"/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730885" indent="-215265">
              <a:lnSpc>
                <a:spcPct val="139000"/>
              </a:lnSpc>
              <a:spcBef>
                <a:spcPts val="780"/>
              </a:spcBef>
              <a:buAutoNum type="arabicPeriod" startAt="9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successfully retrieving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mounting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confirm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printing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dataset.name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dataset.version</a:t>
            </a:r>
            <a:r>
              <a:rPr dirty="0" sz="1000" spc="8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should</a:t>
            </a:r>
            <a:endParaRPr sz="1000">
              <a:latin typeface="Arimo"/>
              <a:cs typeface="Arimo"/>
            </a:endParaRPr>
          </a:p>
          <a:p>
            <a:pPr marL="227329" marR="124460">
              <a:lnSpc>
                <a:spcPts val="1720"/>
              </a:lnSpc>
              <a:spcBef>
                <a:spcPts val="114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print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processed_weather_data_portofTurku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1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name 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have given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previously.</a:t>
            </a:r>
            <a:endParaRPr sz="100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spcBef>
                <a:spcPts val="345"/>
              </a:spcBef>
              <a:buAutoNum type="arabicPeriod" startAt="10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retrieving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preprocessed data,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split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into 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validation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ct val="141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order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evaluate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phase and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later stages. Hence,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split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into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validation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sets, 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splitting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80%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(training set)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20%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(test set) split-ratio as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algn="just" marL="344805" indent="-261620">
              <a:lnSpc>
                <a:spcPct val="100000"/>
              </a:lnSpc>
              <a:spcBef>
                <a:spcPts val="755"/>
              </a:spcBef>
              <a:buAutoNum type="arabicPeriod" startAt="11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df_training =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df.iloc[:77160]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4503419"/>
            <a:ext cx="2586355" cy="283845"/>
          </a:xfrm>
          <a:custGeom>
            <a:avLst/>
            <a:gdLst/>
            <a:ahLst/>
            <a:cxnLst/>
            <a:rect l="l" t="t" r="r" b="b"/>
            <a:pathLst>
              <a:path w="2586354" h="283845">
                <a:moveTo>
                  <a:pt x="2586228" y="12"/>
                </a:moveTo>
                <a:lnTo>
                  <a:pt x="2514600" y="12"/>
                </a:lnTo>
                <a:lnTo>
                  <a:pt x="0" y="0"/>
                </a:lnTo>
                <a:lnTo>
                  <a:pt x="0" y="71628"/>
                </a:lnTo>
                <a:lnTo>
                  <a:pt x="2514587" y="71628"/>
                </a:lnTo>
                <a:lnTo>
                  <a:pt x="2514587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2514587" y="283464"/>
                </a:lnTo>
                <a:lnTo>
                  <a:pt x="2586228" y="283476"/>
                </a:lnTo>
                <a:lnTo>
                  <a:pt x="25862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4861559"/>
            <a:ext cx="3042285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12.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df_test =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df.drop(df_training.index)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4789931"/>
            <a:ext cx="4617720" cy="853440"/>
          </a:xfrm>
          <a:custGeom>
            <a:avLst/>
            <a:gdLst/>
            <a:ahLst/>
            <a:cxnLst/>
            <a:rect l="l" t="t" r="r" b="b"/>
            <a:pathLst>
              <a:path w="4617720" h="853439">
                <a:moveTo>
                  <a:pt x="3113532" y="12"/>
                </a:moveTo>
                <a:lnTo>
                  <a:pt x="3041904" y="12"/>
                </a:lnTo>
                <a:lnTo>
                  <a:pt x="0" y="0"/>
                </a:lnTo>
                <a:lnTo>
                  <a:pt x="0" y="71628"/>
                </a:lnTo>
                <a:lnTo>
                  <a:pt x="3041891" y="71628"/>
                </a:lnTo>
                <a:lnTo>
                  <a:pt x="3041891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3041891" y="283464"/>
                </a:lnTo>
                <a:lnTo>
                  <a:pt x="3113532" y="283476"/>
                </a:lnTo>
                <a:lnTo>
                  <a:pt x="3113532" y="12"/>
                </a:lnTo>
                <a:close/>
              </a:path>
              <a:path w="4617720" h="853439">
                <a:moveTo>
                  <a:pt x="3970020" y="573036"/>
                </a:moveTo>
                <a:lnTo>
                  <a:pt x="3898392" y="573036"/>
                </a:lnTo>
                <a:lnTo>
                  <a:pt x="214871" y="573024"/>
                </a:lnTo>
                <a:lnTo>
                  <a:pt x="214871" y="644652"/>
                </a:lnTo>
                <a:lnTo>
                  <a:pt x="3898392" y="644652"/>
                </a:lnTo>
                <a:lnTo>
                  <a:pt x="3898392" y="781812"/>
                </a:lnTo>
                <a:lnTo>
                  <a:pt x="286512" y="781812"/>
                </a:lnTo>
                <a:lnTo>
                  <a:pt x="286512" y="644664"/>
                </a:lnTo>
                <a:lnTo>
                  <a:pt x="214884" y="644664"/>
                </a:lnTo>
                <a:lnTo>
                  <a:pt x="214884" y="781812"/>
                </a:lnTo>
                <a:lnTo>
                  <a:pt x="214871" y="853440"/>
                </a:lnTo>
                <a:lnTo>
                  <a:pt x="3898392" y="853440"/>
                </a:lnTo>
                <a:lnTo>
                  <a:pt x="3970020" y="853440"/>
                </a:lnTo>
                <a:lnTo>
                  <a:pt x="3970020" y="573036"/>
                </a:lnTo>
                <a:close/>
              </a:path>
              <a:path w="4617720" h="853439">
                <a:moveTo>
                  <a:pt x="4617720" y="285000"/>
                </a:moveTo>
                <a:lnTo>
                  <a:pt x="4546092" y="285000"/>
                </a:lnTo>
                <a:lnTo>
                  <a:pt x="4546092" y="356628"/>
                </a:lnTo>
                <a:lnTo>
                  <a:pt x="4546092" y="496824"/>
                </a:lnTo>
                <a:lnTo>
                  <a:pt x="71628" y="496824"/>
                </a:lnTo>
                <a:lnTo>
                  <a:pt x="71628" y="356628"/>
                </a:lnTo>
                <a:lnTo>
                  <a:pt x="4546092" y="356628"/>
                </a:lnTo>
                <a:lnTo>
                  <a:pt x="4546092" y="285000"/>
                </a:lnTo>
                <a:lnTo>
                  <a:pt x="0" y="284988"/>
                </a:lnTo>
                <a:lnTo>
                  <a:pt x="0" y="356628"/>
                </a:lnTo>
                <a:lnTo>
                  <a:pt x="0" y="496824"/>
                </a:lnTo>
                <a:lnTo>
                  <a:pt x="0" y="568452"/>
                </a:lnTo>
                <a:lnTo>
                  <a:pt x="4546092" y="568452"/>
                </a:lnTo>
                <a:lnTo>
                  <a:pt x="4617720" y="568452"/>
                </a:lnTo>
                <a:lnTo>
                  <a:pt x="4617720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03604" y="6431292"/>
            <a:ext cx="4316095" cy="567055"/>
          </a:xfrm>
          <a:custGeom>
            <a:avLst/>
            <a:gdLst/>
            <a:ahLst/>
            <a:cxnLst/>
            <a:rect l="l" t="t" r="r" b="b"/>
            <a:pathLst>
              <a:path w="4316095" h="567054">
                <a:moveTo>
                  <a:pt x="3790188" y="0"/>
                </a:moveTo>
                <a:lnTo>
                  <a:pt x="3718560" y="0"/>
                </a:lnTo>
                <a:lnTo>
                  <a:pt x="0" y="0"/>
                </a:lnTo>
                <a:lnTo>
                  <a:pt x="0" y="71615"/>
                </a:lnTo>
                <a:lnTo>
                  <a:pt x="3718560" y="71615"/>
                </a:lnTo>
                <a:lnTo>
                  <a:pt x="3718560" y="210299"/>
                </a:lnTo>
                <a:lnTo>
                  <a:pt x="71628" y="210299"/>
                </a:lnTo>
                <a:lnTo>
                  <a:pt x="71628" y="71628"/>
                </a:lnTo>
                <a:lnTo>
                  <a:pt x="0" y="71628"/>
                </a:lnTo>
                <a:lnTo>
                  <a:pt x="0" y="210299"/>
                </a:lnTo>
                <a:lnTo>
                  <a:pt x="0" y="281927"/>
                </a:lnTo>
                <a:lnTo>
                  <a:pt x="3718560" y="281927"/>
                </a:lnTo>
                <a:lnTo>
                  <a:pt x="3790188" y="281927"/>
                </a:lnTo>
                <a:lnTo>
                  <a:pt x="3790188" y="0"/>
                </a:lnTo>
                <a:close/>
              </a:path>
              <a:path w="4316095" h="567054">
                <a:moveTo>
                  <a:pt x="4315968" y="284988"/>
                </a:moveTo>
                <a:lnTo>
                  <a:pt x="4244340" y="284988"/>
                </a:lnTo>
                <a:lnTo>
                  <a:pt x="0" y="284975"/>
                </a:lnTo>
                <a:lnTo>
                  <a:pt x="0" y="356603"/>
                </a:lnTo>
                <a:lnTo>
                  <a:pt x="4244340" y="356603"/>
                </a:lnTo>
                <a:lnTo>
                  <a:pt x="4244340" y="495287"/>
                </a:lnTo>
                <a:lnTo>
                  <a:pt x="71628" y="495287"/>
                </a:lnTo>
                <a:lnTo>
                  <a:pt x="71628" y="356616"/>
                </a:lnTo>
                <a:lnTo>
                  <a:pt x="0" y="356616"/>
                </a:lnTo>
                <a:lnTo>
                  <a:pt x="0" y="495287"/>
                </a:lnTo>
                <a:lnTo>
                  <a:pt x="0" y="566915"/>
                </a:lnTo>
                <a:lnTo>
                  <a:pt x="4244340" y="566915"/>
                </a:lnTo>
                <a:lnTo>
                  <a:pt x="4315968" y="566915"/>
                </a:lnTo>
                <a:lnTo>
                  <a:pt x="4315968" y="284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90903" y="5113177"/>
            <a:ext cx="5070475" cy="21012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44805" indent="-261620">
              <a:lnSpc>
                <a:spcPct val="100000"/>
              </a:lnSpc>
              <a:spcBef>
                <a:spcPts val="90"/>
              </a:spcBef>
              <a:buAutoNum type="arabicPeriod" startAt="1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df_training.to_csv('Data/training_data.csv',index=False)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13"/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df_test.to_csv('Data/test_data.csv',index=False)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spcBef>
                <a:spcPts val="755"/>
              </a:spcBef>
              <a:buAutoNum type="arabicPeriod" startAt="14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successfully splitting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data, these two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datasets are stored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registered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datastore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(connected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workspace) as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745"/>
              </a:spcBef>
              <a:buAutoNum type="arabicPeriod" startAt="14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datastore =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workspace.get_default_datastore()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14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14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datastore.upload(src_dir='Data',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target_path='data')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14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14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training_dataset =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/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3604" y="7001255"/>
            <a:ext cx="1910080" cy="282575"/>
          </a:xfrm>
          <a:custGeom>
            <a:avLst/>
            <a:gdLst/>
            <a:ahLst/>
            <a:cxnLst/>
            <a:rect l="l" t="t" r="r" b="b"/>
            <a:pathLst>
              <a:path w="1910079" h="282575">
                <a:moveTo>
                  <a:pt x="1909572" y="12"/>
                </a:moveTo>
                <a:lnTo>
                  <a:pt x="1837944" y="12"/>
                </a:lnTo>
                <a:lnTo>
                  <a:pt x="0" y="0"/>
                </a:lnTo>
                <a:lnTo>
                  <a:pt x="0" y="71628"/>
                </a:lnTo>
                <a:lnTo>
                  <a:pt x="1837944" y="71628"/>
                </a:lnTo>
                <a:lnTo>
                  <a:pt x="18379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837944" y="281940"/>
                </a:lnTo>
                <a:lnTo>
                  <a:pt x="1909572" y="281952"/>
                </a:lnTo>
                <a:lnTo>
                  <a:pt x="19095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39418" y="7322057"/>
            <a:ext cx="507365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18.</a:t>
            </a:r>
            <a:r>
              <a:rPr dirty="0" sz="1000" spc="-3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Dataset.Tabular.from_delimited_files(datastore.path('data/train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8475" y="7574279"/>
            <a:ext cx="1273175" cy="279400"/>
          </a:xfrm>
          <a:custGeom>
            <a:avLst/>
            <a:gdLst/>
            <a:ahLst/>
            <a:cxnLst/>
            <a:rect l="l" t="t" r="r" b="b"/>
            <a:pathLst>
              <a:path w="1273175" h="279400">
                <a:moveTo>
                  <a:pt x="1272552" y="12"/>
                </a:moveTo>
                <a:lnTo>
                  <a:pt x="1200924" y="12"/>
                </a:lnTo>
                <a:lnTo>
                  <a:pt x="0" y="0"/>
                </a:lnTo>
                <a:lnTo>
                  <a:pt x="0" y="71628"/>
                </a:lnTo>
                <a:lnTo>
                  <a:pt x="1200924" y="71628"/>
                </a:lnTo>
                <a:lnTo>
                  <a:pt x="120092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200924" y="278892"/>
                </a:lnTo>
                <a:lnTo>
                  <a:pt x="1272552" y="278892"/>
                </a:lnTo>
                <a:lnTo>
                  <a:pt x="12725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62532" y="7609489"/>
            <a:ext cx="1942464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ing_data.csv'))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19.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validation_dataset =</a:t>
            </a:r>
            <a:r>
              <a:rPr dirty="0" sz="1000" spc="-4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/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7856219"/>
            <a:ext cx="2060575" cy="281940"/>
          </a:xfrm>
          <a:custGeom>
            <a:avLst/>
            <a:gdLst/>
            <a:ahLst/>
            <a:cxnLst/>
            <a:rect l="l" t="t" r="r" b="b"/>
            <a:pathLst>
              <a:path w="2060575" h="281940">
                <a:moveTo>
                  <a:pt x="2060448" y="12"/>
                </a:moveTo>
                <a:lnTo>
                  <a:pt x="1988820" y="12"/>
                </a:lnTo>
                <a:lnTo>
                  <a:pt x="0" y="0"/>
                </a:lnTo>
                <a:lnTo>
                  <a:pt x="0" y="71628"/>
                </a:lnTo>
                <a:lnTo>
                  <a:pt x="1988820" y="71628"/>
                </a:lnTo>
                <a:lnTo>
                  <a:pt x="198882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988820" y="281940"/>
                </a:lnTo>
                <a:lnTo>
                  <a:pt x="2060448" y="281940"/>
                </a:lnTo>
                <a:lnTo>
                  <a:pt x="20604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39418" y="8178545"/>
            <a:ext cx="507365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20.</a:t>
            </a:r>
            <a:r>
              <a:rPr dirty="0" sz="1000" spc="-3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Dataset.Tabular.from_delimited_files(datastore.path('data/valid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7416" y="8465977"/>
            <a:ext cx="130556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ation_data.csv'))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8475" y="8430767"/>
            <a:ext cx="1422400" cy="279400"/>
          </a:xfrm>
          <a:custGeom>
            <a:avLst/>
            <a:gdLst/>
            <a:ahLst/>
            <a:cxnLst/>
            <a:rect l="l" t="t" r="r" b="b"/>
            <a:pathLst>
              <a:path w="1422400" h="279400">
                <a:moveTo>
                  <a:pt x="1421904" y="12"/>
                </a:moveTo>
                <a:lnTo>
                  <a:pt x="1350276" y="12"/>
                </a:lnTo>
                <a:lnTo>
                  <a:pt x="0" y="0"/>
                </a:lnTo>
                <a:lnTo>
                  <a:pt x="0" y="71628"/>
                </a:lnTo>
                <a:lnTo>
                  <a:pt x="1350264" y="71628"/>
                </a:lnTo>
                <a:lnTo>
                  <a:pt x="135026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350264" y="278892"/>
                </a:lnTo>
                <a:lnTo>
                  <a:pt x="1421904" y="278892"/>
                </a:lnTo>
                <a:lnTo>
                  <a:pt x="142190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9418" y="895350"/>
            <a:ext cx="484822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21.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training_ds =</a:t>
            </a:r>
            <a:r>
              <a:rPr dirty="0" sz="1000" spc="-3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training_dataset.register(workspace=workspace,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604" y="1147571"/>
            <a:ext cx="4768850" cy="848994"/>
          </a:xfrm>
          <a:custGeom>
            <a:avLst/>
            <a:gdLst/>
            <a:ahLst/>
            <a:cxnLst/>
            <a:rect l="l" t="t" r="r" b="b"/>
            <a:pathLst>
              <a:path w="4768850" h="848994">
                <a:moveTo>
                  <a:pt x="2164080" y="12"/>
                </a:moveTo>
                <a:lnTo>
                  <a:pt x="2092452" y="12"/>
                </a:lnTo>
                <a:lnTo>
                  <a:pt x="214871" y="0"/>
                </a:lnTo>
                <a:lnTo>
                  <a:pt x="214871" y="71628"/>
                </a:lnTo>
                <a:lnTo>
                  <a:pt x="2092452" y="71628"/>
                </a:lnTo>
                <a:lnTo>
                  <a:pt x="2092452" y="207264"/>
                </a:lnTo>
                <a:lnTo>
                  <a:pt x="286512" y="207264"/>
                </a:lnTo>
                <a:lnTo>
                  <a:pt x="286512" y="71640"/>
                </a:lnTo>
                <a:lnTo>
                  <a:pt x="214884" y="71640"/>
                </a:lnTo>
                <a:lnTo>
                  <a:pt x="214884" y="207264"/>
                </a:lnTo>
                <a:lnTo>
                  <a:pt x="214871" y="278892"/>
                </a:lnTo>
                <a:lnTo>
                  <a:pt x="2092452" y="278892"/>
                </a:lnTo>
                <a:lnTo>
                  <a:pt x="2164080" y="278892"/>
                </a:lnTo>
                <a:lnTo>
                  <a:pt x="2164080" y="12"/>
                </a:lnTo>
                <a:close/>
              </a:path>
              <a:path w="4768850" h="848994">
                <a:moveTo>
                  <a:pt x="3790188" y="281952"/>
                </a:moveTo>
                <a:lnTo>
                  <a:pt x="3718560" y="281952"/>
                </a:lnTo>
                <a:lnTo>
                  <a:pt x="0" y="281940"/>
                </a:lnTo>
                <a:lnTo>
                  <a:pt x="0" y="353568"/>
                </a:lnTo>
                <a:lnTo>
                  <a:pt x="3718560" y="353568"/>
                </a:lnTo>
                <a:lnTo>
                  <a:pt x="3718560" y="492252"/>
                </a:lnTo>
                <a:lnTo>
                  <a:pt x="71628" y="492252"/>
                </a:lnTo>
                <a:lnTo>
                  <a:pt x="71628" y="353580"/>
                </a:lnTo>
                <a:lnTo>
                  <a:pt x="0" y="353580"/>
                </a:lnTo>
                <a:lnTo>
                  <a:pt x="0" y="492252"/>
                </a:lnTo>
                <a:lnTo>
                  <a:pt x="0" y="563880"/>
                </a:lnTo>
                <a:lnTo>
                  <a:pt x="3718560" y="563880"/>
                </a:lnTo>
                <a:lnTo>
                  <a:pt x="3790188" y="563880"/>
                </a:lnTo>
                <a:lnTo>
                  <a:pt x="3790188" y="281952"/>
                </a:lnTo>
                <a:close/>
              </a:path>
              <a:path w="4768850" h="848994">
                <a:moveTo>
                  <a:pt x="4768596" y="566940"/>
                </a:moveTo>
                <a:lnTo>
                  <a:pt x="4696968" y="566940"/>
                </a:lnTo>
                <a:lnTo>
                  <a:pt x="0" y="566928"/>
                </a:lnTo>
                <a:lnTo>
                  <a:pt x="0" y="638556"/>
                </a:lnTo>
                <a:lnTo>
                  <a:pt x="4696968" y="638556"/>
                </a:lnTo>
                <a:lnTo>
                  <a:pt x="4696968" y="777240"/>
                </a:lnTo>
                <a:lnTo>
                  <a:pt x="71628" y="777240"/>
                </a:lnTo>
                <a:lnTo>
                  <a:pt x="71628" y="638568"/>
                </a:lnTo>
                <a:lnTo>
                  <a:pt x="0" y="638568"/>
                </a:lnTo>
                <a:lnTo>
                  <a:pt x="0" y="777240"/>
                </a:lnTo>
                <a:lnTo>
                  <a:pt x="0" y="848868"/>
                </a:lnTo>
                <a:lnTo>
                  <a:pt x="4696968" y="848868"/>
                </a:lnTo>
                <a:lnTo>
                  <a:pt x="4768596" y="848880"/>
                </a:lnTo>
                <a:lnTo>
                  <a:pt x="4768596" y="56694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62532" y="1182781"/>
            <a:ext cx="4646295" cy="10318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name='training_dataset',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22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description='Dataset to use for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ML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training')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22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spcBef>
                <a:spcPts val="5"/>
              </a:spcBef>
              <a:buAutoNum type="arabicPeriod" startAt="22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test_ds =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validation_dataset.register(workspace=workspace,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22"/>
            </a:pPr>
            <a:endParaRPr sz="900">
              <a:latin typeface="Courier New"/>
              <a:cs typeface="Courier New"/>
            </a:endParaRPr>
          </a:p>
          <a:p>
            <a:pPr marL="2755900" indent="-2743835">
              <a:lnSpc>
                <a:spcPct val="100000"/>
              </a:lnSpc>
              <a:spcBef>
                <a:spcPts val="5"/>
              </a:spcBef>
              <a:buAutoNum type="arabicPeriod" startAt="22"/>
              <a:tabLst>
                <a:tab pos="2755900" algn="l"/>
                <a:tab pos="275653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name='test_dataset',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1999487"/>
            <a:ext cx="4392295" cy="281940"/>
          </a:xfrm>
          <a:custGeom>
            <a:avLst/>
            <a:gdLst/>
            <a:ahLst/>
            <a:cxnLst/>
            <a:rect l="l" t="t" r="r" b="b"/>
            <a:pathLst>
              <a:path w="4392295" h="281939">
                <a:moveTo>
                  <a:pt x="4392168" y="12"/>
                </a:moveTo>
                <a:lnTo>
                  <a:pt x="4320540" y="12"/>
                </a:lnTo>
                <a:lnTo>
                  <a:pt x="0" y="0"/>
                </a:lnTo>
                <a:lnTo>
                  <a:pt x="0" y="71628"/>
                </a:lnTo>
                <a:lnTo>
                  <a:pt x="4320540" y="71628"/>
                </a:lnTo>
                <a:lnTo>
                  <a:pt x="432054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320540" y="281940"/>
                </a:lnTo>
                <a:lnTo>
                  <a:pt x="4392168" y="281940"/>
                </a:lnTo>
                <a:lnTo>
                  <a:pt x="43921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54302" y="2324861"/>
            <a:ext cx="360934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description='Dataset for validation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ML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models')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2614194"/>
            <a:ext cx="5384800" cy="15925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Arimo"/>
              <a:cs typeface="Arimo"/>
            </a:endParaRPr>
          </a:p>
          <a:p>
            <a:pPr marL="12700" marR="509905">
              <a:lnSpc>
                <a:spcPct val="129099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40">
                <a:solidFill>
                  <a:srgbClr val="E83D8C"/>
                </a:solidFill>
                <a:latin typeface="Arial"/>
                <a:cs typeface="Arial"/>
              </a:rPr>
              <a:t>register()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are 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register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1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 datasets, which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imported later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datastore.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and ingest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model's performance on unseen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analysis.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019" y="4407006"/>
            <a:ext cx="358140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Data ingestion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(training</a:t>
            </a:r>
            <a:r>
              <a:rPr dirty="0" sz="1800" spc="-7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dataset)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6019" y="4856121"/>
            <a:ext cx="4676775" cy="6673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7699"/>
              </a:lnSpc>
              <a:spcBef>
                <a:spcPts val="9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ingest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importing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 the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get_by_name()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and converting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pandas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dataframe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to_pandas_dataframe()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function:</a:t>
            </a:r>
            <a:endParaRPr sz="1100">
              <a:latin typeface="Arimo"/>
              <a:cs typeface="Arim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4534" y="5720334"/>
            <a:ext cx="503872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 = Dataset.get_by_name (workspace,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name='training_dataset')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8720" y="5969507"/>
            <a:ext cx="2853055" cy="563880"/>
          </a:xfrm>
          <a:custGeom>
            <a:avLst/>
            <a:gdLst/>
            <a:ahLst/>
            <a:cxnLst/>
            <a:rect l="l" t="t" r="r" b="b"/>
            <a:pathLst>
              <a:path w="2853054" h="563879">
                <a:moveTo>
                  <a:pt x="2852928" y="12"/>
                </a:moveTo>
                <a:lnTo>
                  <a:pt x="2781300" y="12"/>
                </a:lnTo>
                <a:lnTo>
                  <a:pt x="0" y="0"/>
                </a:lnTo>
                <a:lnTo>
                  <a:pt x="0" y="71628"/>
                </a:lnTo>
                <a:lnTo>
                  <a:pt x="2781300" y="71628"/>
                </a:lnTo>
                <a:lnTo>
                  <a:pt x="2781300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781300" y="278892"/>
                </a:lnTo>
                <a:lnTo>
                  <a:pt x="2781300" y="284988"/>
                </a:lnTo>
                <a:lnTo>
                  <a:pt x="0" y="284988"/>
                </a:lnTo>
                <a:lnTo>
                  <a:pt x="0" y="356616"/>
                </a:lnTo>
                <a:lnTo>
                  <a:pt x="2781300" y="356616"/>
                </a:lnTo>
                <a:lnTo>
                  <a:pt x="2781300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2781300" y="563880"/>
                </a:lnTo>
                <a:lnTo>
                  <a:pt x="2852928" y="563880"/>
                </a:lnTo>
                <a:lnTo>
                  <a:pt x="28529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76019" y="6004717"/>
            <a:ext cx="5375275" cy="29241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print(dataset.name,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dataset.version)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df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 dataset.to_pandas_dataframe (</a:t>
            </a:r>
            <a:r>
              <a:rPr dirty="0" sz="1000" spc="-1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mo"/>
              <a:cs typeface="Arimo"/>
            </a:endParaRPr>
          </a:p>
          <a:p>
            <a:pPr marL="12700" marR="304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training 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retrieved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further train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goal is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predict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rain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Hence,  select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E83D8C"/>
                </a:solidFill>
                <a:latin typeface="Arial"/>
                <a:cs typeface="Arial"/>
              </a:rPr>
              <a:t>Temperature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Humidity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Wind_speed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Wind_bearing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65">
                <a:solidFill>
                  <a:srgbClr val="E83D8C"/>
                </a:solidFill>
                <a:latin typeface="Arial"/>
                <a:cs typeface="Arial"/>
              </a:rPr>
              <a:t>Visibility</a:t>
            </a:r>
            <a:r>
              <a:rPr dirty="0" sz="1100" spc="16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Pressure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Current_weather_conditions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binary classification models to  predict weather conditions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future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(4 hours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ahead).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 features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them: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mo"/>
              <a:cs typeface="Arimo"/>
            </a:endParaRPr>
          </a:p>
          <a:p>
            <a:pPr marL="441959" marR="5080" indent="-215265">
              <a:lnSpc>
                <a:spcPct val="138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right features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scaling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is  vital. Therefore,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features as follows.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values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 </a:t>
            </a:r>
            <a:r>
              <a:rPr dirty="0" sz="1000" spc="-125">
                <a:solidFill>
                  <a:srgbClr val="E83D8C"/>
                </a:solidFill>
                <a:latin typeface="Arial"/>
                <a:cs typeface="Arial"/>
              </a:rPr>
              <a:t>X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represent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1289303"/>
            <a:ext cx="5024755" cy="1137285"/>
          </a:xfrm>
          <a:custGeom>
            <a:avLst/>
            <a:gdLst/>
            <a:ahLst/>
            <a:cxnLst/>
            <a:rect l="l" t="t" r="r" b="b"/>
            <a:pathLst>
              <a:path w="5024755" h="1137285">
                <a:moveTo>
                  <a:pt x="3067812" y="573036"/>
                </a:moveTo>
                <a:lnTo>
                  <a:pt x="2996184" y="573036"/>
                </a:lnTo>
                <a:lnTo>
                  <a:pt x="214871" y="573024"/>
                </a:lnTo>
                <a:lnTo>
                  <a:pt x="214871" y="644652"/>
                </a:lnTo>
                <a:lnTo>
                  <a:pt x="2996171" y="644652"/>
                </a:lnTo>
                <a:lnTo>
                  <a:pt x="2996171" y="780288"/>
                </a:lnTo>
                <a:lnTo>
                  <a:pt x="286512" y="780288"/>
                </a:lnTo>
                <a:lnTo>
                  <a:pt x="286512" y="644664"/>
                </a:lnTo>
                <a:lnTo>
                  <a:pt x="214884" y="644664"/>
                </a:lnTo>
                <a:lnTo>
                  <a:pt x="214884" y="780288"/>
                </a:lnTo>
                <a:lnTo>
                  <a:pt x="214871" y="851916"/>
                </a:lnTo>
                <a:lnTo>
                  <a:pt x="2996171" y="851916"/>
                </a:lnTo>
                <a:lnTo>
                  <a:pt x="3067812" y="851916"/>
                </a:lnTo>
                <a:lnTo>
                  <a:pt x="3067812" y="573036"/>
                </a:lnTo>
                <a:close/>
              </a:path>
              <a:path w="5024755" h="1137285">
                <a:moveTo>
                  <a:pt x="3444240" y="858024"/>
                </a:moveTo>
                <a:lnTo>
                  <a:pt x="3372612" y="858024"/>
                </a:lnTo>
                <a:lnTo>
                  <a:pt x="214871" y="858012"/>
                </a:lnTo>
                <a:lnTo>
                  <a:pt x="214871" y="929640"/>
                </a:lnTo>
                <a:lnTo>
                  <a:pt x="3372599" y="929640"/>
                </a:lnTo>
                <a:lnTo>
                  <a:pt x="3372599" y="1065276"/>
                </a:lnTo>
                <a:lnTo>
                  <a:pt x="286512" y="1065276"/>
                </a:lnTo>
                <a:lnTo>
                  <a:pt x="286512" y="929652"/>
                </a:lnTo>
                <a:lnTo>
                  <a:pt x="214884" y="929652"/>
                </a:lnTo>
                <a:lnTo>
                  <a:pt x="214884" y="1065276"/>
                </a:lnTo>
                <a:lnTo>
                  <a:pt x="214871" y="1136904"/>
                </a:lnTo>
                <a:lnTo>
                  <a:pt x="3372599" y="1136904"/>
                </a:lnTo>
                <a:lnTo>
                  <a:pt x="3444240" y="1136904"/>
                </a:lnTo>
                <a:lnTo>
                  <a:pt x="3444240" y="858024"/>
                </a:lnTo>
                <a:close/>
              </a:path>
              <a:path w="5024755" h="1137285">
                <a:moveTo>
                  <a:pt x="4543044" y="12"/>
                </a:moveTo>
                <a:lnTo>
                  <a:pt x="4471403" y="12"/>
                </a:lnTo>
                <a:lnTo>
                  <a:pt x="0" y="0"/>
                </a:lnTo>
                <a:lnTo>
                  <a:pt x="0" y="71628"/>
                </a:lnTo>
                <a:lnTo>
                  <a:pt x="4471403" y="71628"/>
                </a:lnTo>
                <a:lnTo>
                  <a:pt x="4471403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471403" y="281940"/>
                </a:lnTo>
                <a:lnTo>
                  <a:pt x="4543044" y="281940"/>
                </a:lnTo>
                <a:lnTo>
                  <a:pt x="4543044" y="12"/>
                </a:lnTo>
                <a:close/>
              </a:path>
              <a:path w="5024755" h="1137285">
                <a:moveTo>
                  <a:pt x="5024628" y="288048"/>
                </a:moveTo>
                <a:lnTo>
                  <a:pt x="4953000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4952987" y="359664"/>
                </a:lnTo>
                <a:lnTo>
                  <a:pt x="4952987" y="495300"/>
                </a:lnTo>
                <a:lnTo>
                  <a:pt x="286512" y="495300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5300"/>
                </a:lnTo>
                <a:lnTo>
                  <a:pt x="214871" y="566928"/>
                </a:lnTo>
                <a:lnTo>
                  <a:pt x="4952987" y="566928"/>
                </a:lnTo>
                <a:lnTo>
                  <a:pt x="5024628" y="566928"/>
                </a:lnTo>
                <a:lnTo>
                  <a:pt x="5024628" y="28804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0903" y="836569"/>
            <a:ext cx="5017770" cy="29870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 marR="5080">
              <a:lnSpc>
                <a:spcPct val="144000"/>
              </a:lnSpc>
              <a:spcBef>
                <a:spcPts val="9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independent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 </a:t>
            </a:r>
            <a:r>
              <a:rPr dirty="0" sz="1000" spc="-125">
                <a:solidFill>
                  <a:srgbClr val="E83D8C"/>
                </a:solidFill>
                <a:latin typeface="Arial"/>
                <a:cs typeface="Arial"/>
              </a:rPr>
              <a:t>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dependent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 (forecasted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weather):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09"/>
              </a:spcBef>
              <a:buAutoNum type="arabicPeriod" startAt="2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X = df[['Temperature_C', 'Humidity',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'Wind_speed_kmph',</a:t>
            </a:r>
            <a:endParaRPr sz="1000">
              <a:latin typeface="Courier New"/>
              <a:cs typeface="Courier New"/>
            </a:endParaRPr>
          </a:p>
          <a:p>
            <a:pPr marL="299085" marR="46355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'Wind_bearing_degrees', 'Visibility_km', 'Pressure_millibars',  'Current_weather_condition']].values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y =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df['Future_weather_condition'].values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13335" indent="-215265">
              <a:lnSpc>
                <a:spcPct val="140500"/>
              </a:lnSpc>
              <a:spcBef>
                <a:spcPts val="765"/>
              </a:spcBef>
              <a:buAutoNum type="arabicPeriod" startAt="3"/>
              <a:tabLst>
                <a:tab pos="227965" algn="l"/>
              </a:tabLst>
            </a:pP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Split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training data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testing sets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validation after  training) using the </a:t>
            </a:r>
            <a:r>
              <a:rPr dirty="0" sz="1000" spc="145">
                <a:solidFill>
                  <a:srgbClr val="E83D8C"/>
                </a:solidFill>
                <a:latin typeface="Arial"/>
                <a:cs typeface="Arial"/>
              </a:rPr>
              <a:t>train_test_split()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sklearn</a:t>
            </a:r>
            <a:r>
              <a:rPr dirty="0" sz="1000" spc="7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Fixing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random  seed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random_state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needed to reproduce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session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keeping the  samples from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 experiment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 the same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configuration. Hence,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random_state=1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39418" y="3850385"/>
            <a:ext cx="507492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Splitting the Training dataset into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Train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and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Test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set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for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ML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4102607"/>
            <a:ext cx="4573905" cy="1137285"/>
          </a:xfrm>
          <a:custGeom>
            <a:avLst/>
            <a:gdLst/>
            <a:ahLst/>
            <a:cxnLst/>
            <a:rect l="l" t="t" r="r" b="b"/>
            <a:pathLst>
              <a:path w="4573905" h="1137285">
                <a:moveTo>
                  <a:pt x="960120" y="12"/>
                </a:moveTo>
                <a:lnTo>
                  <a:pt x="888492" y="12"/>
                </a:lnTo>
                <a:lnTo>
                  <a:pt x="214871" y="0"/>
                </a:lnTo>
                <a:lnTo>
                  <a:pt x="214871" y="71628"/>
                </a:lnTo>
                <a:lnTo>
                  <a:pt x="888492" y="71628"/>
                </a:lnTo>
                <a:lnTo>
                  <a:pt x="888492" y="207264"/>
                </a:lnTo>
                <a:lnTo>
                  <a:pt x="286512" y="207264"/>
                </a:lnTo>
                <a:lnTo>
                  <a:pt x="286512" y="71640"/>
                </a:lnTo>
                <a:lnTo>
                  <a:pt x="214884" y="71640"/>
                </a:lnTo>
                <a:lnTo>
                  <a:pt x="214884" y="207264"/>
                </a:lnTo>
                <a:lnTo>
                  <a:pt x="214871" y="278892"/>
                </a:lnTo>
                <a:lnTo>
                  <a:pt x="888492" y="278892"/>
                </a:lnTo>
                <a:lnTo>
                  <a:pt x="960120" y="278892"/>
                </a:lnTo>
                <a:lnTo>
                  <a:pt x="960120" y="12"/>
                </a:lnTo>
                <a:close/>
              </a:path>
              <a:path w="4573905" h="1137285">
                <a:moveTo>
                  <a:pt x="2615184" y="856500"/>
                </a:moveTo>
                <a:lnTo>
                  <a:pt x="2543556" y="856500"/>
                </a:lnTo>
                <a:lnTo>
                  <a:pt x="214871" y="856488"/>
                </a:lnTo>
                <a:lnTo>
                  <a:pt x="214871" y="928116"/>
                </a:lnTo>
                <a:lnTo>
                  <a:pt x="2543543" y="928116"/>
                </a:lnTo>
                <a:lnTo>
                  <a:pt x="2543543" y="1065276"/>
                </a:lnTo>
                <a:lnTo>
                  <a:pt x="286512" y="1065276"/>
                </a:lnTo>
                <a:lnTo>
                  <a:pt x="286512" y="928128"/>
                </a:lnTo>
                <a:lnTo>
                  <a:pt x="214884" y="928128"/>
                </a:lnTo>
                <a:lnTo>
                  <a:pt x="214884" y="1065276"/>
                </a:lnTo>
                <a:lnTo>
                  <a:pt x="214871" y="1136916"/>
                </a:lnTo>
                <a:lnTo>
                  <a:pt x="2543543" y="1136916"/>
                </a:lnTo>
                <a:lnTo>
                  <a:pt x="2615184" y="1136916"/>
                </a:lnTo>
                <a:lnTo>
                  <a:pt x="2615184" y="856500"/>
                </a:lnTo>
                <a:close/>
              </a:path>
              <a:path w="4573905" h="1137285">
                <a:moveTo>
                  <a:pt x="4315968" y="281952"/>
                </a:moveTo>
                <a:lnTo>
                  <a:pt x="4244340" y="281952"/>
                </a:lnTo>
                <a:lnTo>
                  <a:pt x="0" y="281940"/>
                </a:lnTo>
                <a:lnTo>
                  <a:pt x="0" y="353568"/>
                </a:lnTo>
                <a:lnTo>
                  <a:pt x="4244340" y="353568"/>
                </a:lnTo>
                <a:lnTo>
                  <a:pt x="4244340" y="493776"/>
                </a:lnTo>
                <a:lnTo>
                  <a:pt x="71628" y="493776"/>
                </a:lnTo>
                <a:lnTo>
                  <a:pt x="71628" y="353580"/>
                </a:lnTo>
                <a:lnTo>
                  <a:pt x="0" y="353580"/>
                </a:lnTo>
                <a:lnTo>
                  <a:pt x="0" y="493776"/>
                </a:lnTo>
                <a:lnTo>
                  <a:pt x="0" y="565404"/>
                </a:lnTo>
                <a:lnTo>
                  <a:pt x="4244340" y="565404"/>
                </a:lnTo>
                <a:lnTo>
                  <a:pt x="4315968" y="565416"/>
                </a:lnTo>
                <a:lnTo>
                  <a:pt x="4315968" y="281952"/>
                </a:lnTo>
                <a:close/>
              </a:path>
              <a:path w="4573905" h="1137285">
                <a:moveTo>
                  <a:pt x="4573524" y="571512"/>
                </a:moveTo>
                <a:lnTo>
                  <a:pt x="4501896" y="571512"/>
                </a:lnTo>
                <a:lnTo>
                  <a:pt x="214871" y="571500"/>
                </a:lnTo>
                <a:lnTo>
                  <a:pt x="214871" y="643128"/>
                </a:lnTo>
                <a:lnTo>
                  <a:pt x="4501896" y="643128"/>
                </a:lnTo>
                <a:lnTo>
                  <a:pt x="4501896" y="780288"/>
                </a:lnTo>
                <a:lnTo>
                  <a:pt x="286512" y="780288"/>
                </a:lnTo>
                <a:lnTo>
                  <a:pt x="286512" y="643140"/>
                </a:lnTo>
                <a:lnTo>
                  <a:pt x="214884" y="643140"/>
                </a:lnTo>
                <a:lnTo>
                  <a:pt x="214884" y="780288"/>
                </a:lnTo>
                <a:lnTo>
                  <a:pt x="214871" y="851916"/>
                </a:lnTo>
                <a:lnTo>
                  <a:pt x="4501896" y="851916"/>
                </a:lnTo>
                <a:lnTo>
                  <a:pt x="4573524" y="851928"/>
                </a:lnTo>
                <a:lnTo>
                  <a:pt x="4573524" y="5715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90903" y="4137817"/>
            <a:ext cx="5097780" cy="27393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training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5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sklearn.model_selection import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train_test_split</a:t>
            </a:r>
            <a:endParaRPr sz="1000">
              <a:latin typeface="Courier New"/>
              <a:cs typeface="Courier New"/>
            </a:endParaRPr>
          </a:p>
          <a:p>
            <a:pPr marL="299085" marR="578485">
              <a:lnSpc>
                <a:spcPct val="187000"/>
              </a:lnSpc>
              <a:spcBef>
                <a:spcPts val="10"/>
              </a:spcBef>
              <a:tabLst>
                <a:tab pos="1576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X_train,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X_val,	y_train, y_val = train_test_split(X,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y,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test_size=0.2,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random_state=1)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227329" marR="20574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80%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20%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data) split, the 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datasets are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scaling 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-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spcBef>
                <a:spcPts val="5"/>
              </a:spcBef>
              <a:buAutoNum type="arabicPeriod" startAt="6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optimal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efficient, the data needs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scale. Therefore,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StandardScalar()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sklearn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calibrate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numeric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values in the data on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same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scale: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9418" y="6901433"/>
            <a:ext cx="394462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7.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sklearn.preprocessing import</a:t>
            </a:r>
            <a:r>
              <a:rPr dirty="0" sz="1000" spc="-3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StandardScaler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4" y="7150607"/>
            <a:ext cx="3037840" cy="852169"/>
          </a:xfrm>
          <a:custGeom>
            <a:avLst/>
            <a:gdLst/>
            <a:ahLst/>
            <a:cxnLst/>
            <a:rect l="l" t="t" r="r" b="b"/>
            <a:pathLst>
              <a:path w="3037840" h="852170">
                <a:moveTo>
                  <a:pt x="1984248" y="12"/>
                </a:moveTo>
                <a:lnTo>
                  <a:pt x="1912620" y="12"/>
                </a:lnTo>
                <a:lnTo>
                  <a:pt x="0" y="0"/>
                </a:lnTo>
                <a:lnTo>
                  <a:pt x="0" y="71628"/>
                </a:lnTo>
                <a:lnTo>
                  <a:pt x="1912607" y="71628"/>
                </a:lnTo>
                <a:lnTo>
                  <a:pt x="1912607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912607" y="281940"/>
                </a:lnTo>
                <a:lnTo>
                  <a:pt x="1984248" y="281940"/>
                </a:lnTo>
                <a:lnTo>
                  <a:pt x="1984248" y="12"/>
                </a:lnTo>
                <a:close/>
              </a:path>
              <a:path w="3037840" h="852170">
                <a:moveTo>
                  <a:pt x="2389632" y="573036"/>
                </a:moveTo>
                <a:lnTo>
                  <a:pt x="2318004" y="573036"/>
                </a:lnTo>
                <a:lnTo>
                  <a:pt x="214871" y="573024"/>
                </a:lnTo>
                <a:lnTo>
                  <a:pt x="214871" y="644652"/>
                </a:lnTo>
                <a:lnTo>
                  <a:pt x="2317991" y="644652"/>
                </a:lnTo>
                <a:lnTo>
                  <a:pt x="2317991" y="780288"/>
                </a:lnTo>
                <a:lnTo>
                  <a:pt x="286512" y="780288"/>
                </a:lnTo>
                <a:lnTo>
                  <a:pt x="286512" y="644664"/>
                </a:lnTo>
                <a:lnTo>
                  <a:pt x="214884" y="644664"/>
                </a:lnTo>
                <a:lnTo>
                  <a:pt x="214884" y="780288"/>
                </a:lnTo>
                <a:lnTo>
                  <a:pt x="214871" y="851916"/>
                </a:lnTo>
                <a:lnTo>
                  <a:pt x="2317991" y="851916"/>
                </a:lnTo>
                <a:lnTo>
                  <a:pt x="2389632" y="851928"/>
                </a:lnTo>
                <a:lnTo>
                  <a:pt x="2389632" y="573036"/>
                </a:lnTo>
                <a:close/>
              </a:path>
              <a:path w="3037840" h="852170">
                <a:moveTo>
                  <a:pt x="3037332" y="285000"/>
                </a:moveTo>
                <a:lnTo>
                  <a:pt x="296570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965691" y="356616"/>
                </a:lnTo>
                <a:lnTo>
                  <a:pt x="2965691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2965691" y="566928"/>
                </a:lnTo>
                <a:lnTo>
                  <a:pt x="3037332" y="566940"/>
                </a:lnTo>
                <a:lnTo>
                  <a:pt x="303733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62532" y="7187341"/>
            <a:ext cx="4787265" cy="1640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8"/>
              <a:tabLst>
                <a:tab pos="27368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sc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StandardScaler()</a:t>
            </a:r>
            <a:endParaRPr sz="1000">
              <a:latin typeface="Courier New"/>
              <a:cs typeface="Courier New"/>
            </a:endParaRPr>
          </a:p>
          <a:p>
            <a:pPr marL="227329" marR="1873250" indent="-215265">
              <a:lnSpc>
                <a:spcPct val="187000"/>
              </a:lnSpc>
              <a:buClr>
                <a:srgbClr val="444954"/>
              </a:buClr>
              <a:buFont typeface="Courier New"/>
              <a:buAutoNum type="arabicPeriod" startAt="8"/>
              <a:tabLst>
                <a:tab pos="273685" algn="l"/>
              </a:tabLst>
            </a:pPr>
            <a:r>
              <a:rPr dirty="0"/>
              <a:t>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X_train =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sc.fit_transform(X_train)  X_val =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sc.transform(X_val)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Courier New"/>
              <a:cs typeface="Courier New"/>
            </a:endParaRPr>
          </a:p>
          <a:p>
            <a:pPr marL="155575">
              <a:lnSpc>
                <a:spcPct val="100000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mo"/>
              <a:cs typeface="Arimo"/>
            </a:endParaRPr>
          </a:p>
          <a:p>
            <a:pPr marL="155575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numeric values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are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scaled</a:t>
            </a:r>
            <a:endParaRPr sz="1100">
              <a:latin typeface="Arimo"/>
              <a:cs typeface="Arimo"/>
            </a:endParaRPr>
          </a:p>
          <a:p>
            <a:pPr marL="155575">
              <a:lnSpc>
                <a:spcPct val="100000"/>
              </a:lnSpc>
              <a:spcBef>
                <a:spcPts val="36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StandardScalar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transformed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range of</a:t>
            </a:r>
            <a:r>
              <a:rPr dirty="0" sz="1100" spc="114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10">
                <a:solidFill>
                  <a:srgbClr val="E83D8C"/>
                </a:solidFill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5788" y="841905"/>
            <a:ext cx="4773295" cy="458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9099"/>
              </a:lnSpc>
              <a:spcBef>
                <a:spcPts val="95"/>
              </a:spcBef>
            </a:pP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1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X_train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values</a:t>
            </a:r>
            <a:r>
              <a:rPr dirty="0" sz="1100" spc="5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we are ready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(the  fun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part)!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1442002"/>
            <a:ext cx="3778885" cy="885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pc="-5"/>
              <a:t>Machine </a:t>
            </a:r>
            <a:r>
              <a:rPr dirty="0"/>
              <a:t>learning training</a:t>
            </a:r>
            <a:r>
              <a:rPr dirty="0" spc="-45"/>
              <a:t> </a:t>
            </a:r>
            <a:r>
              <a:rPr dirty="0"/>
              <a:t>and  hyperparameter </a:t>
            </a:r>
            <a:r>
              <a:rPr dirty="0" spc="-5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019" y="2468013"/>
            <a:ext cx="5374005" cy="5500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2225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fun part,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models! This step enables model  training;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modular scripts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perform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traditional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training,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fitting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transforming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train the model and hyperparameter  tuning to converge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best model. The output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trained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solve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two well-known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</a:t>
            </a:r>
            <a:endParaRPr sz="1100">
              <a:latin typeface="Arimo"/>
              <a:cs typeface="Arimo"/>
            </a:endParaRPr>
          </a:p>
          <a:p>
            <a:pPr marL="12700" marR="16510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Support Vector 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Random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Forest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 are chosen 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popularity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consistency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results; you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choose models of your choice – there are no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limitations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step. First,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Support Vector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Forest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Support Vector</a:t>
            </a:r>
            <a:r>
              <a:rPr dirty="0" sz="1800" spc="-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Machine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25"/>
              </a:spcBef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Support Vector Machine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(SVM)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popular supervised learning algorithm (used  for classification and regression). The data points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hyperplanes in  an N-dimensional space.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known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producing significant accuracy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less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computation power.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know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SVM,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theory, to better understand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practice.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more about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SVM,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head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here: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  <a:hlinkClick r:id="rId2"/>
              </a:rPr>
              <a:t>www.kdnuggets.com/2017/02/yhat-support-vector-machine.html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  <a:hlinkClick r:id="rId2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get started with 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SVM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mo"/>
              <a:cs typeface="Arimo"/>
            </a:endParaRPr>
          </a:p>
          <a:p>
            <a:pPr marL="441959" marR="114935" indent="-215265">
              <a:lnSpc>
                <a:spcPct val="142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begin 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initiating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experiment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Experiment()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the Azure SDK.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purpose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this function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 or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experiment in order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log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4302" y="7995666"/>
            <a:ext cx="473837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952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myexperiment = Experiment(workspace,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"support-vector-machine")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0903" y="8284998"/>
            <a:ext cx="5039360" cy="49466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2. Similarly,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MLflow experiment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initiated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observe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different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perspective: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4302" y="8850630"/>
            <a:ext cx="413512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mlflow.set_experiment("mlflow-support-vector-machine")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2912363"/>
            <a:ext cx="4467225" cy="2565400"/>
          </a:xfrm>
          <a:custGeom>
            <a:avLst/>
            <a:gdLst/>
            <a:ahLst/>
            <a:cxnLst/>
            <a:rect l="l" t="t" r="r" b="b"/>
            <a:pathLst>
              <a:path w="4467225" h="2565400">
                <a:moveTo>
                  <a:pt x="1607820" y="1141488"/>
                </a:moveTo>
                <a:lnTo>
                  <a:pt x="1536192" y="1141488"/>
                </a:lnTo>
                <a:lnTo>
                  <a:pt x="0" y="1141476"/>
                </a:lnTo>
                <a:lnTo>
                  <a:pt x="0" y="1213104"/>
                </a:lnTo>
                <a:lnTo>
                  <a:pt x="1536179" y="1213104"/>
                </a:lnTo>
                <a:lnTo>
                  <a:pt x="1536179" y="1351788"/>
                </a:lnTo>
                <a:lnTo>
                  <a:pt x="71628" y="1351788"/>
                </a:lnTo>
                <a:lnTo>
                  <a:pt x="71628" y="1213116"/>
                </a:lnTo>
                <a:lnTo>
                  <a:pt x="0" y="1213116"/>
                </a:lnTo>
                <a:lnTo>
                  <a:pt x="0" y="1351788"/>
                </a:lnTo>
                <a:lnTo>
                  <a:pt x="0" y="1423416"/>
                </a:lnTo>
                <a:lnTo>
                  <a:pt x="1536179" y="1423416"/>
                </a:lnTo>
                <a:lnTo>
                  <a:pt x="1607820" y="1423428"/>
                </a:lnTo>
                <a:lnTo>
                  <a:pt x="1607820" y="1141488"/>
                </a:lnTo>
                <a:close/>
              </a:path>
              <a:path w="4467225" h="2565400">
                <a:moveTo>
                  <a:pt x="1757172" y="1996452"/>
                </a:moveTo>
                <a:lnTo>
                  <a:pt x="1685544" y="1996452"/>
                </a:lnTo>
                <a:lnTo>
                  <a:pt x="0" y="1996440"/>
                </a:lnTo>
                <a:lnTo>
                  <a:pt x="0" y="2068068"/>
                </a:lnTo>
                <a:lnTo>
                  <a:pt x="1685544" y="2068068"/>
                </a:lnTo>
                <a:lnTo>
                  <a:pt x="1685544" y="2208276"/>
                </a:lnTo>
                <a:lnTo>
                  <a:pt x="71628" y="2208276"/>
                </a:lnTo>
                <a:lnTo>
                  <a:pt x="71628" y="2068080"/>
                </a:lnTo>
                <a:lnTo>
                  <a:pt x="0" y="2068080"/>
                </a:lnTo>
                <a:lnTo>
                  <a:pt x="0" y="2208276"/>
                </a:lnTo>
                <a:lnTo>
                  <a:pt x="0" y="2279904"/>
                </a:lnTo>
                <a:lnTo>
                  <a:pt x="1685544" y="2279904"/>
                </a:lnTo>
                <a:lnTo>
                  <a:pt x="1757172" y="2279916"/>
                </a:lnTo>
                <a:lnTo>
                  <a:pt x="1757172" y="1996452"/>
                </a:lnTo>
                <a:close/>
              </a:path>
              <a:path w="4467225" h="2565400">
                <a:moveTo>
                  <a:pt x="2136648" y="285000"/>
                </a:moveTo>
                <a:lnTo>
                  <a:pt x="206502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065020" y="356616"/>
                </a:lnTo>
                <a:lnTo>
                  <a:pt x="2065020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2065020" y="566928"/>
                </a:lnTo>
                <a:lnTo>
                  <a:pt x="2136648" y="566940"/>
                </a:lnTo>
                <a:lnTo>
                  <a:pt x="2136648" y="285000"/>
                </a:lnTo>
                <a:close/>
              </a:path>
              <a:path w="4467225" h="2565400">
                <a:moveTo>
                  <a:pt x="2435352" y="12"/>
                </a:moveTo>
                <a:lnTo>
                  <a:pt x="2363724" y="12"/>
                </a:lnTo>
                <a:lnTo>
                  <a:pt x="0" y="0"/>
                </a:lnTo>
                <a:lnTo>
                  <a:pt x="0" y="71628"/>
                </a:lnTo>
                <a:lnTo>
                  <a:pt x="2363724" y="71628"/>
                </a:lnTo>
                <a:lnTo>
                  <a:pt x="236372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363724" y="281940"/>
                </a:lnTo>
                <a:lnTo>
                  <a:pt x="2435352" y="281940"/>
                </a:lnTo>
                <a:lnTo>
                  <a:pt x="2435352" y="12"/>
                </a:lnTo>
                <a:close/>
              </a:path>
              <a:path w="4467225" h="2565400">
                <a:moveTo>
                  <a:pt x="2962656" y="1711464"/>
                </a:moveTo>
                <a:lnTo>
                  <a:pt x="2891028" y="1711464"/>
                </a:lnTo>
                <a:lnTo>
                  <a:pt x="0" y="1711452"/>
                </a:lnTo>
                <a:lnTo>
                  <a:pt x="0" y="1783080"/>
                </a:lnTo>
                <a:lnTo>
                  <a:pt x="2891015" y="1783080"/>
                </a:lnTo>
                <a:lnTo>
                  <a:pt x="2891015" y="1923288"/>
                </a:lnTo>
                <a:lnTo>
                  <a:pt x="71628" y="1923288"/>
                </a:lnTo>
                <a:lnTo>
                  <a:pt x="71628" y="1783092"/>
                </a:lnTo>
                <a:lnTo>
                  <a:pt x="0" y="1783092"/>
                </a:lnTo>
                <a:lnTo>
                  <a:pt x="0" y="1923288"/>
                </a:lnTo>
                <a:lnTo>
                  <a:pt x="0" y="1994928"/>
                </a:lnTo>
                <a:lnTo>
                  <a:pt x="2891015" y="1994928"/>
                </a:lnTo>
                <a:lnTo>
                  <a:pt x="2962656" y="1994928"/>
                </a:lnTo>
                <a:lnTo>
                  <a:pt x="2962656" y="1711464"/>
                </a:lnTo>
                <a:close/>
              </a:path>
              <a:path w="4467225" h="2565400">
                <a:moveTo>
                  <a:pt x="3188208" y="2281440"/>
                </a:moveTo>
                <a:lnTo>
                  <a:pt x="3116580" y="2281440"/>
                </a:lnTo>
                <a:lnTo>
                  <a:pt x="0" y="2281428"/>
                </a:lnTo>
                <a:lnTo>
                  <a:pt x="0" y="2353056"/>
                </a:lnTo>
                <a:lnTo>
                  <a:pt x="3116567" y="2353056"/>
                </a:lnTo>
                <a:lnTo>
                  <a:pt x="3116567" y="2493264"/>
                </a:lnTo>
                <a:lnTo>
                  <a:pt x="71628" y="2493264"/>
                </a:lnTo>
                <a:lnTo>
                  <a:pt x="71628" y="2353068"/>
                </a:lnTo>
                <a:lnTo>
                  <a:pt x="0" y="2353068"/>
                </a:lnTo>
                <a:lnTo>
                  <a:pt x="0" y="2493264"/>
                </a:lnTo>
                <a:lnTo>
                  <a:pt x="0" y="2564892"/>
                </a:lnTo>
                <a:lnTo>
                  <a:pt x="3116567" y="2564892"/>
                </a:lnTo>
                <a:lnTo>
                  <a:pt x="3188208" y="2564892"/>
                </a:lnTo>
                <a:lnTo>
                  <a:pt x="3188208" y="2281440"/>
                </a:lnTo>
                <a:close/>
              </a:path>
              <a:path w="4467225" h="2565400">
                <a:moveTo>
                  <a:pt x="4015740" y="571512"/>
                </a:moveTo>
                <a:lnTo>
                  <a:pt x="3944112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3944112" y="643128"/>
                </a:lnTo>
                <a:lnTo>
                  <a:pt x="3944112" y="781812"/>
                </a:lnTo>
                <a:lnTo>
                  <a:pt x="71628" y="781812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81812"/>
                </a:lnTo>
                <a:lnTo>
                  <a:pt x="0" y="853440"/>
                </a:lnTo>
                <a:lnTo>
                  <a:pt x="3944112" y="853440"/>
                </a:lnTo>
                <a:lnTo>
                  <a:pt x="4015740" y="853440"/>
                </a:lnTo>
                <a:lnTo>
                  <a:pt x="4015740" y="571512"/>
                </a:lnTo>
                <a:close/>
              </a:path>
              <a:path w="4467225" h="2565400">
                <a:moveTo>
                  <a:pt x="4315968" y="1426476"/>
                </a:moveTo>
                <a:lnTo>
                  <a:pt x="4244340" y="1426476"/>
                </a:lnTo>
                <a:lnTo>
                  <a:pt x="0" y="1426464"/>
                </a:lnTo>
                <a:lnTo>
                  <a:pt x="0" y="1498092"/>
                </a:lnTo>
                <a:lnTo>
                  <a:pt x="4244340" y="1498092"/>
                </a:lnTo>
                <a:lnTo>
                  <a:pt x="4244340" y="1636776"/>
                </a:lnTo>
                <a:lnTo>
                  <a:pt x="71628" y="1636776"/>
                </a:lnTo>
                <a:lnTo>
                  <a:pt x="71628" y="1498104"/>
                </a:lnTo>
                <a:lnTo>
                  <a:pt x="0" y="1498104"/>
                </a:lnTo>
                <a:lnTo>
                  <a:pt x="0" y="1636776"/>
                </a:lnTo>
                <a:lnTo>
                  <a:pt x="0" y="1708404"/>
                </a:lnTo>
                <a:lnTo>
                  <a:pt x="4244340" y="1708404"/>
                </a:lnTo>
                <a:lnTo>
                  <a:pt x="4315968" y="1708416"/>
                </a:lnTo>
                <a:lnTo>
                  <a:pt x="4315968" y="1426476"/>
                </a:lnTo>
                <a:close/>
              </a:path>
              <a:path w="4467225" h="2565400">
                <a:moveTo>
                  <a:pt x="4466844" y="856500"/>
                </a:moveTo>
                <a:lnTo>
                  <a:pt x="4395203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4395203" y="928116"/>
                </a:lnTo>
                <a:lnTo>
                  <a:pt x="4395203" y="1066800"/>
                </a:lnTo>
                <a:lnTo>
                  <a:pt x="71628" y="1066800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6800"/>
                </a:lnTo>
                <a:lnTo>
                  <a:pt x="0" y="1138428"/>
                </a:lnTo>
                <a:lnTo>
                  <a:pt x="4395203" y="1138428"/>
                </a:lnTo>
                <a:lnTo>
                  <a:pt x="4466844" y="1138428"/>
                </a:lnTo>
                <a:lnTo>
                  <a:pt x="4466844" y="8565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0903" y="902742"/>
            <a:ext cx="5113655" cy="4791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227329" marR="17716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initiated an experiment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both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and  MLflow. The following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monitored and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logged.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0300"/>
              </a:lnSpc>
              <a:buAutoNum type="arabicPeriod" startAt="3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do hyperparameter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tuning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find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best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parameters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converge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best  model.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be done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manually,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but more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automatic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solutions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such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Grid Search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Random Search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exist. For training,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SVM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classifier uses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Grid  Search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follows.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proceed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SVC()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Grid </a:t>
            </a:r>
            <a:r>
              <a:rPr dirty="0" sz="1000" spc="15">
                <a:solidFill>
                  <a:srgbClr val="E83D8C"/>
                </a:solidFill>
                <a:latin typeface="Arial"/>
                <a:cs typeface="Arial"/>
              </a:rPr>
              <a:t>SearchCV()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functions  from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sklearn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logging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run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MLflow: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45"/>
              </a:spcBef>
              <a:buAutoNum type="arabicPeriod" startAt="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sklearn.svm import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SVC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3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sklearn import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svm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 startAt="3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sklearn.model_selection import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GridSearchCV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3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parameters = {'kernel':('linear', 'rbf'), 'C':[1,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10]}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3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3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svc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 svm.SVC(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3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initialize a run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in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 and mlflow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experiments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3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3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run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myexperiment.start_logging()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3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mlflow.start_run()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3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run.log("dataset name",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dataset.name)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3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run.log("dataset Version",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dataset.version)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5480303"/>
            <a:ext cx="3641090" cy="281940"/>
          </a:xfrm>
          <a:custGeom>
            <a:avLst/>
            <a:gdLst/>
            <a:ahLst/>
            <a:cxnLst/>
            <a:rect l="l" t="t" r="r" b="b"/>
            <a:pathLst>
              <a:path w="3641090" h="281939">
                <a:moveTo>
                  <a:pt x="3640836" y="12"/>
                </a:moveTo>
                <a:lnTo>
                  <a:pt x="3569208" y="12"/>
                </a:lnTo>
                <a:lnTo>
                  <a:pt x="0" y="0"/>
                </a:lnTo>
                <a:lnTo>
                  <a:pt x="0" y="71628"/>
                </a:lnTo>
                <a:lnTo>
                  <a:pt x="3569208" y="71628"/>
                </a:lnTo>
                <a:lnTo>
                  <a:pt x="3569208" y="210324"/>
                </a:lnTo>
                <a:lnTo>
                  <a:pt x="71628" y="21032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24"/>
                </a:lnTo>
                <a:lnTo>
                  <a:pt x="0" y="281940"/>
                </a:lnTo>
                <a:lnTo>
                  <a:pt x="3569208" y="281940"/>
                </a:lnTo>
                <a:lnTo>
                  <a:pt x="3640836" y="281940"/>
                </a:lnTo>
                <a:lnTo>
                  <a:pt x="364083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5838444"/>
            <a:ext cx="334264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14.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svc_grid = GridSearchCV(svc,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parameters)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5766828"/>
            <a:ext cx="3413760" cy="567055"/>
          </a:xfrm>
          <a:custGeom>
            <a:avLst/>
            <a:gdLst/>
            <a:ahLst/>
            <a:cxnLst/>
            <a:rect l="l" t="t" r="r" b="b"/>
            <a:pathLst>
              <a:path w="3413760" h="567054">
                <a:moveTo>
                  <a:pt x="2615184" y="286512"/>
                </a:moveTo>
                <a:lnTo>
                  <a:pt x="2543556" y="286512"/>
                </a:lnTo>
                <a:lnTo>
                  <a:pt x="214871" y="286499"/>
                </a:lnTo>
                <a:lnTo>
                  <a:pt x="214871" y="358127"/>
                </a:lnTo>
                <a:lnTo>
                  <a:pt x="2543543" y="358127"/>
                </a:lnTo>
                <a:lnTo>
                  <a:pt x="2543543" y="495300"/>
                </a:lnTo>
                <a:lnTo>
                  <a:pt x="286512" y="495300"/>
                </a:lnTo>
                <a:lnTo>
                  <a:pt x="286512" y="358140"/>
                </a:lnTo>
                <a:lnTo>
                  <a:pt x="214884" y="358140"/>
                </a:lnTo>
                <a:lnTo>
                  <a:pt x="214884" y="495300"/>
                </a:lnTo>
                <a:lnTo>
                  <a:pt x="214871" y="566915"/>
                </a:lnTo>
                <a:lnTo>
                  <a:pt x="2543543" y="566915"/>
                </a:lnTo>
                <a:lnTo>
                  <a:pt x="2615184" y="566915"/>
                </a:lnTo>
                <a:lnTo>
                  <a:pt x="2615184" y="286512"/>
                </a:lnTo>
                <a:close/>
              </a:path>
              <a:path w="3413760" h="567054">
                <a:moveTo>
                  <a:pt x="3413760" y="0"/>
                </a:moveTo>
                <a:lnTo>
                  <a:pt x="3342132" y="0"/>
                </a:lnTo>
                <a:lnTo>
                  <a:pt x="0" y="0"/>
                </a:lnTo>
                <a:lnTo>
                  <a:pt x="0" y="71615"/>
                </a:lnTo>
                <a:lnTo>
                  <a:pt x="3342132" y="71615"/>
                </a:lnTo>
                <a:lnTo>
                  <a:pt x="3342132" y="210299"/>
                </a:lnTo>
                <a:lnTo>
                  <a:pt x="71628" y="210299"/>
                </a:lnTo>
                <a:lnTo>
                  <a:pt x="71628" y="71628"/>
                </a:lnTo>
                <a:lnTo>
                  <a:pt x="0" y="71628"/>
                </a:lnTo>
                <a:lnTo>
                  <a:pt x="0" y="210299"/>
                </a:lnTo>
                <a:lnTo>
                  <a:pt x="0" y="281927"/>
                </a:lnTo>
                <a:lnTo>
                  <a:pt x="3342132" y="281927"/>
                </a:lnTo>
                <a:lnTo>
                  <a:pt x="3413760" y="281927"/>
                </a:lnTo>
                <a:lnTo>
                  <a:pt x="3413760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05788" y="6088538"/>
            <a:ext cx="4959985" cy="25742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svc_grid.fit(X_train,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y_train)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goal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experiment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SVM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best  parameters. Grid Search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different parameter combinations  and optimize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convergence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algorithm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best performance. Grid  Search takes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execute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(around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15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minutes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</a:t>
            </a:r>
            <a:endParaRPr sz="1100">
              <a:latin typeface="Arimo"/>
              <a:cs typeface="Arimo"/>
            </a:endParaRPr>
          </a:p>
          <a:p>
            <a:pPr marL="12700" marR="48260">
              <a:lnSpc>
                <a:spcPts val="1700"/>
              </a:lnSpc>
              <a:spcBef>
                <a:spcPts val="10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5">
                <a:solidFill>
                  <a:srgbClr val="E83D8C"/>
                </a:solidFill>
                <a:latin typeface="Arial"/>
                <a:cs typeface="Arial"/>
              </a:rPr>
              <a:t>STANDARD_DS11_V2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(2 cores,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14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GB RAM) compute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machine). The result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output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Grid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Search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suggests the best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performing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parameters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-80">
                <a:solidFill>
                  <a:srgbClr val="E83D8C"/>
                </a:solidFill>
                <a:latin typeface="Arial"/>
                <a:cs typeface="Arial"/>
              </a:rPr>
              <a:t>C=1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kernel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rbf</a:t>
            </a:r>
            <a:r>
              <a:rPr dirty="0" sz="1100" spc="1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run.log()</a:t>
            </a:r>
            <a:r>
              <a:rPr dirty="0" sz="1100" spc="114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logged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</a:t>
            </a:r>
            <a:endParaRPr sz="1100">
              <a:latin typeface="Arimo"/>
              <a:cs typeface="Arimo"/>
            </a:endParaRPr>
          </a:p>
          <a:p>
            <a:pPr marL="12700" marR="92075">
              <a:lnSpc>
                <a:spcPct val="128200"/>
              </a:lnSpc>
              <a:spcBef>
                <a:spcPts val="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(the training set) and keep track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experiment.  This data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logged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and the MLflow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experiments.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1289303"/>
            <a:ext cx="5145405" cy="3134995"/>
          </a:xfrm>
          <a:custGeom>
            <a:avLst/>
            <a:gdLst/>
            <a:ahLst/>
            <a:cxnLst/>
            <a:rect l="l" t="t" r="r" b="b"/>
            <a:pathLst>
              <a:path w="5145405" h="3134995">
                <a:moveTo>
                  <a:pt x="809244" y="2284488"/>
                </a:moveTo>
                <a:lnTo>
                  <a:pt x="737616" y="2284488"/>
                </a:lnTo>
                <a:lnTo>
                  <a:pt x="214871" y="2284476"/>
                </a:lnTo>
                <a:lnTo>
                  <a:pt x="214871" y="2356104"/>
                </a:lnTo>
                <a:lnTo>
                  <a:pt x="737616" y="2356104"/>
                </a:lnTo>
                <a:lnTo>
                  <a:pt x="737616" y="2493264"/>
                </a:lnTo>
                <a:lnTo>
                  <a:pt x="286512" y="2493264"/>
                </a:lnTo>
                <a:lnTo>
                  <a:pt x="286512" y="2356116"/>
                </a:lnTo>
                <a:lnTo>
                  <a:pt x="214884" y="2356116"/>
                </a:lnTo>
                <a:lnTo>
                  <a:pt x="214884" y="2493264"/>
                </a:lnTo>
                <a:lnTo>
                  <a:pt x="214871" y="2564892"/>
                </a:lnTo>
                <a:lnTo>
                  <a:pt x="737616" y="2564892"/>
                </a:lnTo>
                <a:lnTo>
                  <a:pt x="809244" y="2564904"/>
                </a:lnTo>
                <a:lnTo>
                  <a:pt x="809244" y="2284488"/>
                </a:lnTo>
                <a:close/>
              </a:path>
              <a:path w="5145405" h="3134995">
                <a:moveTo>
                  <a:pt x="1684020" y="1426476"/>
                </a:moveTo>
                <a:lnTo>
                  <a:pt x="1612392" y="1426476"/>
                </a:lnTo>
                <a:lnTo>
                  <a:pt x="0" y="1426464"/>
                </a:lnTo>
                <a:lnTo>
                  <a:pt x="0" y="1498092"/>
                </a:lnTo>
                <a:lnTo>
                  <a:pt x="1612379" y="1498092"/>
                </a:lnTo>
                <a:lnTo>
                  <a:pt x="1612379" y="1636776"/>
                </a:lnTo>
                <a:lnTo>
                  <a:pt x="71628" y="1636776"/>
                </a:lnTo>
                <a:lnTo>
                  <a:pt x="71628" y="1498104"/>
                </a:lnTo>
                <a:lnTo>
                  <a:pt x="0" y="1498104"/>
                </a:lnTo>
                <a:lnTo>
                  <a:pt x="0" y="1636776"/>
                </a:lnTo>
                <a:lnTo>
                  <a:pt x="0" y="1708404"/>
                </a:lnTo>
                <a:lnTo>
                  <a:pt x="1612379" y="1708404"/>
                </a:lnTo>
                <a:lnTo>
                  <a:pt x="1684020" y="1708404"/>
                </a:lnTo>
                <a:lnTo>
                  <a:pt x="1684020" y="1426476"/>
                </a:lnTo>
                <a:close/>
              </a:path>
              <a:path w="5145405" h="3134995">
                <a:moveTo>
                  <a:pt x="2284476" y="569988"/>
                </a:moveTo>
                <a:lnTo>
                  <a:pt x="2212848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2212835" y="641604"/>
                </a:lnTo>
                <a:lnTo>
                  <a:pt x="2212835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2212835" y="851916"/>
                </a:lnTo>
                <a:lnTo>
                  <a:pt x="2284476" y="851916"/>
                </a:lnTo>
                <a:lnTo>
                  <a:pt x="2284476" y="569988"/>
                </a:lnTo>
                <a:close/>
              </a:path>
              <a:path w="5145405" h="3134995">
                <a:moveTo>
                  <a:pt x="3566160" y="2852940"/>
                </a:moveTo>
                <a:lnTo>
                  <a:pt x="3494532" y="2852940"/>
                </a:lnTo>
                <a:lnTo>
                  <a:pt x="0" y="2852928"/>
                </a:lnTo>
                <a:lnTo>
                  <a:pt x="0" y="2924556"/>
                </a:lnTo>
                <a:lnTo>
                  <a:pt x="3494532" y="2924556"/>
                </a:lnTo>
                <a:lnTo>
                  <a:pt x="3494532" y="3063240"/>
                </a:lnTo>
                <a:lnTo>
                  <a:pt x="71628" y="3063240"/>
                </a:lnTo>
                <a:lnTo>
                  <a:pt x="71628" y="2924568"/>
                </a:lnTo>
                <a:lnTo>
                  <a:pt x="0" y="2924568"/>
                </a:lnTo>
                <a:lnTo>
                  <a:pt x="0" y="3063240"/>
                </a:lnTo>
                <a:lnTo>
                  <a:pt x="0" y="3134868"/>
                </a:lnTo>
                <a:lnTo>
                  <a:pt x="3494532" y="3134868"/>
                </a:lnTo>
                <a:lnTo>
                  <a:pt x="3566160" y="3134868"/>
                </a:lnTo>
                <a:lnTo>
                  <a:pt x="3566160" y="2852940"/>
                </a:lnTo>
                <a:close/>
              </a:path>
              <a:path w="5145405" h="3134995">
                <a:moveTo>
                  <a:pt x="4270248" y="1714512"/>
                </a:moveTo>
                <a:lnTo>
                  <a:pt x="4198620" y="1714512"/>
                </a:lnTo>
                <a:lnTo>
                  <a:pt x="214871" y="1714500"/>
                </a:lnTo>
                <a:lnTo>
                  <a:pt x="214871" y="1786128"/>
                </a:lnTo>
                <a:lnTo>
                  <a:pt x="4198620" y="1786128"/>
                </a:lnTo>
                <a:lnTo>
                  <a:pt x="4198620" y="1923288"/>
                </a:lnTo>
                <a:lnTo>
                  <a:pt x="286512" y="1923288"/>
                </a:lnTo>
                <a:lnTo>
                  <a:pt x="286512" y="1786140"/>
                </a:lnTo>
                <a:lnTo>
                  <a:pt x="214884" y="1786140"/>
                </a:lnTo>
                <a:lnTo>
                  <a:pt x="214884" y="1923288"/>
                </a:lnTo>
                <a:lnTo>
                  <a:pt x="214871" y="1994916"/>
                </a:lnTo>
                <a:lnTo>
                  <a:pt x="4198620" y="1994916"/>
                </a:lnTo>
                <a:lnTo>
                  <a:pt x="4270248" y="1994916"/>
                </a:lnTo>
                <a:lnTo>
                  <a:pt x="4270248" y="1714512"/>
                </a:lnTo>
                <a:close/>
              </a:path>
              <a:path w="5145405" h="3134995">
                <a:moveTo>
                  <a:pt x="4617720" y="2567952"/>
                </a:moveTo>
                <a:lnTo>
                  <a:pt x="4546092" y="2567952"/>
                </a:lnTo>
                <a:lnTo>
                  <a:pt x="0" y="2567940"/>
                </a:lnTo>
                <a:lnTo>
                  <a:pt x="0" y="2639568"/>
                </a:lnTo>
                <a:lnTo>
                  <a:pt x="4546092" y="2639568"/>
                </a:lnTo>
                <a:lnTo>
                  <a:pt x="4546092" y="2778252"/>
                </a:lnTo>
                <a:lnTo>
                  <a:pt x="71628" y="2778252"/>
                </a:lnTo>
                <a:lnTo>
                  <a:pt x="71628" y="2639580"/>
                </a:lnTo>
                <a:lnTo>
                  <a:pt x="0" y="2639580"/>
                </a:lnTo>
                <a:lnTo>
                  <a:pt x="0" y="2778252"/>
                </a:lnTo>
                <a:lnTo>
                  <a:pt x="0" y="2849880"/>
                </a:lnTo>
                <a:lnTo>
                  <a:pt x="4546092" y="2849880"/>
                </a:lnTo>
                <a:lnTo>
                  <a:pt x="4617720" y="2849892"/>
                </a:lnTo>
                <a:lnTo>
                  <a:pt x="4617720" y="2567952"/>
                </a:lnTo>
                <a:close/>
              </a:path>
              <a:path w="5145405" h="3134995">
                <a:moveTo>
                  <a:pt x="4768596" y="1996452"/>
                </a:moveTo>
                <a:lnTo>
                  <a:pt x="4696968" y="1996452"/>
                </a:lnTo>
                <a:lnTo>
                  <a:pt x="0" y="1996440"/>
                </a:lnTo>
                <a:lnTo>
                  <a:pt x="0" y="2068068"/>
                </a:lnTo>
                <a:lnTo>
                  <a:pt x="4696968" y="2068068"/>
                </a:lnTo>
                <a:lnTo>
                  <a:pt x="4696968" y="2208276"/>
                </a:lnTo>
                <a:lnTo>
                  <a:pt x="71628" y="2208276"/>
                </a:lnTo>
                <a:lnTo>
                  <a:pt x="71628" y="2068080"/>
                </a:lnTo>
                <a:lnTo>
                  <a:pt x="0" y="2068080"/>
                </a:lnTo>
                <a:lnTo>
                  <a:pt x="0" y="2208276"/>
                </a:lnTo>
                <a:lnTo>
                  <a:pt x="0" y="2279904"/>
                </a:lnTo>
                <a:lnTo>
                  <a:pt x="4696968" y="2279904"/>
                </a:lnTo>
                <a:lnTo>
                  <a:pt x="4768596" y="2279916"/>
                </a:lnTo>
                <a:lnTo>
                  <a:pt x="4768596" y="1996452"/>
                </a:lnTo>
                <a:close/>
              </a:path>
              <a:path w="5145405" h="3134995">
                <a:moveTo>
                  <a:pt x="4797552" y="288048"/>
                </a:moveTo>
                <a:lnTo>
                  <a:pt x="4725924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4725924" y="359664"/>
                </a:lnTo>
                <a:lnTo>
                  <a:pt x="4725924" y="495300"/>
                </a:lnTo>
                <a:lnTo>
                  <a:pt x="286512" y="495300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5300"/>
                </a:lnTo>
                <a:lnTo>
                  <a:pt x="214871" y="566928"/>
                </a:lnTo>
                <a:lnTo>
                  <a:pt x="4725924" y="566928"/>
                </a:lnTo>
                <a:lnTo>
                  <a:pt x="4797552" y="566928"/>
                </a:lnTo>
                <a:lnTo>
                  <a:pt x="4797552" y="288048"/>
                </a:lnTo>
                <a:close/>
              </a:path>
              <a:path w="5145405" h="3134995">
                <a:moveTo>
                  <a:pt x="4844796" y="12"/>
                </a:moveTo>
                <a:lnTo>
                  <a:pt x="4773168" y="12"/>
                </a:lnTo>
                <a:lnTo>
                  <a:pt x="0" y="0"/>
                </a:lnTo>
                <a:lnTo>
                  <a:pt x="0" y="71628"/>
                </a:lnTo>
                <a:lnTo>
                  <a:pt x="4773168" y="71628"/>
                </a:lnTo>
                <a:lnTo>
                  <a:pt x="4773168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773168" y="281940"/>
                </a:lnTo>
                <a:lnTo>
                  <a:pt x="4844796" y="281940"/>
                </a:lnTo>
                <a:lnTo>
                  <a:pt x="4844796" y="12"/>
                </a:lnTo>
                <a:close/>
              </a:path>
              <a:path w="5145405" h="3134995">
                <a:moveTo>
                  <a:pt x="4919472" y="1139964"/>
                </a:moveTo>
                <a:lnTo>
                  <a:pt x="4847844" y="1139964"/>
                </a:lnTo>
                <a:lnTo>
                  <a:pt x="0" y="1139952"/>
                </a:lnTo>
                <a:lnTo>
                  <a:pt x="0" y="1211580"/>
                </a:lnTo>
                <a:lnTo>
                  <a:pt x="4847831" y="1211580"/>
                </a:lnTo>
                <a:lnTo>
                  <a:pt x="4847831" y="1350264"/>
                </a:lnTo>
                <a:lnTo>
                  <a:pt x="71628" y="1350264"/>
                </a:lnTo>
                <a:lnTo>
                  <a:pt x="71628" y="1211592"/>
                </a:lnTo>
                <a:lnTo>
                  <a:pt x="0" y="1211592"/>
                </a:lnTo>
                <a:lnTo>
                  <a:pt x="0" y="1350264"/>
                </a:lnTo>
                <a:lnTo>
                  <a:pt x="0" y="1421892"/>
                </a:lnTo>
                <a:lnTo>
                  <a:pt x="4847831" y="1421892"/>
                </a:lnTo>
                <a:lnTo>
                  <a:pt x="4919472" y="1421904"/>
                </a:lnTo>
                <a:lnTo>
                  <a:pt x="4919472" y="1139964"/>
                </a:lnTo>
                <a:close/>
              </a:path>
              <a:path w="5145405" h="3134995">
                <a:moveTo>
                  <a:pt x="5145024" y="854976"/>
                </a:moveTo>
                <a:lnTo>
                  <a:pt x="5073396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5073383" y="926592"/>
                </a:lnTo>
                <a:lnTo>
                  <a:pt x="5073383" y="1065276"/>
                </a:lnTo>
                <a:lnTo>
                  <a:pt x="71628" y="1065276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5276"/>
                </a:lnTo>
                <a:lnTo>
                  <a:pt x="0" y="1136904"/>
                </a:lnTo>
                <a:lnTo>
                  <a:pt x="5073383" y="1136904"/>
                </a:lnTo>
                <a:lnTo>
                  <a:pt x="5145024" y="1136904"/>
                </a:lnTo>
                <a:lnTo>
                  <a:pt x="5145024" y="854976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0903" y="850285"/>
            <a:ext cx="5095875" cy="37903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 marR="1506220" indent="-215265">
              <a:lnSpc>
                <a:spcPct val="138000"/>
              </a:lnSpc>
              <a:spcBef>
                <a:spcPts val="90"/>
              </a:spcBef>
              <a:buAutoNum type="arabicPeriod" startAt="15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Finally,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the best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parameters,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new model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trained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-80">
                <a:solidFill>
                  <a:srgbClr val="E83D8C"/>
                </a:solidFill>
                <a:latin typeface="Arial"/>
                <a:cs typeface="Arial"/>
              </a:rPr>
              <a:t>C=1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kernel='rbf </a:t>
            </a:r>
            <a:r>
              <a:rPr dirty="0" sz="1000" spc="350">
                <a:solidFill>
                  <a:srgbClr val="E83D8C"/>
                </a:solidFill>
                <a:latin typeface="Arial"/>
                <a:cs typeface="Arial"/>
              </a:rPr>
              <a:t>'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000" spc="-1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45"/>
              </a:spcBef>
              <a:buAutoNum type="arabicPeriod" startAt="15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svc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 SVC(C=svc_grid.get_params(deep=True)['estimator</a:t>
            </a:r>
            <a:r>
              <a:rPr dirty="0" sz="1000" spc="5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C'],</a:t>
            </a:r>
            <a:endParaRPr sz="10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  <a:spcBef>
                <a:spcPts val="104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kernel=svc_grid.get_params(deep=True)['estimator</a:t>
            </a:r>
            <a:r>
              <a:rPr dirty="0" u="sng" sz="1000" spc="565">
                <a:solidFill>
                  <a:srgbClr val="444954"/>
                </a:solidFill>
                <a:uFill>
                  <a:solidFill>
                    <a:srgbClr val="434853"/>
                  </a:solidFill>
                </a:u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kernel'])</a:t>
            </a:r>
            <a:endParaRPr sz="10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spcBef>
                <a:spcPts val="1045"/>
              </a:spcBef>
              <a:buAutoNum type="arabicPeriod" startAt="1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svc.fit(X_train,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y_train)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17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spcBef>
                <a:spcPts val="5"/>
              </a:spcBef>
              <a:buAutoNum type="arabicPeriod" startAt="1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Logging training parameters to AzureML and MLFlow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experiments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17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1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run.log("C", svc_grid.get_params(deep=True)['estimator</a:t>
            </a:r>
            <a:r>
              <a:rPr dirty="0" sz="1000" spc="5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C'])</a:t>
            </a:r>
            <a:endParaRPr sz="1000">
              <a:latin typeface="Courier New"/>
              <a:cs typeface="Courier New"/>
            </a:endParaRPr>
          </a:p>
          <a:p>
            <a:pPr marL="299085" marR="878205" indent="-215265">
              <a:lnSpc>
                <a:spcPct val="187000"/>
              </a:lnSpc>
              <a:spcBef>
                <a:spcPts val="15"/>
              </a:spcBef>
              <a:buAutoNum type="arabicPeriod" startAt="1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run.log("Kernel",  svc_grid.get_params(deep=True)['estimator</a:t>
            </a:r>
            <a:r>
              <a:rPr dirty="0" sz="1000" spc="5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kernel'])</a:t>
            </a:r>
            <a:endParaRPr sz="1000">
              <a:latin typeface="Courier New"/>
              <a:cs typeface="Courier New"/>
            </a:endParaRPr>
          </a:p>
          <a:p>
            <a:pPr marL="299085" marR="382270" indent="-215265">
              <a:lnSpc>
                <a:spcPct val="187000"/>
              </a:lnSpc>
              <a:buAutoNum type="arabicPeriod" startAt="1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After training the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SVC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classifier, the following output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is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shown: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17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1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SVC(C=1.0, cache_size=200, class_weight=None,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coef0=0.0,</a:t>
            </a:r>
            <a:endParaRPr sz="1000">
              <a:latin typeface="Courier New"/>
              <a:cs typeface="Courier New"/>
            </a:endParaRPr>
          </a:p>
          <a:p>
            <a:pPr marL="299085" marR="1583690" indent="-215265">
              <a:lnSpc>
                <a:spcPct val="187000"/>
              </a:lnSpc>
              <a:buAutoNum type="arabicPeriod" startAt="17"/>
              <a:tabLst>
                <a:tab pos="496570" algn="l"/>
                <a:tab pos="49720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decision_function_shape='ovr',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degree=3,  gamma='auto_deprecated',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475" y="4430267"/>
            <a:ext cx="1949450" cy="279400"/>
          </a:xfrm>
          <a:custGeom>
            <a:avLst/>
            <a:gdLst/>
            <a:ahLst/>
            <a:cxnLst/>
            <a:rect l="l" t="t" r="r" b="b"/>
            <a:pathLst>
              <a:path w="1949450" h="279400">
                <a:moveTo>
                  <a:pt x="1949208" y="12"/>
                </a:moveTo>
                <a:lnTo>
                  <a:pt x="1877580" y="12"/>
                </a:lnTo>
                <a:lnTo>
                  <a:pt x="0" y="0"/>
                </a:lnTo>
                <a:lnTo>
                  <a:pt x="0" y="71628"/>
                </a:lnTo>
                <a:lnTo>
                  <a:pt x="1877580" y="71628"/>
                </a:lnTo>
                <a:lnTo>
                  <a:pt x="1877580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877580" y="278892"/>
                </a:lnTo>
                <a:lnTo>
                  <a:pt x="1949208" y="278892"/>
                </a:lnTo>
                <a:lnTo>
                  <a:pt x="194920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4748021"/>
            <a:ext cx="386969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  <a:tabLst>
                <a:tab pos="448309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24.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kernel='rbf', max_iter=-1,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probability=False,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7416" y="5035453"/>
            <a:ext cx="137858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m_s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e=N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8475" y="5001767"/>
            <a:ext cx="1496695" cy="279400"/>
          </a:xfrm>
          <a:custGeom>
            <a:avLst/>
            <a:gdLst/>
            <a:ahLst/>
            <a:cxnLst/>
            <a:rect l="l" t="t" r="r" b="b"/>
            <a:pathLst>
              <a:path w="1496695" h="279400">
                <a:moveTo>
                  <a:pt x="1496580" y="12"/>
                </a:moveTo>
                <a:lnTo>
                  <a:pt x="1424952" y="12"/>
                </a:lnTo>
                <a:lnTo>
                  <a:pt x="0" y="0"/>
                </a:lnTo>
                <a:lnTo>
                  <a:pt x="0" y="71628"/>
                </a:lnTo>
                <a:lnTo>
                  <a:pt x="1424952" y="71628"/>
                </a:lnTo>
                <a:lnTo>
                  <a:pt x="1424952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424952" y="278892"/>
                </a:lnTo>
                <a:lnTo>
                  <a:pt x="1496580" y="278892"/>
                </a:lnTo>
                <a:lnTo>
                  <a:pt x="14965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54302" y="5322570"/>
            <a:ext cx="3307079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187960">
              <a:lnSpc>
                <a:spcPct val="100000"/>
              </a:lnSpc>
              <a:spcBef>
                <a:spcPts val="7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shrinking=True, tol=0.001,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verbose=False)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5788" y="5611902"/>
            <a:ext cx="4656455" cy="7785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this,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SVM model!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Random  Forest classifier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</a:t>
            </a:r>
            <a:endParaRPr sz="1100">
              <a:latin typeface="Arimo"/>
              <a:cs typeface="Arim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6019" y="6593946"/>
            <a:ext cx="280606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Random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Forest</a:t>
            </a:r>
            <a:r>
              <a:rPr dirty="0" sz="1800" spc="-7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019" y="7040012"/>
            <a:ext cx="5365115" cy="2127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another popular supervised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classification  and regression).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Forest is 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ensemble learning method that operates with  a multitude of decision trees. Before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performing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theoretical working 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more 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Forest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model,</a:t>
            </a:r>
            <a:endParaRPr sz="1100">
              <a:latin typeface="Arimo"/>
              <a:cs typeface="Arimo"/>
            </a:endParaRPr>
          </a:p>
          <a:p>
            <a:pPr marL="12700" marR="59436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visit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  <a:hlinkClick r:id="rId2"/>
              </a:rPr>
              <a:t>www.kdnuggets.com/2020/01/random-forest-powerful-ensemble-learning-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algorithm.html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441959" marR="113664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Random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Forest classifier,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initialize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experiment in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 and the MLflow experiment as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859535"/>
            <a:ext cx="5070475" cy="567055"/>
          </a:xfrm>
          <a:custGeom>
            <a:avLst/>
            <a:gdLst/>
            <a:ahLst/>
            <a:cxnLst/>
            <a:rect l="l" t="t" r="r" b="b"/>
            <a:pathLst>
              <a:path w="5070475" h="567055">
                <a:moveTo>
                  <a:pt x="4421124" y="288048"/>
                </a:moveTo>
                <a:lnTo>
                  <a:pt x="4349496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4349496" y="359664"/>
                </a:lnTo>
                <a:lnTo>
                  <a:pt x="4349496" y="495300"/>
                </a:lnTo>
                <a:lnTo>
                  <a:pt x="286512" y="495300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5300"/>
                </a:lnTo>
                <a:lnTo>
                  <a:pt x="214871" y="566928"/>
                </a:lnTo>
                <a:lnTo>
                  <a:pt x="4349496" y="566928"/>
                </a:lnTo>
                <a:lnTo>
                  <a:pt x="4421124" y="566928"/>
                </a:lnTo>
                <a:lnTo>
                  <a:pt x="4421124" y="288048"/>
                </a:lnTo>
                <a:close/>
              </a:path>
              <a:path w="5070475" h="567055">
                <a:moveTo>
                  <a:pt x="5070348" y="12"/>
                </a:moveTo>
                <a:lnTo>
                  <a:pt x="4998720" y="12"/>
                </a:lnTo>
                <a:lnTo>
                  <a:pt x="0" y="0"/>
                </a:lnTo>
                <a:lnTo>
                  <a:pt x="0" y="71628"/>
                </a:lnTo>
                <a:lnTo>
                  <a:pt x="4998720" y="71628"/>
                </a:lnTo>
                <a:lnTo>
                  <a:pt x="499872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998720" y="281940"/>
                </a:lnTo>
                <a:lnTo>
                  <a:pt x="5070348" y="281940"/>
                </a:lnTo>
                <a:lnTo>
                  <a:pt x="50703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03604" y="2814827"/>
            <a:ext cx="4723130" cy="852169"/>
          </a:xfrm>
          <a:custGeom>
            <a:avLst/>
            <a:gdLst/>
            <a:ahLst/>
            <a:cxnLst/>
            <a:rect l="l" t="t" r="r" b="b"/>
            <a:pathLst>
              <a:path w="4723130" h="852170">
                <a:moveTo>
                  <a:pt x="1636776" y="573036"/>
                </a:moveTo>
                <a:lnTo>
                  <a:pt x="1565148" y="573036"/>
                </a:lnTo>
                <a:lnTo>
                  <a:pt x="214871" y="573024"/>
                </a:lnTo>
                <a:lnTo>
                  <a:pt x="214871" y="644652"/>
                </a:lnTo>
                <a:lnTo>
                  <a:pt x="1565135" y="644652"/>
                </a:lnTo>
                <a:lnTo>
                  <a:pt x="1565135" y="780288"/>
                </a:lnTo>
                <a:lnTo>
                  <a:pt x="286512" y="780288"/>
                </a:lnTo>
                <a:lnTo>
                  <a:pt x="286512" y="644664"/>
                </a:lnTo>
                <a:lnTo>
                  <a:pt x="214884" y="644664"/>
                </a:lnTo>
                <a:lnTo>
                  <a:pt x="214884" y="780288"/>
                </a:lnTo>
                <a:lnTo>
                  <a:pt x="214871" y="851916"/>
                </a:lnTo>
                <a:lnTo>
                  <a:pt x="1565135" y="851916"/>
                </a:lnTo>
                <a:lnTo>
                  <a:pt x="1636776" y="851916"/>
                </a:lnTo>
                <a:lnTo>
                  <a:pt x="1636776" y="573036"/>
                </a:lnTo>
                <a:close/>
              </a:path>
              <a:path w="4723130" h="852170">
                <a:moveTo>
                  <a:pt x="4241292" y="12"/>
                </a:moveTo>
                <a:lnTo>
                  <a:pt x="4169664" y="12"/>
                </a:lnTo>
                <a:lnTo>
                  <a:pt x="0" y="0"/>
                </a:lnTo>
                <a:lnTo>
                  <a:pt x="0" y="71628"/>
                </a:lnTo>
                <a:lnTo>
                  <a:pt x="4169664" y="71628"/>
                </a:lnTo>
                <a:lnTo>
                  <a:pt x="41696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169664" y="281940"/>
                </a:lnTo>
                <a:lnTo>
                  <a:pt x="4241292" y="281940"/>
                </a:lnTo>
                <a:lnTo>
                  <a:pt x="4241292" y="12"/>
                </a:lnTo>
                <a:close/>
              </a:path>
              <a:path w="4723130" h="852170">
                <a:moveTo>
                  <a:pt x="4722876" y="288048"/>
                </a:moveTo>
                <a:lnTo>
                  <a:pt x="4651235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4651235" y="359664"/>
                </a:lnTo>
                <a:lnTo>
                  <a:pt x="4651235" y="495300"/>
                </a:lnTo>
                <a:lnTo>
                  <a:pt x="286512" y="495300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5300"/>
                </a:lnTo>
                <a:lnTo>
                  <a:pt x="214871" y="566928"/>
                </a:lnTo>
                <a:lnTo>
                  <a:pt x="4651235" y="566928"/>
                </a:lnTo>
                <a:lnTo>
                  <a:pt x="4722876" y="566928"/>
                </a:lnTo>
                <a:lnTo>
                  <a:pt x="4722876" y="28804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03604" y="4625339"/>
            <a:ext cx="3641090" cy="1710055"/>
          </a:xfrm>
          <a:custGeom>
            <a:avLst/>
            <a:gdLst/>
            <a:ahLst/>
            <a:cxnLst/>
            <a:rect l="l" t="t" r="r" b="b"/>
            <a:pathLst>
              <a:path w="3641090" h="1710054">
                <a:moveTo>
                  <a:pt x="1758696" y="569988"/>
                </a:moveTo>
                <a:lnTo>
                  <a:pt x="1685544" y="569988"/>
                </a:lnTo>
                <a:lnTo>
                  <a:pt x="0" y="569988"/>
                </a:lnTo>
                <a:lnTo>
                  <a:pt x="0" y="641604"/>
                </a:lnTo>
                <a:lnTo>
                  <a:pt x="1685544" y="641604"/>
                </a:lnTo>
                <a:lnTo>
                  <a:pt x="1685544" y="781812"/>
                </a:lnTo>
                <a:lnTo>
                  <a:pt x="71628" y="781812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1812"/>
                </a:lnTo>
                <a:lnTo>
                  <a:pt x="0" y="853452"/>
                </a:lnTo>
                <a:lnTo>
                  <a:pt x="1685544" y="853452"/>
                </a:lnTo>
                <a:lnTo>
                  <a:pt x="1685544" y="854964"/>
                </a:lnTo>
                <a:lnTo>
                  <a:pt x="0" y="854964"/>
                </a:lnTo>
                <a:lnTo>
                  <a:pt x="0" y="926592"/>
                </a:lnTo>
                <a:lnTo>
                  <a:pt x="1685544" y="926592"/>
                </a:lnTo>
                <a:lnTo>
                  <a:pt x="1685544" y="1066800"/>
                </a:lnTo>
                <a:lnTo>
                  <a:pt x="71628" y="1066800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6800"/>
                </a:lnTo>
                <a:lnTo>
                  <a:pt x="0" y="1138428"/>
                </a:lnTo>
                <a:lnTo>
                  <a:pt x="1685544" y="1138428"/>
                </a:lnTo>
                <a:lnTo>
                  <a:pt x="1758696" y="1138440"/>
                </a:lnTo>
                <a:lnTo>
                  <a:pt x="1758696" y="569988"/>
                </a:lnTo>
                <a:close/>
              </a:path>
              <a:path w="3641090" h="1710054">
                <a:moveTo>
                  <a:pt x="2962656" y="285000"/>
                </a:moveTo>
                <a:lnTo>
                  <a:pt x="2891028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891015" y="356616"/>
                </a:lnTo>
                <a:lnTo>
                  <a:pt x="2891015" y="496824"/>
                </a:lnTo>
                <a:lnTo>
                  <a:pt x="71628" y="496824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6824"/>
                </a:lnTo>
                <a:lnTo>
                  <a:pt x="0" y="568452"/>
                </a:lnTo>
                <a:lnTo>
                  <a:pt x="2891015" y="568452"/>
                </a:lnTo>
                <a:lnTo>
                  <a:pt x="2962656" y="568452"/>
                </a:lnTo>
                <a:lnTo>
                  <a:pt x="2962656" y="285000"/>
                </a:lnTo>
                <a:close/>
              </a:path>
              <a:path w="3641090" h="1710054">
                <a:moveTo>
                  <a:pt x="3188208" y="1141488"/>
                </a:moveTo>
                <a:lnTo>
                  <a:pt x="3116580" y="1141488"/>
                </a:lnTo>
                <a:lnTo>
                  <a:pt x="0" y="1141488"/>
                </a:lnTo>
                <a:lnTo>
                  <a:pt x="0" y="1213104"/>
                </a:lnTo>
                <a:lnTo>
                  <a:pt x="3116567" y="1213104"/>
                </a:lnTo>
                <a:lnTo>
                  <a:pt x="3116567" y="1351788"/>
                </a:lnTo>
                <a:lnTo>
                  <a:pt x="71628" y="1351788"/>
                </a:lnTo>
                <a:lnTo>
                  <a:pt x="71628" y="1213116"/>
                </a:lnTo>
                <a:lnTo>
                  <a:pt x="0" y="1213116"/>
                </a:lnTo>
                <a:lnTo>
                  <a:pt x="0" y="1351788"/>
                </a:lnTo>
                <a:lnTo>
                  <a:pt x="0" y="1423416"/>
                </a:lnTo>
                <a:lnTo>
                  <a:pt x="3116567" y="1423416"/>
                </a:lnTo>
                <a:lnTo>
                  <a:pt x="3188208" y="1423416"/>
                </a:lnTo>
                <a:lnTo>
                  <a:pt x="3188208" y="1141488"/>
                </a:lnTo>
                <a:close/>
              </a:path>
              <a:path w="3641090" h="1710054">
                <a:moveTo>
                  <a:pt x="3339084" y="12"/>
                </a:moveTo>
                <a:lnTo>
                  <a:pt x="3267456" y="12"/>
                </a:lnTo>
                <a:lnTo>
                  <a:pt x="0" y="0"/>
                </a:lnTo>
                <a:lnTo>
                  <a:pt x="0" y="71628"/>
                </a:lnTo>
                <a:lnTo>
                  <a:pt x="3267443" y="71628"/>
                </a:lnTo>
                <a:lnTo>
                  <a:pt x="3267443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52"/>
                </a:lnTo>
                <a:lnTo>
                  <a:pt x="3267443" y="281952"/>
                </a:lnTo>
                <a:lnTo>
                  <a:pt x="3339084" y="281952"/>
                </a:lnTo>
                <a:lnTo>
                  <a:pt x="3339084" y="12"/>
                </a:lnTo>
                <a:close/>
              </a:path>
              <a:path w="3641090" h="1710054">
                <a:moveTo>
                  <a:pt x="3640836" y="1428000"/>
                </a:moveTo>
                <a:lnTo>
                  <a:pt x="3569208" y="1428000"/>
                </a:lnTo>
                <a:lnTo>
                  <a:pt x="0" y="1427988"/>
                </a:lnTo>
                <a:lnTo>
                  <a:pt x="0" y="1499616"/>
                </a:lnTo>
                <a:lnTo>
                  <a:pt x="3569208" y="1499616"/>
                </a:lnTo>
                <a:lnTo>
                  <a:pt x="3569208" y="1638300"/>
                </a:lnTo>
                <a:lnTo>
                  <a:pt x="71628" y="1638300"/>
                </a:lnTo>
                <a:lnTo>
                  <a:pt x="71628" y="1499628"/>
                </a:lnTo>
                <a:lnTo>
                  <a:pt x="0" y="1499628"/>
                </a:lnTo>
                <a:lnTo>
                  <a:pt x="0" y="1638300"/>
                </a:lnTo>
                <a:lnTo>
                  <a:pt x="0" y="1709928"/>
                </a:lnTo>
                <a:lnTo>
                  <a:pt x="3569208" y="1709928"/>
                </a:lnTo>
                <a:lnTo>
                  <a:pt x="3640836" y="1709940"/>
                </a:lnTo>
                <a:lnTo>
                  <a:pt x="3640836" y="1428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90903" y="897793"/>
            <a:ext cx="5136515" cy="56540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44805" indent="-261620">
              <a:lnSpc>
                <a:spcPct val="100000"/>
              </a:lnSpc>
              <a:spcBef>
                <a:spcPts val="90"/>
              </a:spcBef>
              <a:buAutoNum type="arabicPeriod" startAt="2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myexperiment = Experiment(workspace,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"support-vector-machine")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2"/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mlflow.set_experiment("mlflow-support-vector-machine")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spcBef>
                <a:spcPts val="755"/>
              </a:spcBef>
              <a:buAutoNum type="arabicPeriod" startAt="3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experiment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successfully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initiated, 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initiated by importing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RandomForestClassifier()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function from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sklearn.ensemble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calling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function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needed parameters,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follows.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These parameters are  randomly chosen (no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Grid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Search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done).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Grid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Search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RandomizedSearch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 be 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determine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best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parameters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optimize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algorithm: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09"/>
              </a:spcBef>
              <a:buAutoNum type="arabicPeriod" startAt="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sklearn.ensemble import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RandomForestClassifier</a:t>
            </a:r>
            <a:endParaRPr sz="1000">
              <a:latin typeface="Courier New"/>
              <a:cs typeface="Courier New"/>
            </a:endParaRPr>
          </a:p>
          <a:p>
            <a:pPr marL="299085" marR="467995">
              <a:lnSpc>
                <a:spcPct val="18700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rf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 RandomForestClassifier (max_depth=10, random_state=0,  n_estimators=100)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algn="just" marL="227329" marR="121920" indent="-215265">
              <a:lnSpc>
                <a:spcPct val="142000"/>
              </a:lnSpc>
              <a:spcBef>
                <a:spcPts val="720"/>
              </a:spcBef>
              <a:buAutoNum type="arabicPeriod" startAt="5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is done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000" spc="160">
                <a:solidFill>
                  <a:srgbClr val="E83D8C"/>
                </a:solidFill>
                <a:latin typeface="Arial"/>
                <a:cs typeface="Arial"/>
              </a:rPr>
              <a:t>fit(X_train, </a:t>
            </a:r>
            <a:r>
              <a:rPr dirty="0" sz="1000" spc="125">
                <a:solidFill>
                  <a:srgbClr val="E83D8C"/>
                </a:solidFill>
                <a:latin typeface="Arial"/>
                <a:cs typeface="Arial"/>
              </a:rPr>
              <a:t>y_train)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passing 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data to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dataset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parameters are logged to Azure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MLflow experiments as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09"/>
              </a:spcBef>
              <a:buAutoNum type="arabicPeriod" startAt="5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initialize runs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in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 and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mlflow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5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5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run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myexperiment.start_logging()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5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mlflow.start_run()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5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Log dataset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used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5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5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run.log("dataset name",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dataset.name)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eriod" startAt="5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5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run.log("dataset Version",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dataset.version)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5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rf.fit(X_train,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y_train)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6338328"/>
            <a:ext cx="2209800" cy="281940"/>
          </a:xfrm>
          <a:custGeom>
            <a:avLst/>
            <a:gdLst/>
            <a:ahLst/>
            <a:cxnLst/>
            <a:rect l="l" t="t" r="r" b="b"/>
            <a:pathLst>
              <a:path w="2209800" h="281940">
                <a:moveTo>
                  <a:pt x="2209800" y="0"/>
                </a:moveTo>
                <a:lnTo>
                  <a:pt x="2138172" y="0"/>
                </a:lnTo>
                <a:lnTo>
                  <a:pt x="0" y="0"/>
                </a:lnTo>
                <a:lnTo>
                  <a:pt x="0" y="71615"/>
                </a:lnTo>
                <a:lnTo>
                  <a:pt x="2138172" y="71615"/>
                </a:lnTo>
                <a:lnTo>
                  <a:pt x="2138172" y="210299"/>
                </a:lnTo>
                <a:lnTo>
                  <a:pt x="71628" y="210299"/>
                </a:lnTo>
                <a:lnTo>
                  <a:pt x="71628" y="71628"/>
                </a:lnTo>
                <a:lnTo>
                  <a:pt x="0" y="71628"/>
                </a:lnTo>
                <a:lnTo>
                  <a:pt x="0" y="210299"/>
                </a:lnTo>
                <a:lnTo>
                  <a:pt x="0" y="281927"/>
                </a:lnTo>
                <a:lnTo>
                  <a:pt x="2138172" y="281927"/>
                </a:lnTo>
                <a:lnTo>
                  <a:pt x="2209800" y="281927"/>
                </a:lnTo>
                <a:lnTo>
                  <a:pt x="2209800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39418" y="6659118"/>
            <a:ext cx="507365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13.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Logging training parameters to AzureML and MLFlow</a:t>
            </a:r>
            <a:r>
              <a:rPr dirty="0" sz="1000" spc="-4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experiments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2532" y="6945025"/>
            <a:ext cx="209359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14.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run.log("max_depth",</a:t>
            </a:r>
            <a:r>
              <a:rPr dirty="0" sz="1000" spc="-4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10)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3604" y="6908291"/>
            <a:ext cx="2209800" cy="281940"/>
          </a:xfrm>
          <a:custGeom>
            <a:avLst/>
            <a:gdLst/>
            <a:ahLst/>
            <a:cxnLst/>
            <a:rect l="l" t="t" r="r" b="b"/>
            <a:pathLst>
              <a:path w="2209800" h="281940">
                <a:moveTo>
                  <a:pt x="2209800" y="12"/>
                </a:moveTo>
                <a:lnTo>
                  <a:pt x="2138172" y="12"/>
                </a:lnTo>
                <a:lnTo>
                  <a:pt x="0" y="0"/>
                </a:lnTo>
                <a:lnTo>
                  <a:pt x="0" y="71628"/>
                </a:lnTo>
                <a:lnTo>
                  <a:pt x="2138172" y="71628"/>
                </a:lnTo>
                <a:lnTo>
                  <a:pt x="213817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138172" y="281940"/>
                </a:lnTo>
                <a:lnTo>
                  <a:pt x="2209800" y="281940"/>
                </a:lnTo>
                <a:lnTo>
                  <a:pt x="220980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39418" y="7264907"/>
            <a:ext cx="228917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15.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run.log("random_state",</a:t>
            </a:r>
            <a:r>
              <a:rPr dirty="0" sz="1000" spc="-409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0)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03604" y="7193279"/>
            <a:ext cx="2466340" cy="567055"/>
          </a:xfrm>
          <a:custGeom>
            <a:avLst/>
            <a:gdLst/>
            <a:ahLst/>
            <a:cxnLst/>
            <a:rect l="l" t="t" r="r" b="b"/>
            <a:pathLst>
              <a:path w="2466340" h="567054">
                <a:moveTo>
                  <a:pt x="2360676" y="12"/>
                </a:moveTo>
                <a:lnTo>
                  <a:pt x="2289048" y="12"/>
                </a:lnTo>
                <a:lnTo>
                  <a:pt x="0" y="0"/>
                </a:lnTo>
                <a:lnTo>
                  <a:pt x="0" y="71628"/>
                </a:lnTo>
                <a:lnTo>
                  <a:pt x="2289035" y="71628"/>
                </a:lnTo>
                <a:lnTo>
                  <a:pt x="228903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289035" y="281940"/>
                </a:lnTo>
                <a:lnTo>
                  <a:pt x="2360676" y="281940"/>
                </a:lnTo>
                <a:lnTo>
                  <a:pt x="2360676" y="12"/>
                </a:lnTo>
                <a:close/>
              </a:path>
              <a:path w="2466340" h="567054">
                <a:moveTo>
                  <a:pt x="2465832" y="288048"/>
                </a:moveTo>
                <a:lnTo>
                  <a:pt x="2394204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2394191" y="359664"/>
                </a:lnTo>
                <a:lnTo>
                  <a:pt x="2394191" y="495300"/>
                </a:lnTo>
                <a:lnTo>
                  <a:pt x="286512" y="495300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5300"/>
                </a:lnTo>
                <a:lnTo>
                  <a:pt x="214871" y="566928"/>
                </a:lnTo>
                <a:lnTo>
                  <a:pt x="2394191" y="566928"/>
                </a:lnTo>
                <a:lnTo>
                  <a:pt x="2465832" y="566928"/>
                </a:lnTo>
                <a:lnTo>
                  <a:pt x="2465832" y="28804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90903" y="7515001"/>
            <a:ext cx="2838450" cy="7861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run.log("n_estimators",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100)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16. After training,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output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as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9418" y="8369045"/>
            <a:ext cx="462089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17.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RandomForestClassifier(bootstrap=True,</a:t>
            </a:r>
            <a:r>
              <a:rPr dirty="0" sz="1000" spc="-3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class_weight=None,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7416" y="8656477"/>
            <a:ext cx="130556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criterion='gini',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18475" y="8621267"/>
            <a:ext cx="1422400" cy="279400"/>
          </a:xfrm>
          <a:custGeom>
            <a:avLst/>
            <a:gdLst/>
            <a:ahLst/>
            <a:cxnLst/>
            <a:rect l="l" t="t" r="r" b="b"/>
            <a:pathLst>
              <a:path w="1422400" h="279400">
                <a:moveTo>
                  <a:pt x="1421904" y="12"/>
                </a:moveTo>
                <a:lnTo>
                  <a:pt x="1350276" y="12"/>
                </a:lnTo>
                <a:lnTo>
                  <a:pt x="0" y="0"/>
                </a:lnTo>
                <a:lnTo>
                  <a:pt x="0" y="71628"/>
                </a:lnTo>
                <a:lnTo>
                  <a:pt x="1350264" y="71628"/>
                </a:lnTo>
                <a:lnTo>
                  <a:pt x="135026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350264" y="278892"/>
                </a:lnTo>
                <a:lnTo>
                  <a:pt x="1421904" y="278892"/>
                </a:lnTo>
                <a:lnTo>
                  <a:pt x="142190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39418" y="8939021"/>
            <a:ext cx="447167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18.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max_depth=10, max_features='auto',</a:t>
            </a:r>
            <a:r>
              <a:rPr dirty="0" sz="1000" spc="-3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max_leaf_nodes=None,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2532" y="897793"/>
            <a:ext cx="412178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19.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min_impurity_decrease=0.0,</a:t>
            </a:r>
            <a:r>
              <a:rPr dirty="0" sz="1000" spc="-3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min_impurity_split=None,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604" y="859535"/>
            <a:ext cx="4241800" cy="281940"/>
          </a:xfrm>
          <a:custGeom>
            <a:avLst/>
            <a:gdLst/>
            <a:ahLst/>
            <a:cxnLst/>
            <a:rect l="l" t="t" r="r" b="b"/>
            <a:pathLst>
              <a:path w="4241800" h="281940">
                <a:moveTo>
                  <a:pt x="4241292" y="12"/>
                </a:moveTo>
                <a:lnTo>
                  <a:pt x="4169664" y="12"/>
                </a:lnTo>
                <a:lnTo>
                  <a:pt x="0" y="0"/>
                </a:lnTo>
                <a:lnTo>
                  <a:pt x="0" y="71628"/>
                </a:lnTo>
                <a:lnTo>
                  <a:pt x="4169664" y="71628"/>
                </a:lnTo>
                <a:lnTo>
                  <a:pt x="41696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169664" y="281940"/>
                </a:lnTo>
                <a:lnTo>
                  <a:pt x="4241292" y="281940"/>
                </a:lnTo>
                <a:lnTo>
                  <a:pt x="42412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39418" y="1216152"/>
            <a:ext cx="334264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20.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min_samples_leaf=1,</a:t>
            </a:r>
            <a:r>
              <a:rPr dirty="0" sz="1000" spc="-3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min_samples_split=2,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1144523"/>
            <a:ext cx="4948555" cy="852169"/>
          </a:xfrm>
          <a:custGeom>
            <a:avLst/>
            <a:gdLst/>
            <a:ahLst/>
            <a:cxnLst/>
            <a:rect l="l" t="t" r="r" b="b"/>
            <a:pathLst>
              <a:path w="4948555" h="852169">
                <a:moveTo>
                  <a:pt x="3413760" y="12"/>
                </a:moveTo>
                <a:lnTo>
                  <a:pt x="3342132" y="12"/>
                </a:lnTo>
                <a:lnTo>
                  <a:pt x="0" y="0"/>
                </a:lnTo>
                <a:lnTo>
                  <a:pt x="0" y="71628"/>
                </a:lnTo>
                <a:lnTo>
                  <a:pt x="3342132" y="71628"/>
                </a:lnTo>
                <a:lnTo>
                  <a:pt x="334213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342132" y="281940"/>
                </a:lnTo>
                <a:lnTo>
                  <a:pt x="3413760" y="281940"/>
                </a:lnTo>
                <a:lnTo>
                  <a:pt x="3413760" y="12"/>
                </a:lnTo>
                <a:close/>
              </a:path>
              <a:path w="4948555" h="852169">
                <a:moveTo>
                  <a:pt x="4919472" y="285000"/>
                </a:moveTo>
                <a:lnTo>
                  <a:pt x="48478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847831" y="356616"/>
                </a:lnTo>
                <a:lnTo>
                  <a:pt x="4847831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847831" y="566928"/>
                </a:lnTo>
                <a:lnTo>
                  <a:pt x="4919472" y="566928"/>
                </a:lnTo>
                <a:lnTo>
                  <a:pt x="4919472" y="285000"/>
                </a:lnTo>
                <a:close/>
              </a:path>
              <a:path w="4948555" h="852169">
                <a:moveTo>
                  <a:pt x="4948428" y="573036"/>
                </a:moveTo>
                <a:lnTo>
                  <a:pt x="4876800" y="573036"/>
                </a:lnTo>
                <a:lnTo>
                  <a:pt x="214871" y="573024"/>
                </a:lnTo>
                <a:lnTo>
                  <a:pt x="214871" y="644652"/>
                </a:lnTo>
                <a:lnTo>
                  <a:pt x="4876787" y="644652"/>
                </a:lnTo>
                <a:lnTo>
                  <a:pt x="4876787" y="780288"/>
                </a:lnTo>
                <a:lnTo>
                  <a:pt x="286512" y="780288"/>
                </a:lnTo>
                <a:lnTo>
                  <a:pt x="286512" y="644664"/>
                </a:lnTo>
                <a:lnTo>
                  <a:pt x="214884" y="644664"/>
                </a:lnTo>
                <a:lnTo>
                  <a:pt x="214884" y="780288"/>
                </a:lnTo>
                <a:lnTo>
                  <a:pt x="214871" y="851916"/>
                </a:lnTo>
                <a:lnTo>
                  <a:pt x="4876787" y="851916"/>
                </a:lnTo>
                <a:lnTo>
                  <a:pt x="4948428" y="851928"/>
                </a:lnTo>
                <a:lnTo>
                  <a:pt x="4948428" y="573036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76019" y="1467769"/>
            <a:ext cx="5374005" cy="58445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21.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min_weight_fraction_leaf=0.0, n_estimators=100,</a:t>
            </a:r>
            <a:r>
              <a:rPr dirty="0" sz="1000" spc="-3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n_jobs=None,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51371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oob_score=False, random_state=0, verbose=0,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warm_start=False)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44195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mo"/>
              <a:cs typeface="Arimo"/>
            </a:endParaRPr>
          </a:p>
          <a:p>
            <a:pPr marL="441959" marR="685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is the expected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finishing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Random Forest model. 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this,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successfully finished training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 and,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total,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models: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SVM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Random Forest  classifier.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441959" marR="19685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training, 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metrics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know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fit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enough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production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split  before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Model testing and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defining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 metrics</a:t>
            </a:r>
            <a:endParaRPr sz="2250">
              <a:latin typeface="Arimo"/>
              <a:cs typeface="Arimo"/>
            </a:endParaRPr>
          </a:p>
          <a:p>
            <a:pPr marL="12700" marR="84455">
              <a:lnSpc>
                <a:spcPct val="128200"/>
              </a:lnSpc>
              <a:spcBef>
                <a:spcPts val="13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step,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the 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separate 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 points, named test data (which was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split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versioned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earlier,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ingestion  step). The inference of the 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evaluated according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selected  metrics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case.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output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step is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report 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trained model  performance.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18034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gain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comprehensive analysis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measure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accuracy, precision,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f-score. This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practice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context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problem: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6839" y="7549895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85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Accuracy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Number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correct predictions by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total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 of</a:t>
            </a:r>
            <a:r>
              <a:rPr dirty="0" sz="1000" spc="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endParaRPr sz="10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6839" y="7783068"/>
            <a:ext cx="5207635" cy="108204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samples.</a:t>
            </a:r>
            <a:endParaRPr sz="1000">
              <a:latin typeface="Arimo"/>
              <a:cs typeface="Arimo"/>
            </a:endParaRPr>
          </a:p>
          <a:p>
            <a:pPr marL="231140" marR="114935" indent="-215265">
              <a:lnSpc>
                <a:spcPct val="152000"/>
              </a:lnSpc>
              <a:spcBef>
                <a:spcPts val="1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Precision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Precision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measures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proportion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positives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correctly  predicted as positive.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Precision </a:t>
            </a:r>
            <a:r>
              <a:rPr dirty="0" sz="1000" spc="20" i="1">
                <a:solidFill>
                  <a:srgbClr val="6D727C"/>
                </a:solidFill>
                <a:latin typeface="Arial"/>
                <a:cs typeface="Arial"/>
              </a:rPr>
              <a:t>=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True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Positives </a:t>
            </a:r>
            <a:r>
              <a:rPr dirty="0" sz="1000" spc="5" i="1">
                <a:solidFill>
                  <a:srgbClr val="6D727C"/>
                </a:solidFill>
                <a:latin typeface="Arial"/>
                <a:cs typeface="Arial"/>
              </a:rPr>
              <a:t>/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(True Positives </a:t>
            </a:r>
            <a:r>
              <a:rPr dirty="0" sz="1000" spc="20" i="1">
                <a:solidFill>
                  <a:srgbClr val="6D727C"/>
                </a:solidFill>
                <a:latin typeface="Arial"/>
                <a:cs typeface="Arial"/>
              </a:rPr>
              <a:t>+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False</a:t>
            </a:r>
            <a:r>
              <a:rPr dirty="0" sz="1000" spc="114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Positives)</a:t>
            </a:r>
            <a:endParaRPr sz="1000">
              <a:latin typeface="Arial"/>
              <a:cs typeface="Arial"/>
            </a:endParaRPr>
          </a:p>
          <a:p>
            <a:pPr marL="231140" marR="466090" indent="-215265">
              <a:lnSpc>
                <a:spcPct val="152000"/>
              </a:lnSpc>
              <a:spcBef>
                <a:spcPts val="2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Recall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Recall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measures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proportion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actual positives that were identified  correctly.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Recall </a:t>
            </a:r>
            <a:r>
              <a:rPr dirty="0" sz="1000" spc="20" i="1">
                <a:solidFill>
                  <a:srgbClr val="6D727C"/>
                </a:solidFill>
                <a:latin typeface="Arial"/>
                <a:cs typeface="Arial"/>
              </a:rPr>
              <a:t>=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True Positives </a:t>
            </a:r>
            <a:r>
              <a:rPr dirty="0" sz="1000" spc="5" i="1">
                <a:solidFill>
                  <a:srgbClr val="6D727C"/>
                </a:solidFill>
                <a:latin typeface="Arial"/>
                <a:cs typeface="Arial"/>
              </a:rPr>
              <a:t>/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(True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Positives </a:t>
            </a:r>
            <a:r>
              <a:rPr dirty="0" sz="1000" spc="20" i="1">
                <a:solidFill>
                  <a:srgbClr val="6D727C"/>
                </a:solidFill>
                <a:latin typeface="Arial"/>
                <a:cs typeface="Arial"/>
              </a:rPr>
              <a:t>+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False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Negatives)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6997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18415" rIns="0" bIns="0" rtlCol="0" vert="horz">
            <a:spAutoFit/>
          </a:bodyPr>
          <a:lstStyle/>
          <a:p>
            <a:pPr marL="231140" marR="163195" indent="-215265">
              <a:lnSpc>
                <a:spcPts val="1839"/>
              </a:lnSpc>
              <a:spcBef>
                <a:spcPts val="14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F-score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Both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precision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recall are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taken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account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calculation of the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f-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score.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harmonic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(average)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precision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recall. </a:t>
            </a:r>
            <a:r>
              <a:rPr dirty="0" sz="1000" spc="20" i="1">
                <a:solidFill>
                  <a:srgbClr val="6D727C"/>
                </a:solidFill>
                <a:latin typeface="Arial"/>
                <a:cs typeface="Arial"/>
              </a:rPr>
              <a:t>F1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Score </a:t>
            </a:r>
            <a:r>
              <a:rPr dirty="0" sz="1000" spc="20" i="1">
                <a:solidFill>
                  <a:srgbClr val="6D727C"/>
                </a:solidFill>
                <a:latin typeface="Arial"/>
                <a:cs typeface="Arial"/>
              </a:rPr>
              <a:t>= 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2*(Recall * Precision) </a:t>
            </a:r>
            <a:r>
              <a:rPr dirty="0" sz="1000" spc="5" i="1">
                <a:solidFill>
                  <a:srgbClr val="6D727C"/>
                </a:solidFill>
                <a:latin typeface="Arial"/>
                <a:cs typeface="Arial"/>
              </a:rPr>
              <a:t>/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(Recall </a:t>
            </a:r>
            <a:r>
              <a:rPr dirty="0" sz="1000" spc="20" i="1">
                <a:solidFill>
                  <a:srgbClr val="6D727C"/>
                </a:solidFill>
                <a:latin typeface="Arial"/>
                <a:cs typeface="Arial"/>
              </a:rPr>
              <a:t>+</a:t>
            </a:r>
            <a:r>
              <a:rPr dirty="0" sz="1000" spc="-1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Precision)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710584"/>
            <a:ext cx="5289550" cy="2955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measure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metrics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validation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results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SVM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classifier and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Forest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Testing </a:t>
            </a:r>
            <a:r>
              <a:rPr dirty="0" sz="1800" spc="5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800" spc="25" b="1">
                <a:solidFill>
                  <a:srgbClr val="444954"/>
                </a:solidFill>
                <a:latin typeface="Arial"/>
                <a:cs typeface="Arial"/>
              </a:rPr>
              <a:t>SVM</a:t>
            </a:r>
            <a:r>
              <a:rPr dirty="0" sz="18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sklearn.metrics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calculate the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accuracy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f1_score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1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precision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,</a:t>
            </a:r>
            <a:endParaRPr sz="1100">
              <a:latin typeface="Arimo"/>
              <a:cs typeface="Arimo"/>
            </a:endParaRPr>
          </a:p>
          <a:p>
            <a:pPr marL="12700" marR="23114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40">
                <a:solidFill>
                  <a:srgbClr val="E83D8C"/>
                </a:solidFill>
                <a:latin typeface="Arial"/>
                <a:cs typeface="Arial"/>
              </a:rPr>
              <a:t>recall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performance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data samples and log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 spc="-1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MLflow experiments using the </a:t>
            </a:r>
            <a:r>
              <a:rPr dirty="0" sz="1000" spc="125">
                <a:solidFill>
                  <a:srgbClr val="E83D8C"/>
                </a:solidFill>
                <a:latin typeface="Arial"/>
                <a:cs typeface="Arial"/>
              </a:rPr>
              <a:t>run.log()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</a:t>
            </a:r>
            <a:r>
              <a:rPr dirty="0" sz="11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9436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sklearn.metrics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accuracy_score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f1_score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precision_score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recall_score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predicted_svc =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svc.predict(X_test)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8720" y="4454651"/>
            <a:ext cx="2776855" cy="280670"/>
          </a:xfrm>
          <a:custGeom>
            <a:avLst/>
            <a:gdLst/>
            <a:ahLst/>
            <a:cxnLst/>
            <a:rect l="l" t="t" r="r" b="b"/>
            <a:pathLst>
              <a:path w="2776854" h="280670">
                <a:moveTo>
                  <a:pt x="2776728" y="12"/>
                </a:moveTo>
                <a:lnTo>
                  <a:pt x="2705100" y="12"/>
                </a:lnTo>
                <a:lnTo>
                  <a:pt x="0" y="0"/>
                </a:lnTo>
                <a:lnTo>
                  <a:pt x="0" y="71628"/>
                </a:lnTo>
                <a:lnTo>
                  <a:pt x="2705100" y="71628"/>
                </a:lnTo>
                <a:lnTo>
                  <a:pt x="2705100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2705100" y="280416"/>
                </a:lnTo>
                <a:lnTo>
                  <a:pt x="2776728" y="280428"/>
                </a:lnTo>
                <a:lnTo>
                  <a:pt x="27767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24534" y="4811267"/>
            <a:ext cx="3307079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acc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 accuracy_score(y_test,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predicted_svc)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8720" y="4739639"/>
            <a:ext cx="3378835" cy="280670"/>
          </a:xfrm>
          <a:custGeom>
            <a:avLst/>
            <a:gdLst/>
            <a:ahLst/>
            <a:cxnLst/>
            <a:rect l="l" t="t" r="r" b="b"/>
            <a:pathLst>
              <a:path w="3378835" h="280670">
                <a:moveTo>
                  <a:pt x="3378708" y="12"/>
                </a:moveTo>
                <a:lnTo>
                  <a:pt x="3307080" y="12"/>
                </a:lnTo>
                <a:lnTo>
                  <a:pt x="0" y="0"/>
                </a:lnTo>
                <a:lnTo>
                  <a:pt x="0" y="71628"/>
                </a:lnTo>
                <a:lnTo>
                  <a:pt x="3307080" y="71628"/>
                </a:lnTo>
                <a:lnTo>
                  <a:pt x="3307080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3307080" y="280416"/>
                </a:lnTo>
                <a:lnTo>
                  <a:pt x="3378708" y="280416"/>
                </a:lnTo>
                <a:lnTo>
                  <a:pt x="337870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24534" y="5097779"/>
            <a:ext cx="4360545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fscore = f1_score(y_test, predicted_svc,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average="macro")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8720" y="5026151"/>
            <a:ext cx="5184775" cy="2275840"/>
          </a:xfrm>
          <a:custGeom>
            <a:avLst/>
            <a:gdLst/>
            <a:ahLst/>
            <a:cxnLst/>
            <a:rect l="l" t="t" r="r" b="b"/>
            <a:pathLst>
              <a:path w="5184775" h="2275840">
                <a:moveTo>
                  <a:pt x="1874520" y="1996452"/>
                </a:moveTo>
                <a:lnTo>
                  <a:pt x="1802892" y="1996452"/>
                </a:lnTo>
                <a:lnTo>
                  <a:pt x="0" y="1996440"/>
                </a:lnTo>
                <a:lnTo>
                  <a:pt x="0" y="2068068"/>
                </a:lnTo>
                <a:lnTo>
                  <a:pt x="1802892" y="2068068"/>
                </a:lnTo>
                <a:lnTo>
                  <a:pt x="1802892" y="2203704"/>
                </a:lnTo>
                <a:lnTo>
                  <a:pt x="71628" y="2203704"/>
                </a:lnTo>
                <a:lnTo>
                  <a:pt x="71628" y="2068080"/>
                </a:lnTo>
                <a:lnTo>
                  <a:pt x="0" y="2068080"/>
                </a:lnTo>
                <a:lnTo>
                  <a:pt x="0" y="2203704"/>
                </a:lnTo>
                <a:lnTo>
                  <a:pt x="0" y="2275332"/>
                </a:lnTo>
                <a:lnTo>
                  <a:pt x="1802892" y="2275332"/>
                </a:lnTo>
                <a:lnTo>
                  <a:pt x="1874520" y="2275332"/>
                </a:lnTo>
                <a:lnTo>
                  <a:pt x="1874520" y="1996452"/>
                </a:lnTo>
                <a:close/>
              </a:path>
              <a:path w="5184775" h="2275840">
                <a:moveTo>
                  <a:pt x="2023872" y="1426476"/>
                </a:moveTo>
                <a:lnTo>
                  <a:pt x="1952244" y="1426476"/>
                </a:lnTo>
                <a:lnTo>
                  <a:pt x="0" y="1426476"/>
                </a:lnTo>
                <a:lnTo>
                  <a:pt x="0" y="1498092"/>
                </a:lnTo>
                <a:lnTo>
                  <a:pt x="1952244" y="1498092"/>
                </a:lnTo>
                <a:lnTo>
                  <a:pt x="1952244" y="1633728"/>
                </a:lnTo>
                <a:lnTo>
                  <a:pt x="71628" y="1633728"/>
                </a:lnTo>
                <a:lnTo>
                  <a:pt x="71628" y="1498104"/>
                </a:lnTo>
                <a:lnTo>
                  <a:pt x="0" y="1498104"/>
                </a:lnTo>
                <a:lnTo>
                  <a:pt x="0" y="1633728"/>
                </a:lnTo>
                <a:lnTo>
                  <a:pt x="0" y="1705356"/>
                </a:lnTo>
                <a:lnTo>
                  <a:pt x="1952244" y="1705356"/>
                </a:lnTo>
                <a:lnTo>
                  <a:pt x="2023872" y="1705356"/>
                </a:lnTo>
                <a:lnTo>
                  <a:pt x="2023872" y="1426476"/>
                </a:lnTo>
                <a:close/>
              </a:path>
              <a:path w="5184775" h="2275840">
                <a:moveTo>
                  <a:pt x="2100072" y="1711464"/>
                </a:moveTo>
                <a:lnTo>
                  <a:pt x="2028444" y="1711464"/>
                </a:lnTo>
                <a:lnTo>
                  <a:pt x="0" y="1711452"/>
                </a:lnTo>
                <a:lnTo>
                  <a:pt x="0" y="1783080"/>
                </a:lnTo>
                <a:lnTo>
                  <a:pt x="2028431" y="1783080"/>
                </a:lnTo>
                <a:lnTo>
                  <a:pt x="2028431" y="1918716"/>
                </a:lnTo>
                <a:lnTo>
                  <a:pt x="71628" y="1918716"/>
                </a:lnTo>
                <a:lnTo>
                  <a:pt x="71628" y="1783092"/>
                </a:lnTo>
                <a:lnTo>
                  <a:pt x="0" y="1783092"/>
                </a:lnTo>
                <a:lnTo>
                  <a:pt x="0" y="1918716"/>
                </a:lnTo>
                <a:lnTo>
                  <a:pt x="0" y="1990344"/>
                </a:lnTo>
                <a:lnTo>
                  <a:pt x="2028431" y="1990344"/>
                </a:lnTo>
                <a:lnTo>
                  <a:pt x="2100072" y="1990356"/>
                </a:lnTo>
                <a:lnTo>
                  <a:pt x="2100072" y="1711464"/>
                </a:lnTo>
                <a:close/>
              </a:path>
              <a:path w="5184775" h="2275840">
                <a:moveTo>
                  <a:pt x="2325624" y="856500"/>
                </a:moveTo>
                <a:lnTo>
                  <a:pt x="2253996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2253983" y="928116"/>
                </a:lnTo>
                <a:lnTo>
                  <a:pt x="2253983" y="1063752"/>
                </a:lnTo>
                <a:lnTo>
                  <a:pt x="71628" y="1063752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3752"/>
                </a:lnTo>
                <a:lnTo>
                  <a:pt x="0" y="1135380"/>
                </a:lnTo>
                <a:lnTo>
                  <a:pt x="2253983" y="1135380"/>
                </a:lnTo>
                <a:lnTo>
                  <a:pt x="2325624" y="1135380"/>
                </a:lnTo>
                <a:lnTo>
                  <a:pt x="2325624" y="856500"/>
                </a:lnTo>
                <a:close/>
              </a:path>
              <a:path w="5184775" h="2275840">
                <a:moveTo>
                  <a:pt x="2474976" y="1141488"/>
                </a:moveTo>
                <a:lnTo>
                  <a:pt x="2403348" y="1141488"/>
                </a:lnTo>
                <a:lnTo>
                  <a:pt x="0" y="1141476"/>
                </a:lnTo>
                <a:lnTo>
                  <a:pt x="0" y="1213104"/>
                </a:lnTo>
                <a:lnTo>
                  <a:pt x="2403348" y="1213104"/>
                </a:lnTo>
                <a:lnTo>
                  <a:pt x="2403348" y="1348740"/>
                </a:lnTo>
                <a:lnTo>
                  <a:pt x="71628" y="1348740"/>
                </a:lnTo>
                <a:lnTo>
                  <a:pt x="71628" y="1213116"/>
                </a:lnTo>
                <a:lnTo>
                  <a:pt x="0" y="1213116"/>
                </a:lnTo>
                <a:lnTo>
                  <a:pt x="0" y="1348740"/>
                </a:lnTo>
                <a:lnTo>
                  <a:pt x="0" y="1420368"/>
                </a:lnTo>
                <a:lnTo>
                  <a:pt x="2403348" y="1420368"/>
                </a:lnTo>
                <a:lnTo>
                  <a:pt x="2474976" y="1420368"/>
                </a:lnTo>
                <a:lnTo>
                  <a:pt x="2474976" y="1141488"/>
                </a:lnTo>
                <a:close/>
              </a:path>
              <a:path w="5184775" h="2275840">
                <a:moveTo>
                  <a:pt x="4431792" y="12"/>
                </a:moveTo>
                <a:lnTo>
                  <a:pt x="4360151" y="12"/>
                </a:lnTo>
                <a:lnTo>
                  <a:pt x="4360151" y="71640"/>
                </a:lnTo>
                <a:lnTo>
                  <a:pt x="4360151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4360151" y="71640"/>
                </a:lnTo>
                <a:lnTo>
                  <a:pt x="4360151" y="12"/>
                </a:lnTo>
                <a:lnTo>
                  <a:pt x="0" y="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4360151" y="280416"/>
                </a:lnTo>
                <a:lnTo>
                  <a:pt x="4431792" y="280428"/>
                </a:lnTo>
                <a:lnTo>
                  <a:pt x="4431792" y="12"/>
                </a:lnTo>
                <a:close/>
              </a:path>
              <a:path w="5184775" h="2275840">
                <a:moveTo>
                  <a:pt x="4733544" y="571512"/>
                </a:moveTo>
                <a:lnTo>
                  <a:pt x="4661916" y="571512"/>
                </a:lnTo>
                <a:lnTo>
                  <a:pt x="4661916" y="643140"/>
                </a:lnTo>
                <a:lnTo>
                  <a:pt x="4661916" y="778776"/>
                </a:lnTo>
                <a:lnTo>
                  <a:pt x="71628" y="778776"/>
                </a:lnTo>
                <a:lnTo>
                  <a:pt x="71628" y="643140"/>
                </a:lnTo>
                <a:lnTo>
                  <a:pt x="4661916" y="643140"/>
                </a:lnTo>
                <a:lnTo>
                  <a:pt x="4661916" y="571512"/>
                </a:lnTo>
                <a:lnTo>
                  <a:pt x="0" y="571500"/>
                </a:lnTo>
                <a:lnTo>
                  <a:pt x="0" y="643140"/>
                </a:lnTo>
                <a:lnTo>
                  <a:pt x="0" y="778776"/>
                </a:lnTo>
                <a:lnTo>
                  <a:pt x="0" y="850392"/>
                </a:lnTo>
                <a:lnTo>
                  <a:pt x="4661916" y="850392"/>
                </a:lnTo>
                <a:lnTo>
                  <a:pt x="4733544" y="850392"/>
                </a:lnTo>
                <a:lnTo>
                  <a:pt x="4733544" y="571512"/>
                </a:lnTo>
                <a:close/>
              </a:path>
              <a:path w="5184775" h="2275840">
                <a:moveTo>
                  <a:pt x="5184648" y="286524"/>
                </a:moveTo>
                <a:lnTo>
                  <a:pt x="5113020" y="286524"/>
                </a:lnTo>
                <a:lnTo>
                  <a:pt x="0" y="286512"/>
                </a:lnTo>
                <a:lnTo>
                  <a:pt x="0" y="358140"/>
                </a:lnTo>
                <a:lnTo>
                  <a:pt x="5113020" y="358140"/>
                </a:lnTo>
                <a:lnTo>
                  <a:pt x="5113020" y="493776"/>
                </a:lnTo>
                <a:lnTo>
                  <a:pt x="71628" y="493776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3776"/>
                </a:lnTo>
                <a:lnTo>
                  <a:pt x="0" y="565404"/>
                </a:lnTo>
                <a:lnTo>
                  <a:pt x="5113020" y="565404"/>
                </a:lnTo>
                <a:lnTo>
                  <a:pt x="5184648" y="565404"/>
                </a:lnTo>
                <a:lnTo>
                  <a:pt x="5184648" y="286524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76019" y="5346350"/>
            <a:ext cx="5403215" cy="29444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precision = precision_score(y_test, predicted_svc,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average="macro")</a:t>
            </a:r>
            <a:endParaRPr sz="1000">
              <a:latin typeface="Courier New"/>
              <a:cs typeface="Courier New"/>
            </a:endParaRPr>
          </a:p>
          <a:p>
            <a:pPr marL="83820" marR="723900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recall = recall_score(y_test, predicted_svc, average="macro")  run.log("Test_accuracy",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acc)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run.log("Precision",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precision)</a:t>
            </a:r>
            <a:endParaRPr sz="1000">
              <a:latin typeface="Courier New"/>
              <a:cs typeface="Courier New"/>
            </a:endParaRPr>
          </a:p>
          <a:p>
            <a:pPr marL="83820" marR="3355340">
              <a:lnSpc>
                <a:spcPct val="187000"/>
              </a:lnSpc>
              <a:spcBef>
                <a:spcPts val="1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run.log("Recall", recall)  run.log("F-Score",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fscore)  run.log("Git-sha",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sha)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mo"/>
              <a:cs typeface="Arimo"/>
            </a:endParaRPr>
          </a:p>
          <a:p>
            <a:pPr algn="just"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results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data metrics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logged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experiment.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 these logs later after registering the model (we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Registering models and production</a:t>
            </a:r>
            <a:r>
              <a:rPr dirty="0" sz="1100" spc="-2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artifacts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6378"/>
            <a:ext cx="411162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Testing </a:t>
            </a:r>
            <a:r>
              <a:rPr dirty="0" sz="1800" spc="5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800" spc="25" b="1">
                <a:solidFill>
                  <a:srgbClr val="444954"/>
                </a:solidFill>
                <a:latin typeface="Arial"/>
                <a:cs typeface="Arial"/>
              </a:rPr>
              <a:t>Random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Forest</a:t>
            </a:r>
            <a:r>
              <a:rPr dirty="0" sz="1800" spc="-4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classifier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0920"/>
            <a:ext cx="4960620" cy="82676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Similar to what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SVM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model, using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sklearn.metrics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calculate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accuracy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f1_score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precision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1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20">
                <a:solidFill>
                  <a:srgbClr val="E83D8C"/>
                </a:solidFill>
                <a:latin typeface="Arial"/>
                <a:cs typeface="Arial"/>
              </a:rPr>
              <a:t>recall</a:t>
            </a:r>
            <a:r>
              <a:rPr dirty="0" sz="1100" spc="12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acc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 accuracy_score(y_test,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predicted_rf)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8720" y="1967483"/>
            <a:ext cx="3304540" cy="279400"/>
          </a:xfrm>
          <a:custGeom>
            <a:avLst/>
            <a:gdLst/>
            <a:ahLst/>
            <a:cxnLst/>
            <a:rect l="l" t="t" r="r" b="b"/>
            <a:pathLst>
              <a:path w="3304540" h="279400">
                <a:moveTo>
                  <a:pt x="3304032" y="12"/>
                </a:moveTo>
                <a:lnTo>
                  <a:pt x="3232404" y="12"/>
                </a:lnTo>
                <a:lnTo>
                  <a:pt x="0" y="0"/>
                </a:lnTo>
                <a:lnTo>
                  <a:pt x="0" y="71628"/>
                </a:lnTo>
                <a:lnTo>
                  <a:pt x="3232404" y="71628"/>
                </a:lnTo>
                <a:lnTo>
                  <a:pt x="3232404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3232404" y="278892"/>
                </a:lnTo>
                <a:lnTo>
                  <a:pt x="3304032" y="278892"/>
                </a:lnTo>
                <a:lnTo>
                  <a:pt x="33040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24534" y="2324100"/>
            <a:ext cx="4285615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99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fscore = f1_score(y_test, predicted_rf,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average="macro")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8720" y="2252471"/>
            <a:ext cx="5110480" cy="2275840"/>
          </a:xfrm>
          <a:custGeom>
            <a:avLst/>
            <a:gdLst/>
            <a:ahLst/>
            <a:cxnLst/>
            <a:rect l="l" t="t" r="r" b="b"/>
            <a:pathLst>
              <a:path w="5110480" h="2275840">
                <a:moveTo>
                  <a:pt x="1874520" y="1996452"/>
                </a:moveTo>
                <a:lnTo>
                  <a:pt x="1802892" y="1996452"/>
                </a:lnTo>
                <a:lnTo>
                  <a:pt x="0" y="1996440"/>
                </a:lnTo>
                <a:lnTo>
                  <a:pt x="0" y="2068068"/>
                </a:lnTo>
                <a:lnTo>
                  <a:pt x="1802892" y="2068068"/>
                </a:lnTo>
                <a:lnTo>
                  <a:pt x="1802892" y="2203704"/>
                </a:lnTo>
                <a:lnTo>
                  <a:pt x="71628" y="2203704"/>
                </a:lnTo>
                <a:lnTo>
                  <a:pt x="71628" y="2068080"/>
                </a:lnTo>
                <a:lnTo>
                  <a:pt x="0" y="2068080"/>
                </a:lnTo>
                <a:lnTo>
                  <a:pt x="0" y="2203704"/>
                </a:lnTo>
                <a:lnTo>
                  <a:pt x="0" y="2275332"/>
                </a:lnTo>
                <a:lnTo>
                  <a:pt x="1802892" y="2275332"/>
                </a:lnTo>
                <a:lnTo>
                  <a:pt x="1874520" y="2275332"/>
                </a:lnTo>
                <a:lnTo>
                  <a:pt x="1874520" y="1996452"/>
                </a:lnTo>
                <a:close/>
              </a:path>
              <a:path w="5110480" h="2275840">
                <a:moveTo>
                  <a:pt x="2023872" y="1426476"/>
                </a:moveTo>
                <a:lnTo>
                  <a:pt x="1952244" y="1426476"/>
                </a:lnTo>
                <a:lnTo>
                  <a:pt x="0" y="1426464"/>
                </a:lnTo>
                <a:lnTo>
                  <a:pt x="0" y="1498092"/>
                </a:lnTo>
                <a:lnTo>
                  <a:pt x="1952244" y="1498092"/>
                </a:lnTo>
                <a:lnTo>
                  <a:pt x="1952244" y="1633728"/>
                </a:lnTo>
                <a:lnTo>
                  <a:pt x="71628" y="1633728"/>
                </a:lnTo>
                <a:lnTo>
                  <a:pt x="71628" y="1498104"/>
                </a:lnTo>
                <a:lnTo>
                  <a:pt x="0" y="1498104"/>
                </a:lnTo>
                <a:lnTo>
                  <a:pt x="0" y="1633728"/>
                </a:lnTo>
                <a:lnTo>
                  <a:pt x="0" y="1705356"/>
                </a:lnTo>
                <a:lnTo>
                  <a:pt x="1952244" y="1705356"/>
                </a:lnTo>
                <a:lnTo>
                  <a:pt x="2023872" y="1705356"/>
                </a:lnTo>
                <a:lnTo>
                  <a:pt x="2023872" y="1426476"/>
                </a:lnTo>
                <a:close/>
              </a:path>
              <a:path w="5110480" h="2275840">
                <a:moveTo>
                  <a:pt x="2100072" y="1711464"/>
                </a:moveTo>
                <a:lnTo>
                  <a:pt x="2028444" y="1711464"/>
                </a:lnTo>
                <a:lnTo>
                  <a:pt x="0" y="1711452"/>
                </a:lnTo>
                <a:lnTo>
                  <a:pt x="0" y="1783080"/>
                </a:lnTo>
                <a:lnTo>
                  <a:pt x="2028431" y="1783080"/>
                </a:lnTo>
                <a:lnTo>
                  <a:pt x="2028431" y="1918716"/>
                </a:lnTo>
                <a:lnTo>
                  <a:pt x="71628" y="1918716"/>
                </a:lnTo>
                <a:lnTo>
                  <a:pt x="71628" y="1783092"/>
                </a:lnTo>
                <a:lnTo>
                  <a:pt x="0" y="1783092"/>
                </a:lnTo>
                <a:lnTo>
                  <a:pt x="0" y="1918716"/>
                </a:lnTo>
                <a:lnTo>
                  <a:pt x="0" y="1990344"/>
                </a:lnTo>
                <a:lnTo>
                  <a:pt x="2028431" y="1990344"/>
                </a:lnTo>
                <a:lnTo>
                  <a:pt x="2100072" y="1990356"/>
                </a:lnTo>
                <a:lnTo>
                  <a:pt x="2100072" y="1711464"/>
                </a:lnTo>
                <a:close/>
              </a:path>
              <a:path w="5110480" h="2275840">
                <a:moveTo>
                  <a:pt x="2325624" y="854976"/>
                </a:moveTo>
                <a:lnTo>
                  <a:pt x="2253996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2253983" y="926592"/>
                </a:lnTo>
                <a:lnTo>
                  <a:pt x="2253983" y="1062228"/>
                </a:lnTo>
                <a:lnTo>
                  <a:pt x="71628" y="1062228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2228"/>
                </a:lnTo>
                <a:lnTo>
                  <a:pt x="0" y="1133856"/>
                </a:lnTo>
                <a:lnTo>
                  <a:pt x="2253983" y="1133856"/>
                </a:lnTo>
                <a:lnTo>
                  <a:pt x="2325624" y="1133856"/>
                </a:lnTo>
                <a:lnTo>
                  <a:pt x="2325624" y="854976"/>
                </a:lnTo>
                <a:close/>
              </a:path>
              <a:path w="5110480" h="2275840">
                <a:moveTo>
                  <a:pt x="2474976" y="1139964"/>
                </a:moveTo>
                <a:lnTo>
                  <a:pt x="2403348" y="1139964"/>
                </a:lnTo>
                <a:lnTo>
                  <a:pt x="0" y="1139952"/>
                </a:lnTo>
                <a:lnTo>
                  <a:pt x="0" y="1211580"/>
                </a:lnTo>
                <a:lnTo>
                  <a:pt x="2403348" y="1211580"/>
                </a:lnTo>
                <a:lnTo>
                  <a:pt x="2403348" y="1347216"/>
                </a:lnTo>
                <a:lnTo>
                  <a:pt x="71628" y="1347216"/>
                </a:lnTo>
                <a:lnTo>
                  <a:pt x="71628" y="1211592"/>
                </a:lnTo>
                <a:lnTo>
                  <a:pt x="0" y="1211592"/>
                </a:lnTo>
                <a:lnTo>
                  <a:pt x="0" y="1347216"/>
                </a:lnTo>
                <a:lnTo>
                  <a:pt x="0" y="1418844"/>
                </a:lnTo>
                <a:lnTo>
                  <a:pt x="2403348" y="1418844"/>
                </a:lnTo>
                <a:lnTo>
                  <a:pt x="2474976" y="1418856"/>
                </a:lnTo>
                <a:lnTo>
                  <a:pt x="2474976" y="1139964"/>
                </a:lnTo>
                <a:close/>
              </a:path>
              <a:path w="5110480" h="2275840">
                <a:moveTo>
                  <a:pt x="4357116" y="12"/>
                </a:moveTo>
                <a:lnTo>
                  <a:pt x="4285488" y="12"/>
                </a:lnTo>
                <a:lnTo>
                  <a:pt x="0" y="0"/>
                </a:lnTo>
                <a:lnTo>
                  <a:pt x="0" y="71628"/>
                </a:lnTo>
                <a:lnTo>
                  <a:pt x="4285475" y="71628"/>
                </a:lnTo>
                <a:lnTo>
                  <a:pt x="4285475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4285475" y="278892"/>
                </a:lnTo>
                <a:lnTo>
                  <a:pt x="4357116" y="278892"/>
                </a:lnTo>
                <a:lnTo>
                  <a:pt x="4357116" y="12"/>
                </a:lnTo>
                <a:close/>
              </a:path>
              <a:path w="5110480" h="2275840">
                <a:moveTo>
                  <a:pt x="4658868" y="569988"/>
                </a:moveTo>
                <a:lnTo>
                  <a:pt x="4587240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4587227" y="641604"/>
                </a:lnTo>
                <a:lnTo>
                  <a:pt x="4587227" y="777240"/>
                </a:lnTo>
                <a:lnTo>
                  <a:pt x="71628" y="777240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7240"/>
                </a:lnTo>
                <a:lnTo>
                  <a:pt x="0" y="848868"/>
                </a:lnTo>
                <a:lnTo>
                  <a:pt x="4587227" y="848868"/>
                </a:lnTo>
                <a:lnTo>
                  <a:pt x="4658868" y="848880"/>
                </a:lnTo>
                <a:lnTo>
                  <a:pt x="4658868" y="569988"/>
                </a:lnTo>
                <a:close/>
              </a:path>
              <a:path w="5110480" h="2275840">
                <a:moveTo>
                  <a:pt x="5109972" y="285000"/>
                </a:moveTo>
                <a:lnTo>
                  <a:pt x="50383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5038344" y="356616"/>
                </a:lnTo>
                <a:lnTo>
                  <a:pt x="5038344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5038344" y="563880"/>
                </a:lnTo>
                <a:lnTo>
                  <a:pt x="5109972" y="563880"/>
                </a:lnTo>
                <a:lnTo>
                  <a:pt x="51099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76019" y="2572669"/>
            <a:ext cx="5357495" cy="6239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precision = precision_score(y_test, predicted_rf,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average="macro")</a:t>
            </a:r>
            <a:endParaRPr sz="1000">
              <a:latin typeface="Courier New"/>
              <a:cs typeface="Courier New"/>
            </a:endParaRPr>
          </a:p>
          <a:p>
            <a:pPr marL="83820" marR="752475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recall = recall_score(y_test, predicted_rf, average="macro")  run.log("Test_accuracy",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acc)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run.log("Precision",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precision)</a:t>
            </a:r>
            <a:endParaRPr sz="1000">
              <a:latin typeface="Courier New"/>
              <a:cs typeface="Courier New"/>
            </a:endParaRPr>
          </a:p>
          <a:p>
            <a:pPr marL="83820" marR="3309620">
              <a:lnSpc>
                <a:spcPct val="187000"/>
              </a:lnSpc>
              <a:spcBef>
                <a:spcPts val="1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run.log("Recall", recall)  run.log("F-Score",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fscore)  run.log("Git-sha",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sha)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72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output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 performance metrics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data samples are logged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Azure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MLflow experiments using the </a:t>
            </a:r>
            <a:r>
              <a:rPr dirty="0" sz="1000" spc="125">
                <a:solidFill>
                  <a:srgbClr val="E83D8C"/>
                </a:solidFill>
                <a:latin typeface="Arial"/>
                <a:cs typeface="Arial"/>
              </a:rPr>
              <a:t>run.log()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Model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 packaging</a:t>
            </a:r>
            <a:endParaRPr sz="2250">
              <a:latin typeface="Arimo"/>
              <a:cs typeface="Arimo"/>
            </a:endParaRPr>
          </a:p>
          <a:p>
            <a:pPr marL="12700" marR="370205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has 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step,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exported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production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environment.</a:t>
            </a:r>
            <a:endParaRPr sz="1100">
              <a:latin typeface="Arimo"/>
              <a:cs typeface="Arimo"/>
            </a:endParaRPr>
          </a:p>
          <a:p>
            <a:pPr marL="12700" marR="5334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compatibility challenges,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interoperability,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done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right.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interoperability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challenge, especially when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 trained using different frameworks.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1 is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sklearn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2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TensorFlow, then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cannot</a:t>
            </a:r>
            <a:r>
              <a:rPr dirty="0" sz="1100" spc="-1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</a:t>
            </a:r>
            <a:endParaRPr sz="1100">
              <a:latin typeface="Arimo"/>
              <a:cs typeface="Arimo"/>
            </a:endParaRPr>
          </a:p>
          <a:p>
            <a:pPr marL="12700" marR="448945">
              <a:lnSpc>
                <a:spcPct val="128200"/>
              </a:lnSpc>
              <a:spcBef>
                <a:spcPts val="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imported or exported using TensorFlow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further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fine-tuning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 inference.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27749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avoid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problem,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ONNX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offers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standard for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interoperability.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ONNX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stands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Neural Network Exchange.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provides a serialization  standard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importing and exporting models.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ONNX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serialize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compatibility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interoperability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issues.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875573"/>
            <a:ext cx="497332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Chapter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1: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Fundamentals of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an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MLOps 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Workflow</a:t>
            </a:r>
            <a:endParaRPr sz="225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901584"/>
            <a:ext cx="5405755" cy="320167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79375">
              <a:lnSpc>
                <a:spcPct val="130200"/>
              </a:lnSpc>
              <a:spcBef>
                <a:spcPts val="65"/>
              </a:spcBef>
            </a:pP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Machine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maturing from research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applied business solutions.  However, the grim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reality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only 2%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companies 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successfully  deployed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enhance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processes, reported by  DeepLearning.AI 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https://info.deeplearning.ai/the-batch-companies-slipping-on-ai-goals-self-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training-for-better-vision-muppets-and-models-china-vs-us-only-the-best-examples-proliferating-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5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patents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What makes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hard?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what 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improve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situation?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13525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solid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problem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solution,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evolution and intersection of software development and ML. We'll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begin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reflecting 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 trends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traditional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development,  starting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waterfall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agile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practices, and how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are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evolving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industrialize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ML-centric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introduced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systematic approach to operationalizing AI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Machine</a:t>
            </a:r>
            <a:r>
              <a:rPr dirty="0" sz="1100" spc="5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Operations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MLOps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the end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chapter,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solid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3429"/>
            <a:ext cx="5361305" cy="1043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8600"/>
              </a:lnSpc>
              <a:spcBef>
                <a:spcPts val="9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ONNX,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serialized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skl2onnx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library.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svc.onnx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further exporting and importing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and production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Convert into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SVC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 into ONNX format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file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1674875"/>
            <a:ext cx="3604260" cy="279400"/>
          </a:xfrm>
          <a:custGeom>
            <a:avLst/>
            <a:gdLst/>
            <a:ahLst/>
            <a:cxnLst/>
            <a:rect l="l" t="t" r="r" b="b"/>
            <a:pathLst>
              <a:path w="3604260" h="279400">
                <a:moveTo>
                  <a:pt x="3604260" y="12"/>
                </a:moveTo>
                <a:lnTo>
                  <a:pt x="3532632" y="12"/>
                </a:lnTo>
                <a:lnTo>
                  <a:pt x="0" y="0"/>
                </a:lnTo>
                <a:lnTo>
                  <a:pt x="0" y="71628"/>
                </a:lnTo>
                <a:lnTo>
                  <a:pt x="3532619" y="71628"/>
                </a:lnTo>
                <a:lnTo>
                  <a:pt x="353261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3532619" y="278892"/>
                </a:lnTo>
                <a:lnTo>
                  <a:pt x="3604260" y="278892"/>
                </a:lnTo>
                <a:lnTo>
                  <a:pt x="360426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4534" y="2031492"/>
            <a:ext cx="278130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skl2onnx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convert_sklearn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1959863"/>
            <a:ext cx="2853055" cy="279400"/>
          </a:xfrm>
          <a:custGeom>
            <a:avLst/>
            <a:gdLst/>
            <a:ahLst/>
            <a:cxnLst/>
            <a:rect l="l" t="t" r="r" b="b"/>
            <a:pathLst>
              <a:path w="2853054" h="279400">
                <a:moveTo>
                  <a:pt x="2852928" y="12"/>
                </a:moveTo>
                <a:lnTo>
                  <a:pt x="2781300" y="12"/>
                </a:lnTo>
                <a:lnTo>
                  <a:pt x="0" y="0"/>
                </a:lnTo>
                <a:lnTo>
                  <a:pt x="0" y="71628"/>
                </a:lnTo>
                <a:lnTo>
                  <a:pt x="2781300" y="71628"/>
                </a:lnTo>
                <a:lnTo>
                  <a:pt x="2781300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781300" y="278892"/>
                </a:lnTo>
                <a:lnTo>
                  <a:pt x="2852928" y="278892"/>
                </a:lnTo>
                <a:lnTo>
                  <a:pt x="28529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24534" y="2316479"/>
            <a:ext cx="413512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skl2onnx.common.data_types import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FloatTensorType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2244851"/>
            <a:ext cx="4206240" cy="279400"/>
          </a:xfrm>
          <a:custGeom>
            <a:avLst/>
            <a:gdLst/>
            <a:ahLst/>
            <a:cxnLst/>
            <a:rect l="l" t="t" r="r" b="b"/>
            <a:pathLst>
              <a:path w="4206240" h="279400">
                <a:moveTo>
                  <a:pt x="4206240" y="12"/>
                </a:moveTo>
                <a:lnTo>
                  <a:pt x="4134612" y="12"/>
                </a:lnTo>
                <a:lnTo>
                  <a:pt x="0" y="0"/>
                </a:lnTo>
                <a:lnTo>
                  <a:pt x="0" y="71628"/>
                </a:lnTo>
                <a:lnTo>
                  <a:pt x="4134599" y="71628"/>
                </a:lnTo>
                <a:lnTo>
                  <a:pt x="413459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4134599" y="278892"/>
                </a:lnTo>
                <a:lnTo>
                  <a:pt x="4206240" y="278892"/>
                </a:lnTo>
                <a:lnTo>
                  <a:pt x="42062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47647" y="2565049"/>
            <a:ext cx="453834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initial_type = [('float_input', FloatTensorType([None,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6]))]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8720" y="2529839"/>
            <a:ext cx="4658995" cy="279400"/>
          </a:xfrm>
          <a:custGeom>
            <a:avLst/>
            <a:gdLst/>
            <a:ahLst/>
            <a:cxnLst/>
            <a:rect l="l" t="t" r="r" b="b"/>
            <a:pathLst>
              <a:path w="4658995" h="279400">
                <a:moveTo>
                  <a:pt x="4658868" y="12"/>
                </a:moveTo>
                <a:lnTo>
                  <a:pt x="4587240" y="12"/>
                </a:lnTo>
                <a:lnTo>
                  <a:pt x="0" y="0"/>
                </a:lnTo>
                <a:lnTo>
                  <a:pt x="0" y="71628"/>
                </a:lnTo>
                <a:lnTo>
                  <a:pt x="4587227" y="71628"/>
                </a:lnTo>
                <a:lnTo>
                  <a:pt x="4587227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4587227" y="278892"/>
                </a:lnTo>
                <a:lnTo>
                  <a:pt x="4658868" y="278892"/>
                </a:lnTo>
                <a:lnTo>
                  <a:pt x="46588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24534" y="2886455"/>
            <a:ext cx="413512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onx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 convert_sklearn(svc,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initial_types=initial_type)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8720" y="2814827"/>
            <a:ext cx="4206240" cy="279400"/>
          </a:xfrm>
          <a:custGeom>
            <a:avLst/>
            <a:gdLst/>
            <a:ahLst/>
            <a:cxnLst/>
            <a:rect l="l" t="t" r="r" b="b"/>
            <a:pathLst>
              <a:path w="4206240" h="279400">
                <a:moveTo>
                  <a:pt x="4206240" y="12"/>
                </a:moveTo>
                <a:lnTo>
                  <a:pt x="4134612" y="12"/>
                </a:lnTo>
                <a:lnTo>
                  <a:pt x="0" y="0"/>
                </a:lnTo>
                <a:lnTo>
                  <a:pt x="0" y="71628"/>
                </a:lnTo>
                <a:lnTo>
                  <a:pt x="4134599" y="71628"/>
                </a:lnTo>
                <a:lnTo>
                  <a:pt x="413459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4134599" y="278892"/>
                </a:lnTo>
                <a:lnTo>
                  <a:pt x="4206240" y="278892"/>
                </a:lnTo>
                <a:lnTo>
                  <a:pt x="42062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24534" y="3171444"/>
            <a:ext cx="3157855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with open("outputs/svc.onnx", "wb") as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f: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8720" y="3099815"/>
            <a:ext cx="3229610" cy="565785"/>
          </a:xfrm>
          <a:custGeom>
            <a:avLst/>
            <a:gdLst/>
            <a:ahLst/>
            <a:cxnLst/>
            <a:rect l="l" t="t" r="r" b="b"/>
            <a:pathLst>
              <a:path w="3229610" h="565785">
                <a:moveTo>
                  <a:pt x="2852928" y="285000"/>
                </a:moveTo>
                <a:lnTo>
                  <a:pt x="278130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781300" y="356616"/>
                </a:lnTo>
                <a:lnTo>
                  <a:pt x="2781300" y="493776"/>
                </a:lnTo>
                <a:lnTo>
                  <a:pt x="71628" y="493776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3776"/>
                </a:lnTo>
                <a:lnTo>
                  <a:pt x="0" y="565404"/>
                </a:lnTo>
                <a:lnTo>
                  <a:pt x="2781300" y="565404"/>
                </a:lnTo>
                <a:lnTo>
                  <a:pt x="2852928" y="565416"/>
                </a:lnTo>
                <a:lnTo>
                  <a:pt x="2852928" y="285000"/>
                </a:lnTo>
                <a:close/>
              </a:path>
              <a:path w="3229610" h="565785">
                <a:moveTo>
                  <a:pt x="3229356" y="12"/>
                </a:moveTo>
                <a:lnTo>
                  <a:pt x="3157728" y="12"/>
                </a:lnTo>
                <a:lnTo>
                  <a:pt x="0" y="0"/>
                </a:lnTo>
                <a:lnTo>
                  <a:pt x="0" y="71628"/>
                </a:lnTo>
                <a:lnTo>
                  <a:pt x="3157728" y="71628"/>
                </a:lnTo>
                <a:lnTo>
                  <a:pt x="3157728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3157728" y="278892"/>
                </a:lnTo>
                <a:lnTo>
                  <a:pt x="3229356" y="278892"/>
                </a:lnTo>
                <a:lnTo>
                  <a:pt x="322935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76019" y="3346877"/>
            <a:ext cx="5201285" cy="167767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386080">
              <a:lnSpc>
                <a:spcPct val="100000"/>
              </a:lnSpc>
              <a:spcBef>
                <a:spcPts val="66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f.write(onx.SerializeToString())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86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output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code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serialized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svc.onnx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Similarly, using ONNX,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convert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Random Forest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file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rf.onnx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further  exporting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importing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Convert into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RF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 into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ONNX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format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file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88720" y="4812791"/>
            <a:ext cx="3529965" cy="280670"/>
          </a:xfrm>
          <a:custGeom>
            <a:avLst/>
            <a:gdLst/>
            <a:ahLst/>
            <a:cxnLst/>
            <a:rect l="l" t="t" r="r" b="b"/>
            <a:pathLst>
              <a:path w="3529965" h="280670">
                <a:moveTo>
                  <a:pt x="3529584" y="12"/>
                </a:moveTo>
                <a:lnTo>
                  <a:pt x="3457956" y="12"/>
                </a:lnTo>
                <a:lnTo>
                  <a:pt x="0" y="0"/>
                </a:lnTo>
                <a:lnTo>
                  <a:pt x="0" y="71628"/>
                </a:lnTo>
                <a:lnTo>
                  <a:pt x="3457956" y="71628"/>
                </a:lnTo>
                <a:lnTo>
                  <a:pt x="3457956" y="208800"/>
                </a:lnTo>
                <a:lnTo>
                  <a:pt x="71628" y="208800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800"/>
                </a:lnTo>
                <a:lnTo>
                  <a:pt x="0" y="280416"/>
                </a:lnTo>
                <a:lnTo>
                  <a:pt x="3457956" y="280416"/>
                </a:lnTo>
                <a:lnTo>
                  <a:pt x="3529584" y="280416"/>
                </a:lnTo>
                <a:lnTo>
                  <a:pt x="35295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224534" y="5169408"/>
            <a:ext cx="2781300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skl2onnx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convert_sklearn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88720" y="5097792"/>
            <a:ext cx="2853055" cy="280670"/>
          </a:xfrm>
          <a:custGeom>
            <a:avLst/>
            <a:gdLst/>
            <a:ahLst/>
            <a:cxnLst/>
            <a:rect l="l" t="t" r="r" b="b"/>
            <a:pathLst>
              <a:path w="2853054" h="280670">
                <a:moveTo>
                  <a:pt x="2852928" y="0"/>
                </a:moveTo>
                <a:lnTo>
                  <a:pt x="2781300" y="0"/>
                </a:lnTo>
                <a:lnTo>
                  <a:pt x="0" y="0"/>
                </a:lnTo>
                <a:lnTo>
                  <a:pt x="0" y="71615"/>
                </a:lnTo>
                <a:lnTo>
                  <a:pt x="2781300" y="71615"/>
                </a:lnTo>
                <a:lnTo>
                  <a:pt x="2781300" y="208775"/>
                </a:lnTo>
                <a:lnTo>
                  <a:pt x="71628" y="208775"/>
                </a:lnTo>
                <a:lnTo>
                  <a:pt x="71628" y="71628"/>
                </a:lnTo>
                <a:lnTo>
                  <a:pt x="0" y="71628"/>
                </a:lnTo>
                <a:lnTo>
                  <a:pt x="0" y="208775"/>
                </a:lnTo>
                <a:lnTo>
                  <a:pt x="0" y="280403"/>
                </a:lnTo>
                <a:lnTo>
                  <a:pt x="2781300" y="280403"/>
                </a:lnTo>
                <a:lnTo>
                  <a:pt x="2852928" y="280416"/>
                </a:lnTo>
                <a:lnTo>
                  <a:pt x="2852928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24534" y="5455920"/>
            <a:ext cx="413512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99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skl2onnx.common.data_types import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FloatTensorType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88720" y="5384291"/>
            <a:ext cx="4206240" cy="279400"/>
          </a:xfrm>
          <a:custGeom>
            <a:avLst/>
            <a:gdLst/>
            <a:ahLst/>
            <a:cxnLst/>
            <a:rect l="l" t="t" r="r" b="b"/>
            <a:pathLst>
              <a:path w="4206240" h="279400">
                <a:moveTo>
                  <a:pt x="4206240" y="12"/>
                </a:moveTo>
                <a:lnTo>
                  <a:pt x="4134612" y="12"/>
                </a:lnTo>
                <a:lnTo>
                  <a:pt x="0" y="0"/>
                </a:lnTo>
                <a:lnTo>
                  <a:pt x="0" y="71628"/>
                </a:lnTo>
                <a:lnTo>
                  <a:pt x="4134599" y="71628"/>
                </a:lnTo>
                <a:lnTo>
                  <a:pt x="413459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4134599" y="278892"/>
                </a:lnTo>
                <a:lnTo>
                  <a:pt x="4206240" y="278892"/>
                </a:lnTo>
                <a:lnTo>
                  <a:pt x="42062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247647" y="5702965"/>
            <a:ext cx="453834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initial_type = [('float_input', FloatTensorType([None,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6]))]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88720" y="5669292"/>
            <a:ext cx="4658995" cy="279400"/>
          </a:xfrm>
          <a:custGeom>
            <a:avLst/>
            <a:gdLst/>
            <a:ahLst/>
            <a:cxnLst/>
            <a:rect l="l" t="t" r="r" b="b"/>
            <a:pathLst>
              <a:path w="4658995" h="279400">
                <a:moveTo>
                  <a:pt x="4658868" y="0"/>
                </a:moveTo>
                <a:lnTo>
                  <a:pt x="4587240" y="0"/>
                </a:lnTo>
                <a:lnTo>
                  <a:pt x="0" y="0"/>
                </a:lnTo>
                <a:lnTo>
                  <a:pt x="0" y="71615"/>
                </a:lnTo>
                <a:lnTo>
                  <a:pt x="4587227" y="71615"/>
                </a:lnTo>
                <a:lnTo>
                  <a:pt x="4587227" y="207251"/>
                </a:lnTo>
                <a:lnTo>
                  <a:pt x="71628" y="207251"/>
                </a:lnTo>
                <a:lnTo>
                  <a:pt x="71628" y="71628"/>
                </a:lnTo>
                <a:lnTo>
                  <a:pt x="0" y="71628"/>
                </a:lnTo>
                <a:lnTo>
                  <a:pt x="0" y="207251"/>
                </a:lnTo>
                <a:lnTo>
                  <a:pt x="0" y="278879"/>
                </a:lnTo>
                <a:lnTo>
                  <a:pt x="4587227" y="278879"/>
                </a:lnTo>
                <a:lnTo>
                  <a:pt x="4658868" y="278879"/>
                </a:lnTo>
                <a:lnTo>
                  <a:pt x="4658868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224534" y="6025896"/>
            <a:ext cx="406019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99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onx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 convert_sklearn(rf,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initial_types=initial_type)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88720" y="5954267"/>
            <a:ext cx="4131945" cy="279400"/>
          </a:xfrm>
          <a:custGeom>
            <a:avLst/>
            <a:gdLst/>
            <a:ahLst/>
            <a:cxnLst/>
            <a:rect l="l" t="t" r="r" b="b"/>
            <a:pathLst>
              <a:path w="4131945" h="279400">
                <a:moveTo>
                  <a:pt x="4131564" y="12"/>
                </a:moveTo>
                <a:lnTo>
                  <a:pt x="4059936" y="12"/>
                </a:lnTo>
                <a:lnTo>
                  <a:pt x="0" y="0"/>
                </a:lnTo>
                <a:lnTo>
                  <a:pt x="0" y="71628"/>
                </a:lnTo>
                <a:lnTo>
                  <a:pt x="4059936" y="71628"/>
                </a:lnTo>
                <a:lnTo>
                  <a:pt x="405993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4059936" y="278892"/>
                </a:lnTo>
                <a:lnTo>
                  <a:pt x="4131564" y="278892"/>
                </a:lnTo>
                <a:lnTo>
                  <a:pt x="41315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224534" y="6310884"/>
            <a:ext cx="3081655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99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with open("outputs/rf.onnx",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"wb") as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88720" y="6239255"/>
            <a:ext cx="3153410" cy="564515"/>
          </a:xfrm>
          <a:custGeom>
            <a:avLst/>
            <a:gdLst/>
            <a:ahLst/>
            <a:cxnLst/>
            <a:rect l="l" t="t" r="r" b="b"/>
            <a:pathLst>
              <a:path w="3153410" h="564515">
                <a:moveTo>
                  <a:pt x="2852928" y="285000"/>
                </a:moveTo>
                <a:lnTo>
                  <a:pt x="278130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781300" y="356616"/>
                </a:lnTo>
                <a:lnTo>
                  <a:pt x="2781300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2781300" y="563880"/>
                </a:lnTo>
                <a:lnTo>
                  <a:pt x="2852928" y="563892"/>
                </a:lnTo>
                <a:lnTo>
                  <a:pt x="2852928" y="285000"/>
                </a:lnTo>
                <a:close/>
              </a:path>
              <a:path w="3153410" h="564515">
                <a:moveTo>
                  <a:pt x="3153156" y="12"/>
                </a:moveTo>
                <a:lnTo>
                  <a:pt x="3081528" y="12"/>
                </a:lnTo>
                <a:lnTo>
                  <a:pt x="0" y="0"/>
                </a:lnTo>
                <a:lnTo>
                  <a:pt x="0" y="71628"/>
                </a:lnTo>
                <a:lnTo>
                  <a:pt x="3081528" y="71628"/>
                </a:lnTo>
                <a:lnTo>
                  <a:pt x="3081528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904"/>
                </a:lnTo>
                <a:lnTo>
                  <a:pt x="3081528" y="278904"/>
                </a:lnTo>
                <a:lnTo>
                  <a:pt x="3153156" y="278904"/>
                </a:lnTo>
                <a:lnTo>
                  <a:pt x="315315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76019" y="6487775"/>
            <a:ext cx="5317490" cy="271335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386080">
              <a:lnSpc>
                <a:spcPct val="100000"/>
              </a:lnSpc>
              <a:spcBef>
                <a:spcPts val="65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f.write(onx.SerializeToString())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Arimo"/>
              <a:cs typeface="Arimo"/>
            </a:endParaRPr>
          </a:p>
          <a:p>
            <a:pPr marL="12700" marR="405765">
              <a:lnSpc>
                <a:spcPct val="1290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output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code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serialized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rf.onnx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file. Next,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these  serialized models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registry.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876935">
              <a:lnSpc>
                <a:spcPct val="125299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Registering models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and</a:t>
            </a:r>
            <a:r>
              <a:rPr dirty="0" sz="2250" spc="-6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production  artifacts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0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step,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containerized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 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 and stored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registry.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compiled as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89245" cy="2497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for one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function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model. For instance, a model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of multiple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single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in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registry.</a:t>
            </a:r>
            <a:endParaRPr sz="1100">
              <a:latin typeface="Arimo"/>
              <a:cs typeface="Arimo"/>
            </a:endParaRPr>
          </a:p>
          <a:p>
            <a:pPr marL="12700" marR="20447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downloading the registered model,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files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received. The registered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for inference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demand.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register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section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the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000" spc="150">
                <a:solidFill>
                  <a:srgbClr val="E83D8C"/>
                </a:solidFill>
                <a:latin typeface="Arial"/>
                <a:cs typeface="Arial"/>
              </a:rPr>
              <a:t>.register()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from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SDK. 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this function, the</a:t>
            </a:r>
            <a:r>
              <a:rPr dirty="0" sz="1100" spc="-1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</a:t>
            </a:r>
            <a:endParaRPr sz="1100">
              <a:latin typeface="Arimo"/>
              <a:cs typeface="Arimo"/>
            </a:endParaRPr>
          </a:p>
          <a:p>
            <a:pPr marL="12700" marR="257175">
              <a:lnSpc>
                <a:spcPct val="127699"/>
              </a:lnSpc>
              <a:spcBef>
                <a:spcPts val="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ONNX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further 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 and production environment. Let's register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SVM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 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svc.onnx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):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Register Model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on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3130295"/>
            <a:ext cx="2400300" cy="279400"/>
          </a:xfrm>
          <a:custGeom>
            <a:avLst/>
            <a:gdLst/>
            <a:ahLst/>
            <a:cxnLst/>
            <a:rect l="l" t="t" r="r" b="b"/>
            <a:pathLst>
              <a:path w="2400300" h="279400">
                <a:moveTo>
                  <a:pt x="2400300" y="12"/>
                </a:moveTo>
                <a:lnTo>
                  <a:pt x="2328672" y="12"/>
                </a:lnTo>
                <a:lnTo>
                  <a:pt x="0" y="0"/>
                </a:lnTo>
                <a:lnTo>
                  <a:pt x="0" y="71628"/>
                </a:lnTo>
                <a:lnTo>
                  <a:pt x="2328659" y="71628"/>
                </a:lnTo>
                <a:lnTo>
                  <a:pt x="232865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328659" y="278892"/>
                </a:lnTo>
                <a:lnTo>
                  <a:pt x="2400300" y="278904"/>
                </a:lnTo>
                <a:lnTo>
                  <a:pt x="240030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4534" y="3451097"/>
            <a:ext cx="496379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 = Model.register (model_path = './outputs/svc.onnx', #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this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3701795"/>
            <a:ext cx="5110480" cy="3131820"/>
          </a:xfrm>
          <a:custGeom>
            <a:avLst/>
            <a:gdLst/>
            <a:ahLst/>
            <a:cxnLst/>
            <a:rect l="l" t="t" r="r" b="b"/>
            <a:pathLst>
              <a:path w="5110480" h="3131820">
                <a:moveTo>
                  <a:pt x="896112" y="1139964"/>
                </a:moveTo>
                <a:lnTo>
                  <a:pt x="824484" y="1139964"/>
                </a:lnTo>
                <a:lnTo>
                  <a:pt x="0" y="1139952"/>
                </a:lnTo>
                <a:lnTo>
                  <a:pt x="0" y="1211580"/>
                </a:lnTo>
                <a:lnTo>
                  <a:pt x="824471" y="1211580"/>
                </a:lnTo>
                <a:lnTo>
                  <a:pt x="824471" y="1348740"/>
                </a:lnTo>
                <a:lnTo>
                  <a:pt x="71628" y="1348740"/>
                </a:lnTo>
                <a:lnTo>
                  <a:pt x="71628" y="1211592"/>
                </a:lnTo>
                <a:lnTo>
                  <a:pt x="0" y="1211592"/>
                </a:lnTo>
                <a:lnTo>
                  <a:pt x="0" y="1348740"/>
                </a:lnTo>
                <a:lnTo>
                  <a:pt x="0" y="1420368"/>
                </a:lnTo>
                <a:lnTo>
                  <a:pt x="824471" y="1420368"/>
                </a:lnTo>
                <a:lnTo>
                  <a:pt x="896112" y="1420368"/>
                </a:lnTo>
                <a:lnTo>
                  <a:pt x="896112" y="1139964"/>
                </a:lnTo>
                <a:close/>
              </a:path>
              <a:path w="5110480" h="3131820">
                <a:moveTo>
                  <a:pt x="1799844" y="12"/>
                </a:moveTo>
                <a:lnTo>
                  <a:pt x="1728216" y="12"/>
                </a:lnTo>
                <a:lnTo>
                  <a:pt x="0" y="0"/>
                </a:lnTo>
                <a:lnTo>
                  <a:pt x="0" y="71628"/>
                </a:lnTo>
                <a:lnTo>
                  <a:pt x="1728216" y="71628"/>
                </a:lnTo>
                <a:lnTo>
                  <a:pt x="172821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728216" y="278892"/>
                </a:lnTo>
                <a:lnTo>
                  <a:pt x="1799844" y="278904"/>
                </a:lnTo>
                <a:lnTo>
                  <a:pt x="1799844" y="12"/>
                </a:lnTo>
                <a:close/>
              </a:path>
              <a:path w="5110480" h="3131820">
                <a:moveTo>
                  <a:pt x="2100072" y="2566428"/>
                </a:moveTo>
                <a:lnTo>
                  <a:pt x="2028444" y="2566428"/>
                </a:lnTo>
                <a:lnTo>
                  <a:pt x="0" y="2566428"/>
                </a:lnTo>
                <a:lnTo>
                  <a:pt x="0" y="2638044"/>
                </a:lnTo>
                <a:lnTo>
                  <a:pt x="2028431" y="2638044"/>
                </a:lnTo>
                <a:lnTo>
                  <a:pt x="2028431" y="2775204"/>
                </a:lnTo>
                <a:lnTo>
                  <a:pt x="71628" y="2775204"/>
                </a:lnTo>
                <a:lnTo>
                  <a:pt x="71628" y="2638056"/>
                </a:lnTo>
                <a:lnTo>
                  <a:pt x="0" y="2638056"/>
                </a:lnTo>
                <a:lnTo>
                  <a:pt x="0" y="2775204"/>
                </a:lnTo>
                <a:lnTo>
                  <a:pt x="0" y="2846832"/>
                </a:lnTo>
                <a:lnTo>
                  <a:pt x="2028431" y="2846832"/>
                </a:lnTo>
                <a:lnTo>
                  <a:pt x="2100072" y="2846832"/>
                </a:lnTo>
                <a:lnTo>
                  <a:pt x="2100072" y="2566428"/>
                </a:lnTo>
                <a:close/>
              </a:path>
              <a:path w="5110480" h="3131820">
                <a:moveTo>
                  <a:pt x="2551176" y="2852940"/>
                </a:moveTo>
                <a:lnTo>
                  <a:pt x="2479548" y="2852940"/>
                </a:lnTo>
                <a:lnTo>
                  <a:pt x="0" y="2852928"/>
                </a:lnTo>
                <a:lnTo>
                  <a:pt x="0" y="2924556"/>
                </a:lnTo>
                <a:lnTo>
                  <a:pt x="2479548" y="2924556"/>
                </a:lnTo>
                <a:lnTo>
                  <a:pt x="2479548" y="3060192"/>
                </a:lnTo>
                <a:lnTo>
                  <a:pt x="71628" y="3060192"/>
                </a:lnTo>
                <a:lnTo>
                  <a:pt x="71628" y="2924568"/>
                </a:lnTo>
                <a:lnTo>
                  <a:pt x="0" y="2924568"/>
                </a:lnTo>
                <a:lnTo>
                  <a:pt x="0" y="3060192"/>
                </a:lnTo>
                <a:lnTo>
                  <a:pt x="0" y="3131820"/>
                </a:lnTo>
                <a:lnTo>
                  <a:pt x="2479548" y="3131820"/>
                </a:lnTo>
                <a:lnTo>
                  <a:pt x="2551176" y="3131820"/>
                </a:lnTo>
                <a:lnTo>
                  <a:pt x="2551176" y="2852940"/>
                </a:lnTo>
                <a:close/>
              </a:path>
              <a:path w="5110480" h="3131820">
                <a:moveTo>
                  <a:pt x="2702052" y="1994928"/>
                </a:moveTo>
                <a:lnTo>
                  <a:pt x="2630424" y="1994928"/>
                </a:lnTo>
                <a:lnTo>
                  <a:pt x="0" y="1994928"/>
                </a:lnTo>
                <a:lnTo>
                  <a:pt x="0" y="2066544"/>
                </a:lnTo>
                <a:lnTo>
                  <a:pt x="2630411" y="2066544"/>
                </a:lnTo>
                <a:lnTo>
                  <a:pt x="2630411" y="2203704"/>
                </a:lnTo>
                <a:lnTo>
                  <a:pt x="71628" y="2203704"/>
                </a:lnTo>
                <a:lnTo>
                  <a:pt x="71628" y="2066556"/>
                </a:lnTo>
                <a:lnTo>
                  <a:pt x="0" y="2066556"/>
                </a:lnTo>
                <a:lnTo>
                  <a:pt x="0" y="2203704"/>
                </a:lnTo>
                <a:lnTo>
                  <a:pt x="0" y="2275332"/>
                </a:lnTo>
                <a:lnTo>
                  <a:pt x="2630411" y="2275332"/>
                </a:lnTo>
                <a:lnTo>
                  <a:pt x="2702052" y="2275332"/>
                </a:lnTo>
                <a:lnTo>
                  <a:pt x="2702052" y="1994928"/>
                </a:lnTo>
                <a:close/>
              </a:path>
              <a:path w="5110480" h="3131820">
                <a:moveTo>
                  <a:pt x="3529584" y="2281440"/>
                </a:moveTo>
                <a:lnTo>
                  <a:pt x="3457956" y="2281440"/>
                </a:lnTo>
                <a:lnTo>
                  <a:pt x="0" y="2281428"/>
                </a:lnTo>
                <a:lnTo>
                  <a:pt x="0" y="2353056"/>
                </a:lnTo>
                <a:lnTo>
                  <a:pt x="3457956" y="2353056"/>
                </a:lnTo>
                <a:lnTo>
                  <a:pt x="3457956" y="2490228"/>
                </a:lnTo>
                <a:lnTo>
                  <a:pt x="71628" y="2490228"/>
                </a:lnTo>
                <a:lnTo>
                  <a:pt x="71628" y="2353068"/>
                </a:lnTo>
                <a:lnTo>
                  <a:pt x="0" y="2353068"/>
                </a:lnTo>
                <a:lnTo>
                  <a:pt x="0" y="2490228"/>
                </a:lnTo>
                <a:lnTo>
                  <a:pt x="0" y="2561844"/>
                </a:lnTo>
                <a:lnTo>
                  <a:pt x="3457956" y="2561844"/>
                </a:lnTo>
                <a:lnTo>
                  <a:pt x="3529584" y="2561856"/>
                </a:lnTo>
                <a:lnTo>
                  <a:pt x="3529584" y="2281440"/>
                </a:lnTo>
                <a:close/>
              </a:path>
              <a:path w="5110480" h="3131820">
                <a:moveTo>
                  <a:pt x="4357116" y="1424952"/>
                </a:moveTo>
                <a:lnTo>
                  <a:pt x="4285488" y="1424952"/>
                </a:lnTo>
                <a:lnTo>
                  <a:pt x="0" y="1424940"/>
                </a:lnTo>
                <a:lnTo>
                  <a:pt x="0" y="1496568"/>
                </a:lnTo>
                <a:lnTo>
                  <a:pt x="4285475" y="1496568"/>
                </a:lnTo>
                <a:lnTo>
                  <a:pt x="4285475" y="1633728"/>
                </a:lnTo>
                <a:lnTo>
                  <a:pt x="71628" y="1633728"/>
                </a:lnTo>
                <a:lnTo>
                  <a:pt x="71628" y="1496580"/>
                </a:lnTo>
                <a:lnTo>
                  <a:pt x="0" y="1496580"/>
                </a:lnTo>
                <a:lnTo>
                  <a:pt x="0" y="1633728"/>
                </a:lnTo>
                <a:lnTo>
                  <a:pt x="0" y="1705356"/>
                </a:lnTo>
                <a:lnTo>
                  <a:pt x="4285475" y="1705356"/>
                </a:lnTo>
                <a:lnTo>
                  <a:pt x="4357116" y="1705368"/>
                </a:lnTo>
                <a:lnTo>
                  <a:pt x="4357116" y="1424952"/>
                </a:lnTo>
                <a:close/>
              </a:path>
              <a:path w="5110480" h="3131820">
                <a:moveTo>
                  <a:pt x="4584192" y="854976"/>
                </a:moveTo>
                <a:lnTo>
                  <a:pt x="4512551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4512551" y="926592"/>
                </a:lnTo>
                <a:lnTo>
                  <a:pt x="4512551" y="1062228"/>
                </a:lnTo>
                <a:lnTo>
                  <a:pt x="71628" y="1062228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2228"/>
                </a:lnTo>
                <a:lnTo>
                  <a:pt x="0" y="1133856"/>
                </a:lnTo>
                <a:lnTo>
                  <a:pt x="4512551" y="1133856"/>
                </a:lnTo>
                <a:lnTo>
                  <a:pt x="4584192" y="1133868"/>
                </a:lnTo>
                <a:lnTo>
                  <a:pt x="4584192" y="854976"/>
                </a:lnTo>
                <a:close/>
              </a:path>
              <a:path w="5110480" h="3131820">
                <a:moveTo>
                  <a:pt x="4959096" y="285000"/>
                </a:moveTo>
                <a:lnTo>
                  <a:pt x="4887455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887455" y="356616"/>
                </a:lnTo>
                <a:lnTo>
                  <a:pt x="4887455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4887455" y="563880"/>
                </a:lnTo>
                <a:lnTo>
                  <a:pt x="4959096" y="563880"/>
                </a:lnTo>
                <a:lnTo>
                  <a:pt x="4959096" y="285000"/>
                </a:lnTo>
                <a:close/>
              </a:path>
              <a:path w="5110480" h="3131820">
                <a:moveTo>
                  <a:pt x="5109972" y="1709940"/>
                </a:moveTo>
                <a:lnTo>
                  <a:pt x="5038344" y="1709940"/>
                </a:lnTo>
                <a:lnTo>
                  <a:pt x="0" y="1709928"/>
                </a:lnTo>
                <a:lnTo>
                  <a:pt x="0" y="1781556"/>
                </a:lnTo>
                <a:lnTo>
                  <a:pt x="5038344" y="1781556"/>
                </a:lnTo>
                <a:lnTo>
                  <a:pt x="5038344" y="1918728"/>
                </a:lnTo>
                <a:lnTo>
                  <a:pt x="71628" y="1918728"/>
                </a:lnTo>
                <a:lnTo>
                  <a:pt x="71628" y="1781568"/>
                </a:lnTo>
                <a:lnTo>
                  <a:pt x="0" y="1781568"/>
                </a:lnTo>
                <a:lnTo>
                  <a:pt x="0" y="1918728"/>
                </a:lnTo>
                <a:lnTo>
                  <a:pt x="0" y="1990344"/>
                </a:lnTo>
                <a:lnTo>
                  <a:pt x="5038344" y="1990344"/>
                </a:lnTo>
                <a:lnTo>
                  <a:pt x="5109972" y="1990356"/>
                </a:lnTo>
                <a:lnTo>
                  <a:pt x="5109972" y="1709940"/>
                </a:lnTo>
                <a:close/>
              </a:path>
              <a:path w="5110480" h="3131820">
                <a:moveTo>
                  <a:pt x="5109972" y="569988"/>
                </a:moveTo>
                <a:lnTo>
                  <a:pt x="5038344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5038344" y="641604"/>
                </a:lnTo>
                <a:lnTo>
                  <a:pt x="5038344" y="777240"/>
                </a:lnTo>
                <a:lnTo>
                  <a:pt x="71628" y="777240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7240"/>
                </a:lnTo>
                <a:lnTo>
                  <a:pt x="0" y="848868"/>
                </a:lnTo>
                <a:lnTo>
                  <a:pt x="5038344" y="848868"/>
                </a:lnTo>
                <a:lnTo>
                  <a:pt x="5109972" y="848868"/>
                </a:lnTo>
                <a:lnTo>
                  <a:pt x="5109972" y="569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76019" y="3737006"/>
            <a:ext cx="5372100" cy="45129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points to a local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file</a:t>
            </a:r>
            <a:endParaRPr sz="1000">
              <a:latin typeface="Courier New"/>
              <a:cs typeface="Courier New"/>
            </a:endParaRPr>
          </a:p>
          <a:p>
            <a:pPr marL="1814195" marR="316865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model_name = "support-vector-classifier",  tags = {'dataset': dataset.name,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'version':</a:t>
            </a:r>
            <a:endParaRPr sz="1000">
              <a:latin typeface="Courier New"/>
              <a:cs typeface="Courier New"/>
            </a:endParaRPr>
          </a:p>
          <a:p>
            <a:pPr marL="83820" marR="842644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dataset.version, 'hyparameter-C': '1', 'testdata-accuracy':  '0.9519'},</a:t>
            </a:r>
            <a:endParaRPr sz="1000">
              <a:latin typeface="Courier New"/>
              <a:cs typeface="Courier New"/>
            </a:endParaRPr>
          </a:p>
          <a:p>
            <a:pPr marL="1814195" marR="316865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model_framework='pandas==0.23.4',  description = "Support vector classifier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to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 weather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at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port of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Turku",</a:t>
            </a:r>
            <a:endParaRPr sz="1000">
              <a:latin typeface="Courier New"/>
              <a:cs typeface="Courier New"/>
            </a:endParaRPr>
          </a:p>
          <a:p>
            <a:pPr marL="83820" marR="1894839" indent="1729739">
              <a:lnSpc>
                <a:spcPct val="187000"/>
              </a:lnSpc>
              <a:spcBef>
                <a:spcPts val="1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 =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workspace)  print('Name:',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model.name)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print('Version:',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model.version)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78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 by naming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tagging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 confirm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 registering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 by checking the registered model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version.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reflect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name you 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registering  (for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support-vector-classifier</a:t>
            </a:r>
            <a:r>
              <a:rPr dirty="0" sz="1100" spc="1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version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1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Likewise,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Random Forest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1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rf.onnx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):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4534" y="8446769"/>
            <a:ext cx="232918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Register Model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on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WS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4534" y="898397"/>
            <a:ext cx="488759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 = Model.register (model_path = './outputs/rf.onnx', #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this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1147571"/>
            <a:ext cx="5110480" cy="3131820"/>
          </a:xfrm>
          <a:custGeom>
            <a:avLst/>
            <a:gdLst/>
            <a:ahLst/>
            <a:cxnLst/>
            <a:rect l="l" t="t" r="r" b="b"/>
            <a:pathLst>
              <a:path w="5110480" h="3131820">
                <a:moveTo>
                  <a:pt x="896112" y="1141488"/>
                </a:moveTo>
                <a:lnTo>
                  <a:pt x="824484" y="1141488"/>
                </a:lnTo>
                <a:lnTo>
                  <a:pt x="0" y="1141476"/>
                </a:lnTo>
                <a:lnTo>
                  <a:pt x="0" y="1213104"/>
                </a:lnTo>
                <a:lnTo>
                  <a:pt x="824471" y="1213104"/>
                </a:lnTo>
                <a:lnTo>
                  <a:pt x="824471" y="1348740"/>
                </a:lnTo>
                <a:lnTo>
                  <a:pt x="71628" y="1348740"/>
                </a:lnTo>
                <a:lnTo>
                  <a:pt x="71628" y="1213116"/>
                </a:lnTo>
                <a:lnTo>
                  <a:pt x="0" y="1213116"/>
                </a:lnTo>
                <a:lnTo>
                  <a:pt x="0" y="1348740"/>
                </a:lnTo>
                <a:lnTo>
                  <a:pt x="0" y="1420368"/>
                </a:lnTo>
                <a:lnTo>
                  <a:pt x="824471" y="1420368"/>
                </a:lnTo>
                <a:lnTo>
                  <a:pt x="896112" y="1420380"/>
                </a:lnTo>
                <a:lnTo>
                  <a:pt x="896112" y="1141488"/>
                </a:lnTo>
                <a:close/>
              </a:path>
              <a:path w="5110480" h="3131820">
                <a:moveTo>
                  <a:pt x="1799844" y="12"/>
                </a:moveTo>
                <a:lnTo>
                  <a:pt x="1728216" y="12"/>
                </a:lnTo>
                <a:lnTo>
                  <a:pt x="0" y="0"/>
                </a:lnTo>
                <a:lnTo>
                  <a:pt x="0" y="71628"/>
                </a:lnTo>
                <a:lnTo>
                  <a:pt x="1728216" y="71628"/>
                </a:lnTo>
                <a:lnTo>
                  <a:pt x="172821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728216" y="278892"/>
                </a:lnTo>
                <a:lnTo>
                  <a:pt x="1799844" y="278892"/>
                </a:lnTo>
                <a:lnTo>
                  <a:pt x="1799844" y="12"/>
                </a:lnTo>
                <a:close/>
              </a:path>
              <a:path w="5110480" h="3131820">
                <a:moveTo>
                  <a:pt x="2100072" y="2566428"/>
                </a:moveTo>
                <a:lnTo>
                  <a:pt x="2028444" y="2566428"/>
                </a:lnTo>
                <a:lnTo>
                  <a:pt x="0" y="2566416"/>
                </a:lnTo>
                <a:lnTo>
                  <a:pt x="0" y="2638044"/>
                </a:lnTo>
                <a:lnTo>
                  <a:pt x="2028431" y="2638044"/>
                </a:lnTo>
                <a:lnTo>
                  <a:pt x="2028431" y="2775204"/>
                </a:lnTo>
                <a:lnTo>
                  <a:pt x="71628" y="2775204"/>
                </a:lnTo>
                <a:lnTo>
                  <a:pt x="71628" y="2638056"/>
                </a:lnTo>
                <a:lnTo>
                  <a:pt x="0" y="2638056"/>
                </a:lnTo>
                <a:lnTo>
                  <a:pt x="0" y="2775204"/>
                </a:lnTo>
                <a:lnTo>
                  <a:pt x="0" y="2846832"/>
                </a:lnTo>
                <a:lnTo>
                  <a:pt x="2028431" y="2846832"/>
                </a:lnTo>
                <a:lnTo>
                  <a:pt x="2100072" y="2846832"/>
                </a:lnTo>
                <a:lnTo>
                  <a:pt x="2100072" y="2566428"/>
                </a:lnTo>
                <a:close/>
              </a:path>
              <a:path w="5110480" h="3131820">
                <a:moveTo>
                  <a:pt x="2551176" y="2852940"/>
                </a:moveTo>
                <a:lnTo>
                  <a:pt x="2479548" y="2852940"/>
                </a:lnTo>
                <a:lnTo>
                  <a:pt x="0" y="2852928"/>
                </a:lnTo>
                <a:lnTo>
                  <a:pt x="0" y="2924556"/>
                </a:lnTo>
                <a:lnTo>
                  <a:pt x="2479548" y="2924556"/>
                </a:lnTo>
                <a:lnTo>
                  <a:pt x="2479548" y="3060192"/>
                </a:lnTo>
                <a:lnTo>
                  <a:pt x="71628" y="3060192"/>
                </a:lnTo>
                <a:lnTo>
                  <a:pt x="71628" y="2924568"/>
                </a:lnTo>
                <a:lnTo>
                  <a:pt x="0" y="2924568"/>
                </a:lnTo>
                <a:lnTo>
                  <a:pt x="0" y="3060192"/>
                </a:lnTo>
                <a:lnTo>
                  <a:pt x="0" y="3131820"/>
                </a:lnTo>
                <a:lnTo>
                  <a:pt x="2479548" y="3131820"/>
                </a:lnTo>
                <a:lnTo>
                  <a:pt x="2551176" y="3131820"/>
                </a:lnTo>
                <a:lnTo>
                  <a:pt x="2551176" y="2852940"/>
                </a:lnTo>
                <a:close/>
              </a:path>
              <a:path w="5110480" h="3131820">
                <a:moveTo>
                  <a:pt x="2702052" y="1996452"/>
                </a:moveTo>
                <a:lnTo>
                  <a:pt x="2630424" y="1996452"/>
                </a:lnTo>
                <a:lnTo>
                  <a:pt x="0" y="1996440"/>
                </a:lnTo>
                <a:lnTo>
                  <a:pt x="0" y="2068068"/>
                </a:lnTo>
                <a:lnTo>
                  <a:pt x="2630411" y="2068068"/>
                </a:lnTo>
                <a:lnTo>
                  <a:pt x="2630411" y="2205228"/>
                </a:lnTo>
                <a:lnTo>
                  <a:pt x="71628" y="2205228"/>
                </a:lnTo>
                <a:lnTo>
                  <a:pt x="71628" y="2068080"/>
                </a:lnTo>
                <a:lnTo>
                  <a:pt x="0" y="2068080"/>
                </a:lnTo>
                <a:lnTo>
                  <a:pt x="0" y="2205228"/>
                </a:lnTo>
                <a:lnTo>
                  <a:pt x="0" y="2276856"/>
                </a:lnTo>
                <a:lnTo>
                  <a:pt x="2630411" y="2276856"/>
                </a:lnTo>
                <a:lnTo>
                  <a:pt x="2702052" y="2276856"/>
                </a:lnTo>
                <a:lnTo>
                  <a:pt x="2702052" y="1996452"/>
                </a:lnTo>
                <a:close/>
              </a:path>
              <a:path w="5110480" h="3131820">
                <a:moveTo>
                  <a:pt x="3529584" y="2281440"/>
                </a:moveTo>
                <a:lnTo>
                  <a:pt x="3457956" y="2281440"/>
                </a:lnTo>
                <a:lnTo>
                  <a:pt x="0" y="2281428"/>
                </a:lnTo>
                <a:lnTo>
                  <a:pt x="0" y="2353056"/>
                </a:lnTo>
                <a:lnTo>
                  <a:pt x="3457956" y="2353056"/>
                </a:lnTo>
                <a:lnTo>
                  <a:pt x="3457956" y="2490216"/>
                </a:lnTo>
                <a:lnTo>
                  <a:pt x="71628" y="2490216"/>
                </a:lnTo>
                <a:lnTo>
                  <a:pt x="71628" y="2353068"/>
                </a:lnTo>
                <a:lnTo>
                  <a:pt x="0" y="2353068"/>
                </a:lnTo>
                <a:lnTo>
                  <a:pt x="0" y="2490216"/>
                </a:lnTo>
                <a:lnTo>
                  <a:pt x="0" y="2561844"/>
                </a:lnTo>
                <a:lnTo>
                  <a:pt x="3457956" y="2561844"/>
                </a:lnTo>
                <a:lnTo>
                  <a:pt x="3529584" y="2561856"/>
                </a:lnTo>
                <a:lnTo>
                  <a:pt x="3529584" y="2281440"/>
                </a:lnTo>
                <a:close/>
              </a:path>
              <a:path w="5110480" h="3131820">
                <a:moveTo>
                  <a:pt x="4357116" y="1426476"/>
                </a:moveTo>
                <a:lnTo>
                  <a:pt x="4285488" y="1426476"/>
                </a:lnTo>
                <a:lnTo>
                  <a:pt x="0" y="1426464"/>
                </a:lnTo>
                <a:lnTo>
                  <a:pt x="0" y="1498092"/>
                </a:lnTo>
                <a:lnTo>
                  <a:pt x="4285475" y="1498092"/>
                </a:lnTo>
                <a:lnTo>
                  <a:pt x="4285475" y="1635252"/>
                </a:lnTo>
                <a:lnTo>
                  <a:pt x="71628" y="1635252"/>
                </a:lnTo>
                <a:lnTo>
                  <a:pt x="71628" y="1498104"/>
                </a:lnTo>
                <a:lnTo>
                  <a:pt x="0" y="1498104"/>
                </a:lnTo>
                <a:lnTo>
                  <a:pt x="0" y="1635252"/>
                </a:lnTo>
                <a:lnTo>
                  <a:pt x="0" y="1706880"/>
                </a:lnTo>
                <a:lnTo>
                  <a:pt x="4285475" y="1706880"/>
                </a:lnTo>
                <a:lnTo>
                  <a:pt x="4357116" y="1706880"/>
                </a:lnTo>
                <a:lnTo>
                  <a:pt x="4357116" y="1426476"/>
                </a:lnTo>
                <a:close/>
              </a:path>
              <a:path w="5110480" h="3131820">
                <a:moveTo>
                  <a:pt x="4584192" y="854976"/>
                </a:moveTo>
                <a:lnTo>
                  <a:pt x="4512551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4512551" y="926592"/>
                </a:lnTo>
                <a:lnTo>
                  <a:pt x="4512551" y="1062228"/>
                </a:lnTo>
                <a:lnTo>
                  <a:pt x="71628" y="1062228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2228"/>
                </a:lnTo>
                <a:lnTo>
                  <a:pt x="0" y="1133856"/>
                </a:lnTo>
                <a:lnTo>
                  <a:pt x="4512551" y="1133856"/>
                </a:lnTo>
                <a:lnTo>
                  <a:pt x="4584192" y="1133856"/>
                </a:lnTo>
                <a:lnTo>
                  <a:pt x="4584192" y="854976"/>
                </a:lnTo>
                <a:close/>
              </a:path>
              <a:path w="5110480" h="3131820">
                <a:moveTo>
                  <a:pt x="4884420" y="285000"/>
                </a:moveTo>
                <a:lnTo>
                  <a:pt x="481279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812792" y="356616"/>
                </a:lnTo>
                <a:lnTo>
                  <a:pt x="4812792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4812792" y="563880"/>
                </a:lnTo>
                <a:lnTo>
                  <a:pt x="4884420" y="563880"/>
                </a:lnTo>
                <a:lnTo>
                  <a:pt x="4884420" y="285000"/>
                </a:lnTo>
                <a:close/>
              </a:path>
              <a:path w="5110480" h="3131820">
                <a:moveTo>
                  <a:pt x="5035296" y="1711464"/>
                </a:moveTo>
                <a:lnTo>
                  <a:pt x="4963655" y="1711464"/>
                </a:lnTo>
                <a:lnTo>
                  <a:pt x="0" y="1711452"/>
                </a:lnTo>
                <a:lnTo>
                  <a:pt x="0" y="1783080"/>
                </a:lnTo>
                <a:lnTo>
                  <a:pt x="4963655" y="1783080"/>
                </a:lnTo>
                <a:lnTo>
                  <a:pt x="4963655" y="1920240"/>
                </a:lnTo>
                <a:lnTo>
                  <a:pt x="71628" y="1920240"/>
                </a:lnTo>
                <a:lnTo>
                  <a:pt x="71628" y="1783092"/>
                </a:lnTo>
                <a:lnTo>
                  <a:pt x="0" y="1783092"/>
                </a:lnTo>
                <a:lnTo>
                  <a:pt x="0" y="1920240"/>
                </a:lnTo>
                <a:lnTo>
                  <a:pt x="0" y="1991868"/>
                </a:lnTo>
                <a:lnTo>
                  <a:pt x="4963655" y="1991868"/>
                </a:lnTo>
                <a:lnTo>
                  <a:pt x="5035296" y="1991880"/>
                </a:lnTo>
                <a:lnTo>
                  <a:pt x="5035296" y="1711464"/>
                </a:lnTo>
                <a:close/>
              </a:path>
              <a:path w="5110480" h="3131820">
                <a:moveTo>
                  <a:pt x="5109972" y="569988"/>
                </a:moveTo>
                <a:lnTo>
                  <a:pt x="5038344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5038344" y="641604"/>
                </a:lnTo>
                <a:lnTo>
                  <a:pt x="5038344" y="777240"/>
                </a:lnTo>
                <a:lnTo>
                  <a:pt x="71628" y="777240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7240"/>
                </a:lnTo>
                <a:lnTo>
                  <a:pt x="0" y="848868"/>
                </a:lnTo>
                <a:lnTo>
                  <a:pt x="5038344" y="848868"/>
                </a:lnTo>
                <a:lnTo>
                  <a:pt x="5109972" y="848880"/>
                </a:lnTo>
                <a:lnTo>
                  <a:pt x="5109972" y="569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19" y="1182781"/>
            <a:ext cx="5282565" cy="45161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points to a local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file</a:t>
            </a:r>
            <a:endParaRPr sz="1000">
              <a:latin typeface="Courier New"/>
              <a:cs typeface="Courier New"/>
            </a:endParaRPr>
          </a:p>
          <a:p>
            <a:pPr marL="1814195" marR="226695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model_name = "random-forest-classifier",  tags = {'dataset': dataset.name,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'version':</a:t>
            </a:r>
            <a:endParaRPr sz="1000">
              <a:latin typeface="Courier New"/>
              <a:cs typeface="Courier New"/>
            </a:endParaRPr>
          </a:p>
          <a:p>
            <a:pPr marL="83820" marR="753110">
              <a:lnSpc>
                <a:spcPts val="2260"/>
              </a:lnSpc>
              <a:spcBef>
                <a:spcPts val="23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dataset.version, 'hyparameter-C': '1', 'testdata-accuracy':  '0.9548'},</a:t>
            </a:r>
            <a:endParaRPr sz="1000">
              <a:latin typeface="Courier New"/>
              <a:cs typeface="Courier New"/>
            </a:endParaRPr>
          </a:p>
          <a:p>
            <a:pPr marL="1814195">
              <a:lnSpc>
                <a:spcPct val="100000"/>
              </a:lnSpc>
              <a:spcBef>
                <a:spcPts val="7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model_framework='pandas==0.23.4',</a:t>
            </a:r>
            <a:endParaRPr sz="1000">
              <a:latin typeface="Courier New"/>
              <a:cs typeface="Courier New"/>
            </a:endParaRPr>
          </a:p>
          <a:p>
            <a:pPr marL="83820" marR="302260" indent="1729739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description = "Random forest classifier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to  predict weather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at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port of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Turku",</a:t>
            </a:r>
            <a:endParaRPr sz="1000">
              <a:latin typeface="Courier New"/>
              <a:cs typeface="Courier New"/>
            </a:endParaRPr>
          </a:p>
          <a:p>
            <a:pPr marL="83820" marR="1804670" indent="1729739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 =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workspace)  print('Name:',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model.name)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print('Version:',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model.version)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84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successful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registering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model, the output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0">
                <a:solidFill>
                  <a:srgbClr val="E83D8C"/>
                </a:solidFill>
                <a:latin typeface="Arial"/>
                <a:cs typeface="Arial"/>
              </a:rPr>
              <a:t>print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reflect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name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used while registering </a:t>
            </a:r>
            <a:r>
              <a:rPr dirty="0" sz="1100" spc="10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random-forest-classifier</a:t>
            </a:r>
            <a:r>
              <a:rPr dirty="0" sz="1100" spc="10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version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both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workspace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3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4.8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506231"/>
            <a:ext cx="5266690" cy="10096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4.9 – Registered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SVM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(with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test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metrics)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way,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visualize and analyze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each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workspace. It offers a bird's-eye view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while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traceability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716122"/>
            <a:ext cx="355663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Registering production</a:t>
            </a:r>
            <a:r>
              <a:rPr dirty="0" sz="1800" spc="-5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artifacts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6165236"/>
            <a:ext cx="5372735" cy="1909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0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time, a scalar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needed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order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which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scaled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same  scaler function used for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scaling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X_train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sc.fit_transform(X_train)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variable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pickle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file.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this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pickle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further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retrieval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usage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(especially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 in the test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environment).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pickle</a:t>
            </a:r>
            <a:r>
              <a:rPr dirty="0" sz="1100" spc="9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write the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scaler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sc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pickle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pickle.dump()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as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pickle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25">
                <a:solidFill>
                  <a:srgbClr val="E83D8C"/>
                </a:solidFill>
                <a:latin typeface="Arial"/>
                <a:cs typeface="Arial"/>
              </a:rPr>
              <a:t>open('./outputs/scaler.pkl',  </a:t>
            </a:r>
            <a:r>
              <a:rPr dirty="0" sz="1000" spc="140">
                <a:solidFill>
                  <a:srgbClr val="E83D8C"/>
                </a:solidFill>
                <a:latin typeface="Arial"/>
                <a:cs typeface="Arial"/>
              </a:rPr>
              <a:t>'wb')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as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scaler_pkl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4534" y="8269985"/>
            <a:ext cx="240347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3782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pickle.dump(sc,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scaler_pkl)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8495310"/>
            <a:ext cx="33210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C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py</a:t>
            </a:r>
            <a:endParaRPr sz="1000">
              <a:latin typeface="Arimo"/>
              <a:cs typeface="Arim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0244" y="861060"/>
            <a:ext cx="5387339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3429"/>
            <a:ext cx="5387975" cy="1257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output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serialized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pickle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scaler with the  filename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scaler.pkl</a:t>
            </a:r>
            <a:r>
              <a:rPr dirty="0" sz="1100" spc="10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registry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later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download and deploy together with our models for inference.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registered 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000" spc="150">
                <a:solidFill>
                  <a:srgbClr val="E83D8C"/>
                </a:solidFill>
                <a:latin typeface="Arial"/>
                <a:cs typeface="Arial"/>
              </a:rPr>
              <a:t>.register()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Register Model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on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1889759"/>
            <a:ext cx="2400300" cy="279400"/>
          </a:xfrm>
          <a:custGeom>
            <a:avLst/>
            <a:gdLst/>
            <a:ahLst/>
            <a:cxnLst/>
            <a:rect l="l" t="t" r="r" b="b"/>
            <a:pathLst>
              <a:path w="2400300" h="279400">
                <a:moveTo>
                  <a:pt x="2400300" y="12"/>
                </a:moveTo>
                <a:lnTo>
                  <a:pt x="2328672" y="12"/>
                </a:lnTo>
                <a:lnTo>
                  <a:pt x="0" y="0"/>
                </a:lnTo>
                <a:lnTo>
                  <a:pt x="0" y="71628"/>
                </a:lnTo>
                <a:lnTo>
                  <a:pt x="2328659" y="71628"/>
                </a:lnTo>
                <a:lnTo>
                  <a:pt x="232865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328659" y="278892"/>
                </a:lnTo>
                <a:lnTo>
                  <a:pt x="2400300" y="278892"/>
                </a:lnTo>
                <a:lnTo>
                  <a:pt x="240030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4534" y="2210561"/>
            <a:ext cx="511492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 = Model.register(model_path = './outputs/scaler.pkl', #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this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7647" y="2494945"/>
            <a:ext cx="168148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points to a local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file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8720" y="2459735"/>
            <a:ext cx="1800225" cy="279400"/>
          </a:xfrm>
          <a:custGeom>
            <a:avLst/>
            <a:gdLst/>
            <a:ahLst/>
            <a:cxnLst/>
            <a:rect l="l" t="t" r="r" b="b"/>
            <a:pathLst>
              <a:path w="1800225" h="279400">
                <a:moveTo>
                  <a:pt x="1799844" y="12"/>
                </a:moveTo>
                <a:lnTo>
                  <a:pt x="1728216" y="12"/>
                </a:lnTo>
                <a:lnTo>
                  <a:pt x="0" y="0"/>
                </a:lnTo>
                <a:lnTo>
                  <a:pt x="0" y="71628"/>
                </a:lnTo>
                <a:lnTo>
                  <a:pt x="1728216" y="71628"/>
                </a:lnTo>
                <a:lnTo>
                  <a:pt x="172821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728216" y="278892"/>
                </a:lnTo>
                <a:lnTo>
                  <a:pt x="1799844" y="278892"/>
                </a:lnTo>
                <a:lnTo>
                  <a:pt x="17998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24534" y="2780538"/>
            <a:ext cx="518922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1765935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model_name = "scaler", #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this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is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the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name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the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7647" y="3064921"/>
            <a:ext cx="168148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 is registered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8720" y="3029711"/>
            <a:ext cx="1800225" cy="279400"/>
          </a:xfrm>
          <a:custGeom>
            <a:avLst/>
            <a:gdLst/>
            <a:ahLst/>
            <a:cxnLst/>
            <a:rect l="l" t="t" r="r" b="b"/>
            <a:pathLst>
              <a:path w="1800225" h="279400">
                <a:moveTo>
                  <a:pt x="1799844" y="12"/>
                </a:moveTo>
                <a:lnTo>
                  <a:pt x="1728216" y="12"/>
                </a:lnTo>
                <a:lnTo>
                  <a:pt x="0" y="0"/>
                </a:lnTo>
                <a:lnTo>
                  <a:pt x="0" y="71628"/>
                </a:lnTo>
                <a:lnTo>
                  <a:pt x="1728216" y="71628"/>
                </a:lnTo>
                <a:lnTo>
                  <a:pt x="172821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728216" y="278892"/>
                </a:lnTo>
                <a:lnTo>
                  <a:pt x="1799844" y="278892"/>
                </a:lnTo>
                <a:lnTo>
                  <a:pt x="17998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24534" y="3350514"/>
            <a:ext cx="503872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1765935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tags = {'dataset': dataset.name,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'version':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8720" y="3599687"/>
            <a:ext cx="4735195" cy="1137285"/>
          </a:xfrm>
          <a:custGeom>
            <a:avLst/>
            <a:gdLst/>
            <a:ahLst/>
            <a:cxnLst/>
            <a:rect l="l" t="t" r="r" b="b"/>
            <a:pathLst>
              <a:path w="4735195" h="1137285">
                <a:moveTo>
                  <a:pt x="1421892" y="12"/>
                </a:moveTo>
                <a:lnTo>
                  <a:pt x="1350264" y="12"/>
                </a:lnTo>
                <a:lnTo>
                  <a:pt x="0" y="0"/>
                </a:lnTo>
                <a:lnTo>
                  <a:pt x="0" y="71628"/>
                </a:lnTo>
                <a:lnTo>
                  <a:pt x="1350264" y="71628"/>
                </a:lnTo>
                <a:lnTo>
                  <a:pt x="1350264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350264" y="280416"/>
                </a:lnTo>
                <a:lnTo>
                  <a:pt x="1421892" y="280416"/>
                </a:lnTo>
                <a:lnTo>
                  <a:pt x="1421892" y="12"/>
                </a:lnTo>
                <a:close/>
              </a:path>
              <a:path w="4735195" h="1137285">
                <a:moveTo>
                  <a:pt x="2023872" y="856500"/>
                </a:moveTo>
                <a:lnTo>
                  <a:pt x="1952244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1952244" y="928116"/>
                </a:lnTo>
                <a:lnTo>
                  <a:pt x="1952244" y="1065276"/>
                </a:lnTo>
                <a:lnTo>
                  <a:pt x="71628" y="1065276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5276"/>
                </a:lnTo>
                <a:lnTo>
                  <a:pt x="0" y="1136904"/>
                </a:lnTo>
                <a:lnTo>
                  <a:pt x="1952244" y="1136904"/>
                </a:lnTo>
                <a:lnTo>
                  <a:pt x="2023872" y="1136904"/>
                </a:lnTo>
                <a:lnTo>
                  <a:pt x="2023872" y="856500"/>
                </a:lnTo>
                <a:close/>
              </a:path>
              <a:path w="4735195" h="1137285">
                <a:moveTo>
                  <a:pt x="4357116" y="286524"/>
                </a:moveTo>
                <a:lnTo>
                  <a:pt x="4285488" y="286524"/>
                </a:lnTo>
                <a:lnTo>
                  <a:pt x="0" y="286512"/>
                </a:lnTo>
                <a:lnTo>
                  <a:pt x="0" y="358140"/>
                </a:lnTo>
                <a:lnTo>
                  <a:pt x="4285475" y="358140"/>
                </a:lnTo>
                <a:lnTo>
                  <a:pt x="4285475" y="495300"/>
                </a:lnTo>
                <a:lnTo>
                  <a:pt x="71628" y="495300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5300"/>
                </a:lnTo>
                <a:lnTo>
                  <a:pt x="0" y="566928"/>
                </a:lnTo>
                <a:lnTo>
                  <a:pt x="4285475" y="566928"/>
                </a:lnTo>
                <a:lnTo>
                  <a:pt x="4357116" y="566940"/>
                </a:lnTo>
                <a:lnTo>
                  <a:pt x="4357116" y="286524"/>
                </a:lnTo>
                <a:close/>
              </a:path>
              <a:path w="4735195" h="1137285">
                <a:moveTo>
                  <a:pt x="4735068" y="571512"/>
                </a:moveTo>
                <a:lnTo>
                  <a:pt x="4663440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4663427" y="643128"/>
                </a:lnTo>
                <a:lnTo>
                  <a:pt x="4663427" y="780288"/>
                </a:lnTo>
                <a:lnTo>
                  <a:pt x="71628" y="780288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80288"/>
                </a:lnTo>
                <a:lnTo>
                  <a:pt x="0" y="851916"/>
                </a:lnTo>
                <a:lnTo>
                  <a:pt x="4663427" y="851916"/>
                </a:lnTo>
                <a:lnTo>
                  <a:pt x="4735068" y="851916"/>
                </a:lnTo>
                <a:lnTo>
                  <a:pt x="4735068" y="5715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47647" y="3634897"/>
            <a:ext cx="4612640" cy="13182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dataset.version},</a:t>
            </a:r>
            <a:endParaRPr sz="1000">
              <a:latin typeface="Courier New"/>
              <a:cs typeface="Courier New"/>
            </a:endParaRPr>
          </a:p>
          <a:p>
            <a:pPr marL="1742439" marR="5080">
              <a:lnSpc>
                <a:spcPct val="187000"/>
              </a:lnSpc>
              <a:spcBef>
                <a:spcPts val="1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model_framework='pandas==0.23.4',  description = "Scaler used for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scaling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incoming inference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data",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742439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 =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8720" y="4741163"/>
            <a:ext cx="3529965" cy="280670"/>
          </a:xfrm>
          <a:custGeom>
            <a:avLst/>
            <a:gdLst/>
            <a:ahLst/>
            <a:cxnLst/>
            <a:rect l="l" t="t" r="r" b="b"/>
            <a:pathLst>
              <a:path w="3529965" h="280670">
                <a:moveTo>
                  <a:pt x="3529584" y="12"/>
                </a:moveTo>
                <a:lnTo>
                  <a:pt x="3457956" y="12"/>
                </a:lnTo>
                <a:lnTo>
                  <a:pt x="0" y="0"/>
                </a:lnTo>
                <a:lnTo>
                  <a:pt x="0" y="71628"/>
                </a:lnTo>
                <a:lnTo>
                  <a:pt x="3457956" y="71628"/>
                </a:lnTo>
                <a:lnTo>
                  <a:pt x="3457956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28"/>
                </a:lnTo>
                <a:lnTo>
                  <a:pt x="3457956" y="280428"/>
                </a:lnTo>
                <a:lnTo>
                  <a:pt x="3529584" y="280428"/>
                </a:lnTo>
                <a:lnTo>
                  <a:pt x="35295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24534" y="5097779"/>
            <a:ext cx="2103120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print('Name:',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scaler.name)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88720" y="5026151"/>
            <a:ext cx="2626360" cy="565785"/>
          </a:xfrm>
          <a:custGeom>
            <a:avLst/>
            <a:gdLst/>
            <a:ahLst/>
            <a:cxnLst/>
            <a:rect l="l" t="t" r="r" b="b"/>
            <a:pathLst>
              <a:path w="2626360" h="565785">
                <a:moveTo>
                  <a:pt x="2174748" y="12"/>
                </a:moveTo>
                <a:lnTo>
                  <a:pt x="2103120" y="12"/>
                </a:lnTo>
                <a:lnTo>
                  <a:pt x="2103120" y="71640"/>
                </a:lnTo>
                <a:lnTo>
                  <a:pt x="2103120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2103120" y="71640"/>
                </a:lnTo>
                <a:lnTo>
                  <a:pt x="2103120" y="12"/>
                </a:lnTo>
                <a:lnTo>
                  <a:pt x="0" y="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2103120" y="280416"/>
                </a:lnTo>
                <a:lnTo>
                  <a:pt x="2174748" y="280428"/>
                </a:lnTo>
                <a:lnTo>
                  <a:pt x="2174748" y="12"/>
                </a:lnTo>
                <a:close/>
              </a:path>
              <a:path w="2626360" h="565785">
                <a:moveTo>
                  <a:pt x="2625852" y="286524"/>
                </a:moveTo>
                <a:lnTo>
                  <a:pt x="2554224" y="286524"/>
                </a:lnTo>
                <a:lnTo>
                  <a:pt x="0" y="286512"/>
                </a:lnTo>
                <a:lnTo>
                  <a:pt x="0" y="358140"/>
                </a:lnTo>
                <a:lnTo>
                  <a:pt x="2554211" y="358140"/>
                </a:lnTo>
                <a:lnTo>
                  <a:pt x="2554211" y="493776"/>
                </a:lnTo>
                <a:lnTo>
                  <a:pt x="71628" y="493776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3776"/>
                </a:lnTo>
                <a:lnTo>
                  <a:pt x="0" y="565404"/>
                </a:lnTo>
                <a:lnTo>
                  <a:pt x="2554211" y="565404"/>
                </a:lnTo>
                <a:lnTo>
                  <a:pt x="2625852" y="565404"/>
                </a:lnTo>
                <a:lnTo>
                  <a:pt x="2625852" y="286524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76019" y="5273213"/>
            <a:ext cx="5213985" cy="130810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66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print('Version:',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scaler.version)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saving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scaler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object, a registered object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found on  the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workspace. Likewise, registered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tracked,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4.8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632723"/>
            <a:ext cx="5365115" cy="36582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4.10 – Registered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models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1066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Congratulations! Both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SVM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classifier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classifier, along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registry.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models can be  downloaded and deployed later. 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brings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successful implementation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pipeline!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Summary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went through the theory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pipelines and practiced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building ML pipelines for a business problem.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tools, resources, and the  development environment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ML models.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  ingestion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step, testing step, and packaging step,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finally,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completed the registering step. Congrats! So far,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have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implemented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block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MLOps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evaluating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packaging production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356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pc="-5"/>
              <a:t>Chapter </a:t>
            </a:r>
            <a:r>
              <a:rPr dirty="0" spc="-10"/>
              <a:t>5: </a:t>
            </a:r>
            <a:r>
              <a:rPr dirty="0"/>
              <a:t>Model Evaluation </a:t>
            </a:r>
            <a:r>
              <a:rPr dirty="0" spc="-5"/>
              <a:t>and  Packaging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872129"/>
            <a:ext cx="5396230" cy="341502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detail about 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interpretability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metrics.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a comprehensive understanding of the 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them.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also learn how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package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further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systems).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study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detail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evaluated and packaged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previous chapter  and explore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ways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 a  comprehensive understanding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potential usability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3365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begin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chapter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various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measuring, evaluating,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model's performance.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ways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for production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in-depth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study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models' evaluation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carried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presented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framework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kind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package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production. Get ready  to build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solid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foundation in terms of evaluation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topics in this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5526023"/>
            <a:ext cx="5207635" cy="144018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evaluation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interpretability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metrics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testing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methods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Why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package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models?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package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ready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117377"/>
            <a:ext cx="5031105" cy="1914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27990">
              <a:lnSpc>
                <a:spcPct val="125299"/>
              </a:lnSpc>
              <a:spcBef>
                <a:spcPts val="100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Model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evaluation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and interpretability  metrics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Acquiring data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toward creating business  value. After training models,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models'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why and 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predicting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certain way.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Hence,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essential parts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12105" cy="2341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16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understand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determine  the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produce.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there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several types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models, there  are numerous evaluation techniques as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well.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Looking back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2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Characterizing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Your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Machine Learning Problem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where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studied various types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models, hybrid models,  statistical models, and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HITL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Human-in-the-loop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of the key model  evaluation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techniques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5.1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These have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standard in research and industry for evaluating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justifying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8957835"/>
            <a:ext cx="37280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5.1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evaluation and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interpretation</a:t>
            </a:r>
            <a:r>
              <a:rPr dirty="0" sz="1100" spc="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taxonomy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8297" y="3401722"/>
            <a:ext cx="5271233" cy="5272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149215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(The techniques in this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taxonomy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can be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applied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to almost any business problem 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carefully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navigated,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selected,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and executed.)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502262"/>
            <a:ext cx="283400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Learning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models'</a:t>
            </a:r>
            <a:r>
              <a:rPr dirty="0" sz="1800" spc="-4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metrics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949853"/>
            <a:ext cx="5405755" cy="6883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6205">
              <a:lnSpc>
                <a:spcPct val="128200"/>
              </a:lnSpc>
              <a:spcBef>
                <a:spcPts val="95"/>
              </a:spcBef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of two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– supervised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(supervised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labeled data) and unsupervised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(unsupervised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algorithms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from unlabeled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8509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studied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previous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chapters,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examples of supervised learning  algorithms include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(random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forest,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support vector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machine,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 on)  and regression (linear regression,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logistic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regression,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on) algorithms.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hand, examples of unsupervised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include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(k-means,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DBSCAN, Gaussian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mixture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more)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dimensionality reduction (PCA,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forest,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forward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backward feature elimination, and so on) algorithms. In  order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measure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examples of some  commonly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Supervised learning</a:t>
            </a:r>
            <a:r>
              <a:rPr dirty="0" sz="1100" spc="-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models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4889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Supervised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labeled data.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the outcome  of the input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marked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known.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Hence,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to learn to predict the  outcome when given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labeled data. 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to gauge the model's potential and performance. 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 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gauge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supervised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Cross-validation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2384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vital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understanding its behaviour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tricky.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Normally,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split into two sub-sets: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and the test sets. First,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the model,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set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this,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performance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evaluated to determine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 percentage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methodology is not reliable and comprehensive because accuracy for one test  set can be different from another test set.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avoid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problem, cross-validation  provides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fragmenting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splitting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ensuring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a test set at some point,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9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5.2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760995"/>
            <a:ext cx="5405755" cy="53130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5.2 – K-Fold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cross-validation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6921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cross-validation methods, including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stratified cross-validation,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leave-one-out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cross-validation,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K-fold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cross-validation. K-fold cross-validation is  widely used and is worth noting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technique involves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splitting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  folds/fragments and then 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test set in successive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iterations.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 process is useful because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iteration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unique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which accuracy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measured. Then,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iteration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average test  results (calculated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simply taking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average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results).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Average accuracy acquired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cross-validation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reliable and comprehensive  metric than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conventional accuracy measure. For example,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5.2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</a:t>
            </a:r>
            <a:endParaRPr sz="1100">
              <a:latin typeface="Arimo"/>
              <a:cs typeface="Arimo"/>
            </a:endParaRPr>
          </a:p>
          <a:p>
            <a:pPr marL="12700" marR="9144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iterations. Each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iterations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unique 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upon  testing accuracy for 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iteration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averaging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accuracies,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an average  accuracy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using K-fold cross-validation. 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worth noting that K-fold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a good choice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have a very large training 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requires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large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amount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time, CPU, and/or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GPU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Precision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0099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trained, precision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 in quantifying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positive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 predictions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the classifier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actually true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belong to the  positive class. Precision quantifies the number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positive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17907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say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trained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 cats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dogs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images. Upon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images,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</a:t>
            </a:r>
            <a:r>
              <a:rPr dirty="0" sz="11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2679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96865" cy="838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equipped to implement a generic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that can  be used to build, deploy,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a wide range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we're going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topics: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920239"/>
            <a:ext cx="5207635" cy="144018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evolution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infrastructure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software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development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Traditional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software development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challenges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Trends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adoption in software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development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Understanding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Concepts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workflow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3513117"/>
            <a:ext cx="5403850" cy="5256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38860">
              <a:lnSpc>
                <a:spcPct val="125299"/>
              </a:lnSpc>
              <a:spcBef>
                <a:spcPts val="100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The evolution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of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infrastructure</a:t>
            </a:r>
            <a:r>
              <a:rPr dirty="0" sz="2250" spc="-3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and  software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development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genesis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modern internet age (around 1995),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witnessed a rise in  software applications, ranging from operating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Windows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95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Linux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operating system and websites such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Google and Amazon, which have been  serving the world (online) for over two decades. 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culture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improving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collecting,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storing, and processing a massive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amount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 interactions.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developments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shaping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evolution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 infrastructure and software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2730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Transformation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infrastructure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picked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pace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since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 of this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millennium. Since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increasingly adopted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possibilities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businesses to outsource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infrastructure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maintenance  while provisioning necessary IT resources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storage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computation  resources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scale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8001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computing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offers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on-demand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provisioning and the availability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storage and computing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for active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management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user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resources. For example, businesses provisioning  computation and storage resources do not 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manage these resources directly  and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responsible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keeping them running –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maintenance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outsourced  to the cloud service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provider.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82260" cy="8006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41275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predicting/detecting dogs from images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words, dogs being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positive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class). Precision,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case, quantifies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number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correct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 (positive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5336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Precision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calculated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ratio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correctly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positive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 total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predicted positive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Precision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=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TruePositives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/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(TruePositives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+</a:t>
            </a:r>
            <a:r>
              <a:rPr dirty="0" sz="1100" spc="-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FalsePositives)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Precision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focuses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minimizing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positives. High precision ranges from 0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1,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relates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low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positive rate.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higher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precision,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better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is; for  example,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that predicts whether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cancer patient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requires  chemotherapy treatment.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predicts that a patient should be submitted for  chemotherapy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necessary, this 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very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harmful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effects  of chemotherapy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detrimental when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required. This case is a dangerous  false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positive.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high-precision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score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result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fewer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positives,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while having  a low-precision score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positives. Hence, regarding  the chemotherapy treatment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should have a high-precision  score.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Recall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095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trained, recall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quantify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positive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  predictions established from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positive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examples in the dataset.  Recall measures the number of correct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positive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total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positive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could have been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Recall provides evidence 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missed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positive predictions, unlike precision, which only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tells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correct  positive predictions out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total number of positive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take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 discussed earlier,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predict cats and dogs from images.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inferring the trained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 images,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predicting/detecting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dogs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images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(in other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words,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dogs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being the positive class). Recall, in this case, quantifies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number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missed  dog predictions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(positive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6921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fashion,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provides an empirical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coverage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positive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Recall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=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TruePositives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/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(TruePositives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+</a:t>
            </a:r>
            <a:r>
              <a:rPr dirty="0" sz="1100" spc="-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FalseNegatives)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81625" cy="7887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2230">
              <a:lnSpc>
                <a:spcPct val="128200"/>
              </a:lnSpc>
              <a:spcBef>
                <a:spcPts val="95"/>
              </a:spcBef>
            </a:pP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Recall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focuses on minimizing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negatives. High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relates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low false  negative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rate. The higher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recall, the better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is. For example,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analyzes the profile data from a passenger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airport tries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 whether that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passenger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potential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terrorist.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positives than false negatives. If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innocent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person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terrorist,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could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checked following a more in-depth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investigation. But 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terrorist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passes, a number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lives could be in danger.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case,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secure 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negatives than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positives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false negatives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checked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help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in-depth investigation. Recall should 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 false negatives.  In this case, having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recall score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prioritized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 high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precision.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F-score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556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case where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need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 both high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positives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negatives,  f-score is a useful measure for reaching this state. F-measure provides 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consolidate both precision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single metrics that reflect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both</a:t>
            </a:r>
            <a:r>
              <a:rPr dirty="0" sz="1100" spc="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properties.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Neither precision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recall portrays the whole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429259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precision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terrible recall,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alternatively,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F-measure  expresses both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precision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recall. 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measured according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 formula: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F-Measure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=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(2 * Precision *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Recall) /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(Precision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+</a:t>
            </a:r>
            <a:r>
              <a:rPr dirty="0" sz="110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Recall)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harmonic mean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your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precision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F-measure.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most cases, 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must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choose between precision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harmonic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rapidly  decreases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optimize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favor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disfavor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 both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precision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similar,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best; for example,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 predicts cancer early by taking as input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patient's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images and blood exams. In this  real scenario, this could bring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unnecessary costs to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hospital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harm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patient's health 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 outputs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positives.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other hand,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fails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detect genuine cancer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patients,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lives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would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danger.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 both high false positives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negatives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here,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f-score is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useful measure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avoiding high false  positives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false negatives. F-score measures between 0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1.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higher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f-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score,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expect a smaller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positives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negatives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f-score.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85977"/>
            <a:ext cx="5405755" cy="16383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Confusion</a:t>
            </a:r>
            <a:r>
              <a:rPr dirty="0" sz="1000" spc="-15" b="1" i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matrix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confusion matrix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metric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reports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a 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samples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prediction values are pre-known.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metric 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matrix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confusion matrix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 X 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matrix,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number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 classes being predicted. For example,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say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(binary classification),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N=2, and,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result,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a 2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2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matrix, like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one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5.3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508767"/>
            <a:ext cx="5353050" cy="208216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5.3 – Confusion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matrix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for binary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classification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5.3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confusion matrix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binary classification between  diabetic and non diabetic patients. There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181 test data samples on which  predictions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classify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patient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samples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diabetic and non diabetic  categories. Using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confusion matrix,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can 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insights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interpret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performance. For instance,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glance,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actually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true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positives.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insights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 invaluable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performance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cases. 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what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terms mean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context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confusion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matrix: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2722620"/>
            <a:ext cx="5371618" cy="3561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True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positives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TP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These are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cases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be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yes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actually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yes</a:t>
            </a:r>
            <a:r>
              <a:rPr dirty="0" sz="1000" spc="-6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175003"/>
            <a:ext cx="5207635" cy="15468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 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samples.</a:t>
            </a:r>
            <a:endParaRPr sz="1000">
              <a:latin typeface="Arimo"/>
              <a:cs typeface="Arimo"/>
            </a:endParaRPr>
          </a:p>
          <a:p>
            <a:pPr marL="231140" marR="156210" indent="-215265">
              <a:lnSpc>
                <a:spcPct val="152000"/>
              </a:lnSpc>
              <a:spcBef>
                <a:spcPts val="1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True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negatives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TN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): These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the cases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be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no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these cases are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actually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no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data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samples.</a:t>
            </a:r>
            <a:endParaRPr sz="1000">
              <a:latin typeface="Arimo"/>
              <a:cs typeface="Arimo"/>
            </a:endParaRPr>
          </a:p>
          <a:p>
            <a:pPr marL="231140" marR="301625" indent="-215265">
              <a:lnSpc>
                <a:spcPct val="153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False positives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FP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predicted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yes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no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data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samples. This type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error is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known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a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Type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I</a:t>
            </a:r>
            <a:r>
              <a:rPr dirty="0" sz="1000" spc="-9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error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  <a:p>
            <a:pPr marL="231140" marR="259079" indent="-215265">
              <a:lnSpc>
                <a:spcPct val="152000"/>
              </a:lnSpc>
              <a:spcBef>
                <a:spcPts val="1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False negatives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FN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):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predicted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no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yes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per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 samples. This type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error is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known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a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Type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II</a:t>
            </a:r>
            <a:r>
              <a:rPr dirty="0" sz="1000" spc="-8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error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918223"/>
            <a:ext cx="223964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5.3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applies: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3352800"/>
            <a:ext cx="5207635" cy="289115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x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-axis represents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y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-axis represents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actual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labels.</a:t>
            </a:r>
            <a:endParaRPr sz="1000">
              <a:latin typeface="Arimo"/>
              <a:cs typeface="Arimo"/>
            </a:endParaRPr>
          </a:p>
          <a:p>
            <a:pPr marL="231140" marR="584835" indent="-215265">
              <a:lnSpc>
                <a:spcPct val="152000"/>
              </a:lnSpc>
              <a:spcBef>
                <a:spcPts val="1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first and fourth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boxes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matrix (diagonal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boxes)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depict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correctly  predicted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images.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second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third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boxes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matrix represent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false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predictions.</a:t>
            </a:r>
            <a:endParaRPr sz="1000">
              <a:latin typeface="Arimo"/>
              <a:cs typeface="Arimo"/>
            </a:endParaRPr>
          </a:p>
          <a:p>
            <a:pPr marL="231140" marR="697230" indent="-215265">
              <a:lnSpc>
                <a:spcPct val="153000"/>
              </a:lnSpc>
              <a:spcBef>
                <a:spcPts val="69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first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box,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Non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Diabetic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x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Non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Diabetic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), 108 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samples (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True  negatives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–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TN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were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be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Non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Diabetic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(correct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predictions).</a:t>
            </a:r>
            <a:endParaRPr sz="1000">
              <a:latin typeface="Arimo"/>
              <a:cs typeface="Arimo"/>
            </a:endParaRPr>
          </a:p>
          <a:p>
            <a:pPr marL="231140" marR="257810" indent="-215265">
              <a:lnSpc>
                <a:spcPct val="153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fourth box,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Diabetes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x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Diabetes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36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samples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True positives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–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TP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)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predicted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correctly.</a:t>
            </a:r>
            <a:endParaRPr sz="1000">
              <a:latin typeface="Arimo"/>
              <a:cs typeface="Arimo"/>
            </a:endParaRPr>
          </a:p>
          <a:p>
            <a:pPr marL="231140" marR="539115" indent="-215265">
              <a:lnSpc>
                <a:spcPts val="1839"/>
              </a:lnSpc>
              <a:spcBef>
                <a:spcPts val="15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images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second box (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Cats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x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Dogs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11 images 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false  positives.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46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third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box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Dogs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x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Cats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26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images, contains false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negatives.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6396884"/>
            <a:ext cx="5329555" cy="27063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confusion matrix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 a big picture of the predictions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test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samples and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insights are significant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terms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interpreting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 The confusion matrix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de facto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analysis metric  for classification problems,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most other metrics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derived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one.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20" b="1" i="1">
                <a:solidFill>
                  <a:srgbClr val="444954"/>
                </a:solidFill>
                <a:latin typeface="Arial"/>
                <a:cs typeface="Arial"/>
              </a:rPr>
              <a:t>AUC-ROC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al"/>
              <a:cs typeface="Arial"/>
            </a:endParaRPr>
          </a:p>
          <a:p>
            <a:pPr marL="12700" marR="8826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different perspective for observing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can enable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interpret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and fine-tune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derive better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results.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ROC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AUC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curves  can enable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insights. 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Receiver</a:t>
            </a:r>
            <a:r>
              <a:rPr dirty="0" sz="1100" spc="2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Operating</a:t>
            </a:r>
            <a:endParaRPr sz="1100">
              <a:latin typeface="Arial"/>
              <a:cs typeface="Arial"/>
            </a:endParaRPr>
          </a:p>
          <a:p>
            <a:pPr marL="12700" marR="255270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Characteristic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ROC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curve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interpret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ROC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curve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graph exhibiting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of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at all  classification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thresholds.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graph uses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parameters to depict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4618355" cy="838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performance: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True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Positive Rate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TPR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=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TP/TP+FN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False Positive  Rate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FPR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=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FPFP+TN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diagram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typical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ROC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curve: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630687"/>
            <a:ext cx="5403850" cy="22517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5.4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ROC-AUC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curve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334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 ROC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curve depicts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TPR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versus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FPR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thresholds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Lowering the threshold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more items 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classified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positive, which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turn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increases both false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positives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true positives.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Area  Under the Curve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AUC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is a metric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quantify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effectiveness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ability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classifier to distinguish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between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classes and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summarize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ROC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curve.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6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AUC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 varies from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correctly distinguish  between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the positive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negative class points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AUC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 is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  classifier is unable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correctly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distinguish between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positive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negative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0651" y="1839467"/>
            <a:ext cx="5299126" cy="4538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1905"/>
            <a:ext cx="5399405" cy="33070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8270">
              <a:lnSpc>
                <a:spcPct val="129099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AUC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0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AUC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 is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0.5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(without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manually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threshold), then this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random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AUC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helps 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rank predictions according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accuracy, but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give us  absolute values. Hence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scale-independent.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Additionally,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AUC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independent of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threshold. The classification threshold chosen does not matter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AUC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AUC estimates the quality of the model's predictions irrespective  of what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threshold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chosen.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The Matthew's Correlation</a:t>
            </a:r>
            <a:r>
              <a:rPr dirty="0" sz="1000" b="1" i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10" b="1" i="1">
                <a:solidFill>
                  <a:srgbClr val="444954"/>
                </a:solidFill>
                <a:latin typeface="Arial"/>
                <a:cs typeface="Arial"/>
              </a:rPr>
              <a:t>Coefficient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905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Brian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Matthews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Matthews correlation coefficient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MCC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1975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evaluation.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calculates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discrepancies between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expected values. It is an extension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confusion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matrix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inefficiency of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TP,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TN, FP,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entries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confusion  matrix.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entries are factored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coefficient: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133489"/>
            <a:ext cx="53333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7299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scores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only when a prediction returns good rates for all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categories. The MCC score ranges from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-1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20">
                <a:solidFill>
                  <a:srgbClr val="E83D8C"/>
                </a:solidFill>
                <a:latin typeface="Arial"/>
                <a:cs typeface="Arial"/>
              </a:rPr>
              <a:t>+1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5820155"/>
            <a:ext cx="5207635" cy="62039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1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best agreement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between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actuals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predictions.</a:t>
            </a:r>
            <a:endParaRPr sz="1000">
              <a:latin typeface="Arimo"/>
              <a:cs typeface="Arimo"/>
            </a:endParaRPr>
          </a:p>
          <a:p>
            <a:pPr marL="231140" marR="236854" indent="-215265">
              <a:lnSpc>
                <a:spcPts val="1870"/>
              </a:lnSpc>
              <a:spcBef>
                <a:spcPts val="12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score is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0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means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agreement at 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between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actuals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random with respect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0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actuals.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6593481"/>
            <a:ext cx="5363210" cy="2366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8600"/>
              </a:lnSpc>
              <a:spcBef>
                <a:spcPts val="9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MCC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0.12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suggests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classifier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very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it  is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0.93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suggests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classifier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good.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MCC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useful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 for helping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measure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ineffectiveness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classifier.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Unsupervised learning</a:t>
            </a:r>
            <a:r>
              <a:rPr dirty="0" sz="1100" spc="-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models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104139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Unsupervised learning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algorithms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learn from unlabeled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Unsupervised learning can be 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mine insights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identify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patterns from  unlabeled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Unsupervised algorithms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widely used for clustering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anomaly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detection without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relying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gauging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unsupervised learning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1855" y="4376804"/>
            <a:ext cx="4977031" cy="572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85977"/>
            <a:ext cx="5340350" cy="42227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The Rand</a:t>
            </a:r>
            <a:r>
              <a:rPr dirty="0" sz="1000" b="1" i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index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Rand index is a metric for evaluating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clustering technique.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depicts the degree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similarity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between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clusters. The Rand index measures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percentage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correct decisions. Decisions assign a pair of data points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 documents) to the same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12700" marR="195580">
              <a:lnSpc>
                <a:spcPct val="129099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-180">
                <a:solidFill>
                  <a:srgbClr val="E83D8C"/>
                </a:solidFill>
                <a:latin typeface="Arial"/>
                <a:cs typeface="Arial"/>
              </a:rPr>
              <a:t>N</a:t>
            </a:r>
            <a:r>
              <a:rPr dirty="0" sz="1000" spc="-8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points exist, the total number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decisions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=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N(N-1)/2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which denotes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points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involved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Rand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index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= TP + </a:t>
            </a:r>
            <a:r>
              <a:rPr dirty="0" sz="1100" spc="20" i="1">
                <a:solidFill>
                  <a:srgbClr val="6D727C"/>
                </a:solidFill>
                <a:latin typeface="Arial"/>
                <a:cs typeface="Arial"/>
              </a:rPr>
              <a:t>TN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/ </a:t>
            </a:r>
            <a:r>
              <a:rPr dirty="0" sz="1100" spc="20" i="1">
                <a:solidFill>
                  <a:srgbClr val="6D727C"/>
                </a:solidFill>
                <a:latin typeface="Arial"/>
                <a:cs typeface="Arial"/>
              </a:rPr>
              <a:t>TP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+ FP + </a:t>
            </a:r>
            <a:r>
              <a:rPr dirty="0" sz="1100" spc="20" i="1">
                <a:solidFill>
                  <a:srgbClr val="6D727C"/>
                </a:solidFill>
                <a:latin typeface="Arial"/>
                <a:cs typeface="Arial"/>
              </a:rPr>
              <a:t>FN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+</a:t>
            </a:r>
            <a:r>
              <a:rPr dirty="0" sz="1100" spc="-14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20" i="1">
                <a:solidFill>
                  <a:srgbClr val="6D727C"/>
                </a:solidFill>
                <a:latin typeface="Arial"/>
                <a:cs typeface="Arial"/>
              </a:rPr>
              <a:t>TN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Purity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12700" marR="27305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Purity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external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evaluation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metric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quality.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calculate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purity,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clusters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according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common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then the  accuracy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this cluster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assignment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measured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calculating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correctly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assigned data points and dividing by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(total number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points  clustered).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clustering has a purity value close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bad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purity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 close to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0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5.5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visual representation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 of  calculating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purity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as explained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below: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7356111"/>
            <a:ext cx="5382260" cy="1223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5.5 – Clusters after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clustering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Purity is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external evaluation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criterion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regarding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quality.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5.5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the  majority class and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of members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 majority class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the three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clusters 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follows: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green drops x 5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(cluster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1),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dots x 5 (cluster 2), and crosses x 4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(cluster 3).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Hence, purity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(1/17) x (5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+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5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+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3)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=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~0.76.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5265420"/>
            <a:ext cx="5378315" cy="1883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85977"/>
            <a:ext cx="5311140" cy="29978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The Silhouette</a:t>
            </a:r>
            <a:r>
              <a:rPr dirty="0" sz="1000" spc="5" b="1" i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10" b="1" i="1">
                <a:solidFill>
                  <a:srgbClr val="444954"/>
                </a:solidFill>
                <a:latin typeface="Arial"/>
                <a:cs typeface="Arial"/>
              </a:rPr>
              <a:t>coefficient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clustering algorithms, determining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clusters is important.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determine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goodness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clusters,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silhouette score, or silhouette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coefficient,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as a metric. Its value ranges from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-1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clearly distinguishable or well apart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another,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the silhouette score is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contrary,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-1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means clusters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wrongly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allocated, and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clusters are  indifferent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another. This is how the silhouette score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calculated: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Silhouette Score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=</a:t>
            </a:r>
            <a:r>
              <a:rPr dirty="0" sz="1100" spc="-1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(b-a)/max(a,b)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"/>
              <a:cs typeface="Arial"/>
            </a:endParaRPr>
          </a:p>
          <a:p>
            <a:pPr marL="12700" marR="67945">
              <a:lnSpc>
                <a:spcPct val="129099"/>
              </a:lnSpc>
            </a:pP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=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average distance between 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point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within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(average intra-cluster  distance).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b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=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average distance between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clusters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(average inter-cluster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distance).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4086966"/>
            <a:ext cx="258826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Hybrid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models'</a:t>
            </a:r>
            <a:r>
              <a:rPr dirty="0" sz="1800" spc="-6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metrics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4534556"/>
            <a:ext cx="5404485" cy="4084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been rapid developments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combining conventional methods to  develop hybrid methods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solve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diverse business and research problems. Hybrid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include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semi-supervised, self-supervised, multi-instance, multi-task,  reinforcement, ensemble,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transfer,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federated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and  validate these models, a range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 are used depending on the use case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good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metrics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able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right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in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future. 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metrics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evaluating hybrid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Human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versus machine</a:t>
            </a:r>
            <a:r>
              <a:rPr dirty="0" sz="1100" spc="-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test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11112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Zeal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reach human-level performance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quite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while training and testing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validate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and conclude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reached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surpassed human-level performance,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versus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experiments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performed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tasks.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 is implemented using 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 performance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against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model's  performance. There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various metrics for evaluating human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versus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 performance according to the context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examples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mentioned  here: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86839" y="941832"/>
          <a:ext cx="5207635" cy="2246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024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7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Bilingual evaluation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understudy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BLEU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)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method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assessing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quality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text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task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machine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translation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from one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language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another.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quality</a:t>
                      </a:r>
                      <a:r>
                        <a:rPr dirty="0" sz="1000" spc="-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text generated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machine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translation algorithm 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compared to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output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r>
                        <a:rPr dirty="0" sz="10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human.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evaluation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done to observe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how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close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machine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translation is to</a:t>
                      </a:r>
                      <a:r>
                        <a:rPr dirty="0" sz="1000" spc="-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35635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professional human</a:t>
                      </a:r>
                      <a:r>
                        <a:rPr dirty="0" sz="1000" spc="-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translation.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415290" indent="-215265">
                        <a:lnSpc>
                          <a:spcPct val="15280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Recall-Oriented Understudy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Gisting Evaluation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</a:t>
                      </a:r>
                      <a:r>
                        <a:rPr dirty="0" sz="1000" spc="2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ROUGE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)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human  versus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machine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evaluation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metric used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evaluate tasks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 as  automatic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summarization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machine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translation. This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metric compares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  automatically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generated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summary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translation versus summary/translations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produced by</a:t>
                      </a:r>
                      <a:r>
                        <a:rPr dirty="0" sz="1000" spc="-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humans.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76019" y="3235985"/>
            <a:ext cx="5398770" cy="20707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The Turing</a:t>
            </a:r>
            <a:r>
              <a:rPr dirty="0" sz="1000" spc="-5" b="1" i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10" b="1" i="1">
                <a:solidFill>
                  <a:srgbClr val="444954"/>
                </a:solidFill>
                <a:latin typeface="Arial"/>
                <a:cs typeface="Arial"/>
              </a:rPr>
              <a:t>test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Turing test was engineered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famous Alan Turing.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referred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it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imitation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1950s. The Turing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 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exhibit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intelligent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behavior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similar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human.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sense,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also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evaluate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a machine to fool a human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believing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task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by machine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human-like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by a human. For instance,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Turing test in operation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5.6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where a text-based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interaction 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happening between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interrogator, X,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computer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subject  (Bob),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interrogator,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X,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 human subject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(Alice):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8791719"/>
            <a:ext cx="15055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5.6 – Turing</a:t>
            </a:r>
            <a:r>
              <a:rPr dirty="0" sz="1100" spc="-4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test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5528226"/>
            <a:ext cx="5371161" cy="3048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2580" cy="5982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Turing test,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interrogator,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X,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performs a series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interactions,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both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Bob (computer)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Alice (human) with 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intent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distinguish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between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correctly.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passes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Turing 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if/when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interrogator cannot distinguish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correctly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mistakes the 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(Bob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Alice).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Reward </a:t>
            </a:r>
            <a:r>
              <a:rPr dirty="0" sz="1000" spc="10" b="1" i="1">
                <a:solidFill>
                  <a:srgbClr val="444954"/>
                </a:solidFill>
                <a:latin typeface="Arial"/>
                <a:cs typeface="Arial"/>
              </a:rPr>
              <a:t>per</a:t>
            </a:r>
            <a:r>
              <a:rPr dirty="0" sz="1000" spc="5" b="1" i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return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0477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Reinforcement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hybrid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involve continuous learning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mechanisms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between the agent and operating environment in order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achieve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pre-  defined goals. The agent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learns 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rewards earned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optimal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steps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toward reaching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goal.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goal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optimal control,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want 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agent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well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does 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quantify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well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agent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task,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aggregate measures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reward,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reward</a:t>
            </a:r>
            <a:endParaRPr sz="1100">
              <a:latin typeface="Arimo"/>
              <a:cs typeface="Arimo"/>
            </a:endParaRPr>
          </a:p>
          <a:p>
            <a:pPr marL="12700" marR="23304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episode (otherwise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known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"return")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reward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step,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optimize control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agent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  and the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goals.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Regret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7302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Regret is a commonly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metric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hybrid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reinforcement learning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each time step,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calculate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difference between the reward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optimal decision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taken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algorithm. Cumulative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regret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 calculated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summing this up.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minimum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regret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0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optimal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policy.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smaller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regret,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better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performed.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10985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Regret 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agent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assessed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best  policy for the optimal performance of the agent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5.7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The shaded  region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red is the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regret: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64480" cy="61137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636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cloud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 can reap benefits as there's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maintain IT resources;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in-house expertise for IT  resource maintenance and this allows businesses to optimize costs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resources.  Cloud computing 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demand and users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usage of  resources.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result, 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seen companies adopting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  of their businesses and IT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infrastructures.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4254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computing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popular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industry 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2006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onward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Sun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Microsystems launched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Grid in March 2006.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hardware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resource  sharing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acquired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Oracle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named Sun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Parallelly,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year (2006), another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 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launched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Amazon called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Elastic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Cloud. This enabled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possibilities  for businesses to provision computation,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storage,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scaling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capabilities on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transformation across industries 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organic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toward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adopting cloud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last decade,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companies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global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regional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 have catalyzed  the cloud transformation, with companies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Google, IBM, Microsoft, UpCloud,  Alibaba, and others heavily investing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research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 services.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result, a shift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localized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 (companies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having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own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centers)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on-demand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taken place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availability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scalable cloud services.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businesses and organizations 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able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provision resources on-demand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satisfy their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143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these developments,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witnessed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Moore's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law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operation, which  states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number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transistors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microchip doubles every 2 years – though  the cost of computers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halved, 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been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far.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Subsequently,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trends are developing as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7160874"/>
            <a:ext cx="523367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rise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of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machine learning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and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deep</a:t>
            </a:r>
            <a:r>
              <a:rPr dirty="0" sz="1800" spc="-15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608465"/>
            <a:ext cx="5236210" cy="1482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last decade,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witnessed the adoption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everyday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life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only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esoteric applications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Dota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AlphaGo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but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pretty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standard applications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translation,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 processing, and voice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recognition.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4381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adoption is powered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infrastructure,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especially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terms of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utilization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power.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unlocked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potential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deep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935999"/>
            <a:ext cx="5396230" cy="41351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5.7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Regret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for reinforcement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learning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SHapley Additive exPlanations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(SHAP)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7429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explaining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certain decisions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problems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industries.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 techniques discussed earlier,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interpret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model's performance,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 are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still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gray areas,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models,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black-box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 is noticeable in general that 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to achieve great  results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accuracies on test data, but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hard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why. In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</a:t>
            </a:r>
            <a:endParaRPr sz="1100">
              <a:latin typeface="Arimo"/>
              <a:cs typeface="Arimo"/>
            </a:endParaRPr>
          </a:p>
          <a:p>
            <a:pPr marL="12700" marR="1016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scenarios,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SHapley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Additive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exPlanations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SHAP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useful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decode what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happening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feature predictions correlate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most.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 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proposed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paper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(at NIPS):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  <a:hlinkClick r:id="rId2"/>
              </a:rPr>
              <a:t>http://papers.nips.cc/paper/7062-a-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unified-approach-to-interpreting-model-predictions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5080">
              <a:lnSpc>
                <a:spcPct val="128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both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classification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regression models. The primary goal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SHAP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to explain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prediction 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contribution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each  feature.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explanation method uses Shapley values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explain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feature  importance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outputs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predictions.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Shapley values are computed from  cooperative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game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theory,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these values range from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-1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Shapley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values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4652967" cy="386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19557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describe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distribution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among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features, as shown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5.8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873259"/>
            <a:ext cx="5373370" cy="30441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5.8 – Shapley values bar chart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depicting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feature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importance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several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techniques,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Tree Explainer,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  Deep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Linear Explainer,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Kernel Explainer. Depending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case, these explainers can provide useful information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predictions  and help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black-box models.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Read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more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here: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https://christophm.github.io/interpretable-ml-book/shap.html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20" b="1" i="1">
                <a:solidFill>
                  <a:srgbClr val="444954"/>
                </a:solidFill>
                <a:latin typeface="Arial"/>
                <a:cs typeface="Arial"/>
              </a:rPr>
              <a:t>MIMIC</a:t>
            </a:r>
            <a:r>
              <a:rPr dirty="0" sz="1000" spc="-20" b="1" i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explainer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333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Mimic explainer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approach mimicking black-box models by training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interpretable global surrogate model. 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global surrogate models are  interpretable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approximate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 black-box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accurately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surrogate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black-box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gauged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interpreted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9445" y="1517667"/>
            <a:ext cx="5268936" cy="4143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88255"/>
            <a:ext cx="5405755" cy="7682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steps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surrogate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441959" marR="15875" indent="-215265">
              <a:lnSpc>
                <a:spcPct val="141000"/>
              </a:lnSpc>
              <a:buAutoNum type="arabicPeriod"/>
              <a:tabLst>
                <a:tab pos="443230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surrogate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X.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 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the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used for 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black-box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or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another dataset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similar distributions depending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use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case.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Get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black-box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selected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dataset,</a:t>
            </a:r>
            <a:r>
              <a:rPr dirty="0" sz="10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X.</a:t>
            </a:r>
            <a:endParaRPr sz="1000">
              <a:latin typeface="Arimo"/>
              <a:cs typeface="Arimo"/>
            </a:endParaRPr>
          </a:p>
          <a:p>
            <a:pPr marL="441959" marR="5080" indent="-215265">
              <a:lnSpc>
                <a:spcPct val="141000"/>
              </a:lnSpc>
              <a:spcBef>
                <a:spcPts val="350"/>
              </a:spcBef>
              <a:buAutoNum type="arabicPeriod"/>
              <a:tabLst>
                <a:tab pos="443230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interpretable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type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(linear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decision tree,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forest,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  on).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dataset, X,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its predictions, train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interpretable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model.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855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 you have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surrogate model.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Kudos!</a:t>
            </a:r>
            <a:endParaRPr sz="1000">
              <a:latin typeface="Arimo"/>
              <a:cs typeface="Arimo"/>
            </a:endParaRPr>
          </a:p>
          <a:p>
            <a:pPr marL="441959" marR="120014" indent="-215265">
              <a:lnSpc>
                <a:spcPct val="141000"/>
              </a:lnSpc>
              <a:spcBef>
                <a:spcPts val="345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Evaluate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well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surrogate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has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reproduced predictions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black-box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R-square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F-score.</a:t>
            </a:r>
            <a:endParaRPr sz="1000">
              <a:latin typeface="Arimo"/>
              <a:cs typeface="Arimo"/>
            </a:endParaRPr>
          </a:p>
          <a:p>
            <a:pPr marL="441959" marR="208279" indent="-215265">
              <a:lnSpc>
                <a:spcPct val="141000"/>
              </a:lnSpc>
              <a:spcBef>
                <a:spcPts val="35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Get 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black-box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 by interpreting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surrogate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12700" marR="458470">
              <a:lnSpc>
                <a:spcPct val="1286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interpretable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surrogate models: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Light  Gradient boosting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LightGBM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), linear regression,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stochastic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gradient  descent, or random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decision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tree.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3144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Surrogate models can enable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 developers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gauge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understand the  black-box model's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Permutation </a:t>
            </a:r>
            <a:r>
              <a:rPr dirty="0" sz="1000" spc="10" b="1" i="1">
                <a:solidFill>
                  <a:srgbClr val="444954"/>
                </a:solidFill>
                <a:latin typeface="Arial"/>
                <a:cs typeface="Arial"/>
              </a:rPr>
              <a:t>feature </a:t>
            </a: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importance </a:t>
            </a:r>
            <a:r>
              <a:rPr dirty="0" sz="1000" spc="10" b="1" i="1">
                <a:solidFill>
                  <a:srgbClr val="444954"/>
                </a:solidFill>
                <a:latin typeface="Arial"/>
                <a:cs typeface="Arial"/>
              </a:rPr>
              <a:t>explainer</a:t>
            </a:r>
            <a:r>
              <a:rPr dirty="0" sz="1000" spc="-20" b="1" i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10" b="1" i="1">
                <a:solidFill>
                  <a:srgbClr val="444954"/>
                </a:solidFill>
                <a:latin typeface="Arial"/>
                <a:cs typeface="Arial"/>
              </a:rPr>
              <a:t>(PFI)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44450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Permutation Feature Importance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PFI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is a technique 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explain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classification  and regression models. This technique is useful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a  feature to model output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correlation. PFI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alternative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 by randomly assessing one feature at a time for the entire dataset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calculating the change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evaluation metrics. The change in 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metric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evaluated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feature;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significant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change,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the feature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9207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PFI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describe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overall behavior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model, but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 individual  predictions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PFI is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alternative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SHAP, but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still quite 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 PFI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decrease in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model, while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magnitude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feature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attributions.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6378"/>
            <a:ext cx="295021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Statistical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models'</a:t>
            </a:r>
            <a:r>
              <a:rPr dirty="0" sz="1800" spc="-5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metrics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2443"/>
            <a:ext cx="5382260" cy="5821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0574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learned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2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Characterizing Your Machine Learning Problem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there 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three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models: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inductive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learning, deductive learning,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Statistical models offer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good degree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interpretability.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20" b="1" i="1">
                <a:solidFill>
                  <a:srgbClr val="444954"/>
                </a:solidFill>
                <a:latin typeface="Arial"/>
                <a:cs typeface="Arial"/>
              </a:rPr>
              <a:t>Mean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9309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average,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central value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dataset.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calculated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summing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dividing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sum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mean =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x1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+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x2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+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x3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+....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+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xn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/</a:t>
            </a:r>
            <a:r>
              <a:rPr dirty="0" sz="1100" spc="-3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Standard</a:t>
            </a:r>
            <a:r>
              <a:rPr dirty="0" sz="1000" spc="5" b="1" i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10" b="1" i="1">
                <a:solidFill>
                  <a:srgbClr val="444954"/>
                </a:solidFill>
                <a:latin typeface="Arial"/>
                <a:cs typeface="Arial"/>
              </a:rPr>
              <a:t>deviation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standard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deviation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measures the dispersion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values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dataset. The  lower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standard deviation,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closer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points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widely spread  dataset would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higher standard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deviation.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Bias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12700" marR="1333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 measures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strength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rigidity)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mapping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between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independent (input) and dependent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(output)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variables. The stronger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assumptions  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regarding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functional form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mapping,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greater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bias.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3937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bias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helpful 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underlying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(but unknown)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matching  properties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assumptions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mapping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However,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could get  completely off-track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underlying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exhibit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similar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properties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functional form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mapping. For example, the assumption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linear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relationship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reality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highly non-linear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would lead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bad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fit: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7412735"/>
            <a:ext cx="5207635" cy="1498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Low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bias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Weak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assumptions with regard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functional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form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mapping</a:t>
            </a:r>
            <a:r>
              <a:rPr dirty="0" sz="1000" spc="-1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7644383"/>
            <a:ext cx="5207635" cy="61722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85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inputs to outputs</a:t>
            </a:r>
            <a:endParaRPr sz="1000">
              <a:latin typeface="Arimo"/>
              <a:cs typeface="Arimo"/>
            </a:endParaRPr>
          </a:p>
          <a:p>
            <a:pPr marL="231140" marR="146050" indent="-215265">
              <a:lnSpc>
                <a:spcPts val="1839"/>
              </a:lnSpc>
              <a:spcBef>
                <a:spcPts val="15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High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bias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Strong assumptions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regard to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functional form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mapping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 inputs to outputs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8413136"/>
            <a:ext cx="532511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bias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always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positive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value. 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an additional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 for learning more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article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offers a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broader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48605" cy="81667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143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explanation: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https://kourentzes.com/forecasting/2014/12/17/the-bias-coefficient-a-new-metric-  for-forecast-bias/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Variance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algn="just" marL="12700" marR="1333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variance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degree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performance changes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fitted on 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impact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specifics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captured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9525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 variance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change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lot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even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small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training  dataset.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hand,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wouldn't change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even</a:t>
            </a:r>
            <a:r>
              <a:rPr dirty="0" sz="1100" spc="-1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 large changes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training dataset. The variance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always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positive.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R-squared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R-squared, also known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coefficient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determination, measures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 the dependent variable that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the model.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calculated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divided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total variation. 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simple terms, R-squared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measures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close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points are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fitted regression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line.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95250">
              <a:lnSpc>
                <a:spcPct val="1284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value of R-squared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between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low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R-squared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indicates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response variable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explained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but 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factors not included in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should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R-squared  value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because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indicates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better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25" b="1" i="1">
                <a:solidFill>
                  <a:srgbClr val="444954"/>
                </a:solidFill>
                <a:latin typeface="Arial"/>
                <a:cs typeface="Arial"/>
              </a:rPr>
              <a:t>RMSE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al"/>
              <a:cs typeface="Arial"/>
            </a:endParaRPr>
          </a:p>
          <a:p>
            <a:pPr marL="12700" marR="51752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root mean square error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RMSE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measures the difference between the  predicted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observed (true)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1968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Options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many,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choose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right metric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real-world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 scenarios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well-justified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evaluations;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data scientist or 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science team might want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 one evaluation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metric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 another, for  instance, R-squared over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mean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regression problem. It depends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 case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type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HITL model</a:t>
            </a:r>
            <a:r>
              <a:rPr dirty="0" sz="1800" spc="-2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metrics</a:t>
            </a:r>
            <a:endParaRPr sz="1800">
              <a:latin typeface="Arial"/>
              <a:cs typeface="Arial"/>
            </a:endParaRPr>
          </a:p>
          <a:p>
            <a:pPr marL="12700" marR="288925">
              <a:lnSpc>
                <a:spcPct val="128200"/>
              </a:lnSpc>
              <a:spcBef>
                <a:spcPts val="131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types of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HITL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– human reinforcement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active  learning models.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human-machine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collaboration fosters</a:t>
            </a:r>
            <a:r>
              <a:rPr dirty="0" sz="11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66385" cy="809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04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 to mimic human-like behaviors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outcomes.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key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driver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loop. Humans validate,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retrain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to  maintain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Human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bias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2730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Just like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brain,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subject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cognitive bias.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cognitive biases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disrupt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decision making and reasoning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ending up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errors.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 occurrences include  stereotyping, selective perception,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bandwagon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effect,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priming,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affirmation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predisposition, observational selection bias,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speculator's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false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  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vital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biases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in order to make rational  and optimal decisions.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pragmatic than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manage to deduce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bias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rectify it.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especially useful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HITL-based systems. Using bias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three types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 biases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 identified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worked upon to maintain the ML system's decision making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it 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free from human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bias.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three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biases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Interaction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bias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61594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fed a dataset containing entries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particular type, an  interaction bias is introduced that prevents the algorithm from recognizing any other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entries.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 of bias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identified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inference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PFI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useful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identifying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bias.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Latent</a:t>
            </a:r>
            <a:r>
              <a:rPr dirty="0" sz="1100" spc="-1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bias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20574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Latent bias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experienced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characteristic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stands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Then, the ones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without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characteristic fail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 recognized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algorithm. For example, recently,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Amazon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selecting people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applications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roles within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company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  against women,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reason being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latent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Selection</a:t>
            </a:r>
            <a:r>
              <a:rPr dirty="0" sz="110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bias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Selection bias is introduced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selection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analysis is  not properly randomized. For example, in designing a high-performance face  recognition system,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vital to include 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types of facial structures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ethnic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geographical samples, so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avoid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selection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89880" cy="6997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255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Selection bias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identified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methods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SHAP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PFI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observe model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bias.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Optimal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policy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10795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case of human reinforcement learning,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goal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system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to maximize  the rewards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current state. In order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maximize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rewards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actions, optimal policy can be used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metric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gauge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The optimal  policy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policy where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maximizes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reward/return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current  state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chosen. The optimal policy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state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ideal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perform 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best.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reinforcement learning-based system,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operator or teacher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optimal policy as the goal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system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reach  human-level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Rate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of</a:t>
            </a:r>
            <a:r>
              <a:rPr dirty="0" sz="1100" spc="-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automation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7145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process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automatically producing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goods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task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done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through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robots or algorithms with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direct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assistance.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level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calculated using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total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basically the percentage of tasks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automated 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system, and these tasks do not require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assistance. It shows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what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percentage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tasks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automated out of 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AlphaGo,  by DeepMind,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achieved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100%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automation to operate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own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defeat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  world champion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players.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Risk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444954"/>
                </a:solidFill>
                <a:latin typeface="Arial"/>
                <a:cs typeface="Arial"/>
              </a:rPr>
              <a:t>rate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14604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probability of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performing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errors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known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error rate. The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rate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calculated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model's performance for production systems.  The lower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error rate,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better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for 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goal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human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reduce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rate and teach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optimal.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8069615"/>
            <a:ext cx="3492500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Production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testing</a:t>
            </a:r>
            <a:r>
              <a:rPr dirty="0" sz="2250" spc="-3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methods</a:t>
            </a:r>
            <a:endParaRPr sz="225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25745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various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businesses in operation, so are different types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businesses.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different types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systems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setups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commonly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test</a:t>
            </a:r>
            <a:r>
              <a:rPr dirty="0" sz="11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717146"/>
            <a:ext cx="149860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Batch</a:t>
            </a:r>
            <a:r>
              <a:rPr dirty="0" sz="1800" spc="-6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testing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164737"/>
            <a:ext cx="5246370" cy="1529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Batch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validates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performing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environment. Batch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carried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a set of  samples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using metrics of choice,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RMSE,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f1-score.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Batch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in various types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cloud,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on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remote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 or a test server. The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usually  served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file,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loaded as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object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inferred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test  data.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3896466"/>
            <a:ext cx="125412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A/B</a:t>
            </a:r>
            <a:r>
              <a:rPr dirty="0" sz="1800" spc="-4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testing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4344056"/>
            <a:ext cx="5275580" cy="1529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surely have come across A/B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testing.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often used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design  (websites,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mobile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apps, and so on) and for assessing marketing campaigns.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instance,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evaluate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specific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change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design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tailoring  content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specific audience positively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affects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metrics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  engagement,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click-through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rate,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the sales rate.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similar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technique is applied 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A/B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A/B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answer important questions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6839" y="6109715"/>
            <a:ext cx="5207635" cy="70739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new model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 better in production than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current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A?</a:t>
            </a:r>
            <a:endParaRPr sz="1000">
              <a:latin typeface="Arimo"/>
              <a:cs typeface="Arimo"/>
            </a:endParaRPr>
          </a:p>
          <a:p>
            <a:pPr marL="231140" marR="487045" indent="-215265">
              <a:lnSpc>
                <a:spcPct val="153000"/>
              </a:lnSpc>
              <a:spcBef>
                <a:spcPts val="70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two models' nominees work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better in production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drive positive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metrics?</a:t>
            </a:r>
            <a:endParaRPr sz="10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019" y="6969908"/>
            <a:ext cx="5261610" cy="195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A/B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testing, statistical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techniques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to determine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better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  A/B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usually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conducted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manner,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real-time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is  fragmented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split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B. Set 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routed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old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routed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model. In order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whether</a:t>
            </a:r>
            <a:r>
              <a:rPr dirty="0" sz="1100" spc="-1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(model B) performs better than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(model A), various  statistical techniques 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evaluate model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 accuracy, precision,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f-score,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RMSE),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depending on the 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 case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Depending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analysis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0675" cy="58108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048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correlation to business metrics (a positive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change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metrics), a decision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replace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or determine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better.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A/B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performed methodically using statistical hypothesis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hypothesis validates two sides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coin – the null hypothesis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alternate  hypothesis. The null hypothesis asserts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new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increase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average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monitoring business metrics. The alternate hypothesis asserts  that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improves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average value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metrics.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Ultimately,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A/B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evaluate whether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the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new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drives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significant 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boost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in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specific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business metrics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various types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A/B testing, depending  on 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 and operations,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Z-test</a:t>
            </a:r>
            <a:r>
              <a:rPr dirty="0" sz="1100" spc="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G-test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recommend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knowing 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others),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others. Choosing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right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A/B test and  metrics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can be a win-win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Stage </a:t>
            </a:r>
            <a:r>
              <a:rPr dirty="0" sz="1800" spc="5" b="1">
                <a:solidFill>
                  <a:srgbClr val="444954"/>
                </a:solidFill>
                <a:latin typeface="Arial"/>
                <a:cs typeface="Arial"/>
              </a:rPr>
              <a:t>test </a:t>
            </a:r>
            <a:r>
              <a:rPr dirty="0" sz="1800" spc="25" b="1">
                <a:solidFill>
                  <a:srgbClr val="444954"/>
                </a:solidFill>
                <a:latin typeface="Arial"/>
                <a:cs typeface="Arial"/>
              </a:rPr>
              <a:t>or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shadow</a:t>
            </a:r>
            <a:r>
              <a:rPr dirty="0" sz="1800" spc="-6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  <a:p>
            <a:pPr marL="12700" marR="22225">
              <a:lnSpc>
                <a:spcPct val="128200"/>
              </a:lnSpc>
              <a:spcBef>
                <a:spcPts val="13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production,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would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making business  decisions,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replicate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production-like environment (staging  environment)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performance. This is especially important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robustness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on real-time data.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could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facilitated 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develop branch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a model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staging server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same data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pipeline. The only  shortcoming 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see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 branch  or business decisions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be made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staging server.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staging environment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statistically 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evaluated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suitable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accuracy, precision,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recall, f-score,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RMSE)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determine the  robustness and performance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correlation to business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857598"/>
            <a:ext cx="182372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Testing </a:t>
            </a:r>
            <a:r>
              <a:rPr dirty="0" sz="1800" spc="5" b="1">
                <a:solidFill>
                  <a:srgbClr val="444954"/>
                </a:solidFill>
                <a:latin typeface="Arial"/>
                <a:cs typeface="Arial"/>
              </a:rPr>
              <a:t>in</a:t>
            </a:r>
            <a:r>
              <a:rPr dirty="0" sz="1800" spc="-7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CI/CD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303665"/>
            <a:ext cx="5212080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testing as part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pipelines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rewarding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 automating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evaluating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criteria)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model's performance. CI/CD  pipelines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depending on the 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architecture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place,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instance: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8426195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85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Upon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new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model's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6839" y="8659368"/>
            <a:ext cx="5207635" cy="2413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A/B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staging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environment.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283019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78740" rIns="0" bIns="0" rtlCol="0" vert="horz">
            <a:spAutoFit/>
          </a:bodyPr>
          <a:lstStyle/>
          <a:p>
            <a:pPr marL="231140" indent="-215265">
              <a:lnSpc>
                <a:spcPct val="100000"/>
              </a:lnSpc>
              <a:spcBef>
                <a:spcPts val="62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new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trained,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beneficial to 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a dataset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separate from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000">
              <a:latin typeface="Arimo"/>
              <a:cs typeface="Arimo"/>
            </a:endParaRPr>
          </a:p>
          <a:p>
            <a:pPr marL="231140" marR="254635">
              <a:lnSpc>
                <a:spcPct val="152000"/>
              </a:lnSpc>
              <a:spcBef>
                <a:spcPts val="1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 set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measure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performance against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suitable metrics,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step 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 fully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automated.</a:t>
            </a:r>
            <a:endParaRPr sz="1000">
              <a:latin typeface="Arimo"/>
              <a:cs typeface="Arimo"/>
            </a:endParaRPr>
          </a:p>
          <a:p>
            <a:pPr marL="231140" marR="140335" indent="-215265">
              <a:lnSpc>
                <a:spcPct val="152500"/>
              </a:lnSpc>
              <a:spcBef>
                <a:spcPts val="71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periodically trigger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day 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 new model,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live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real-time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new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 fine-tune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existing model.</a:t>
            </a:r>
            <a:endParaRPr sz="1000">
              <a:latin typeface="Arimo"/>
              <a:cs typeface="Arimo"/>
            </a:endParaRPr>
          </a:p>
          <a:p>
            <a:pPr marL="231140" marR="171450" indent="-215265">
              <a:lnSpc>
                <a:spcPct val="152500"/>
              </a:lnSpc>
              <a:spcBef>
                <a:spcPts val="71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model's performance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the deployed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 production,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triggered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managed using time-based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triggers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 manual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triggers (initiated by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team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members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responsible for quality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assurance).</a:t>
            </a:r>
            <a:endParaRPr sz="1000">
              <a:latin typeface="Arimo"/>
              <a:cs typeface="Arimo"/>
            </a:endParaRPr>
          </a:p>
          <a:p>
            <a:pPr marL="231140" marR="351155" indent="-215265">
              <a:lnSpc>
                <a:spcPct val="153000"/>
              </a:lnSpc>
              <a:spcBef>
                <a:spcPts val="70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provision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staging environments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perform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A/B  testing 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unique datasets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perform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diverse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comprehensive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testing.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3842660"/>
            <a:ext cx="5398770" cy="4394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a variety of scenarios, and depending on requirements, CI/CD pipelines  offer various workflows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tailored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needs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 business and tech  requirements.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Selecting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efficient architecture and CI/CD process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augment  tech 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overall.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augment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great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lengths.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Why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package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</a:t>
            </a:r>
            <a:r>
              <a:rPr dirty="0" sz="2250" spc="-9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models?</a:t>
            </a:r>
            <a:endParaRPr sz="2250">
              <a:latin typeface="Arimo"/>
              <a:cs typeface="Arimo"/>
            </a:endParaRPr>
          </a:p>
          <a:p>
            <a:pPr marL="12700" marR="31750">
              <a:lnSpc>
                <a:spcPct val="128200"/>
              </a:lnSpc>
              <a:spcBef>
                <a:spcPts val="133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a systematic approach to train and evaluate models. After models 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evaluated,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 steps are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 to production.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know,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doesn't work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traditional software engineering,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deterministic in  nature and where a piece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code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module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existing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and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works. Engineering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non-deterministic and involves serving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</a:t>
            </a:r>
            <a:r>
              <a:rPr dirty="0" sz="11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939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to 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they 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packed into software artifacts to be  shipped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environments. Usually, these software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packaged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a bunch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containers. This allows the software to  be environment- and deployment-agnostic. ML models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be packaged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following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reasons: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10505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ML..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breakthroughs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correlated 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computation  developments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1.1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(sourced from OpenAI: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https://openai.com/blog/ai-and-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5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compute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):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156979"/>
            <a:ext cx="5365115" cy="20840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1.1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Demand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deep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learning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over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time supported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by</a:t>
            </a:r>
            <a:r>
              <a:rPr dirty="0" sz="1100" spc="-7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computation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breakthroughs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deep learning are enabled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exponential growth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computing, which increases around 35 times every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18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months.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Looking ahead in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time,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such demands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roadblocks in terms of scaling up central  computing for CPUs,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GPUs,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TPUs. 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forced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look at alternatives such  as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distributed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processing is distributed across  multiple computation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nodes.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breakthroughs in distributed  learning,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federated learning and edge computing approaches. Distributed 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 promise to 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growing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deep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441290"/>
            <a:ext cx="258699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800" spc="25" b="1">
                <a:solidFill>
                  <a:srgbClr val="444954"/>
                </a:solidFill>
                <a:latin typeface="Arial"/>
                <a:cs typeface="Arial"/>
              </a:rPr>
              <a:t>end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of Moore's</a:t>
            </a:r>
            <a:r>
              <a:rPr dirty="0" sz="1800" spc="-14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law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888881"/>
            <a:ext cx="5318760" cy="1099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Prior to 2012, AI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closely tracked Moore's law, with compute doubling every 2  years. Post-2012,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compute 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been doubling every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3.4 months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(sourced from AI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Index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2019 –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https://hai.stanford.edu/research/ai-index-2019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observe</a:t>
            </a:r>
            <a:endParaRPr sz="1100">
              <a:latin typeface="Arimo"/>
              <a:cs typeface="Arimo"/>
            </a:endParaRPr>
          </a:p>
          <a:p>
            <a:pPr marL="12700" marR="259079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1.1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high-performance  computing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HPC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increasing exponentially with around 35x growth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0244" y="1673351"/>
            <a:ext cx="5387339" cy="3275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6378"/>
            <a:ext cx="116395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Portability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2443"/>
            <a:ext cx="5318760" cy="1099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software artifacts enables them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shipped or  transported from one environment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another. This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shipping 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bunch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container. Either way,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transport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artifacts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replicate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various setups.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example, a packaged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in a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serverless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setup.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654406"/>
            <a:ext cx="106108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-10" b="1">
                <a:solidFill>
                  <a:srgbClr val="444954"/>
                </a:solidFill>
                <a:latin typeface="Arial"/>
                <a:cs typeface="Arial"/>
              </a:rPr>
              <a:t>I</a:t>
            </a:r>
            <a:r>
              <a:rPr dirty="0" sz="1800" spc="35" b="1">
                <a:solidFill>
                  <a:srgbClr val="444954"/>
                </a:solidFill>
                <a:latin typeface="Arial"/>
                <a:cs typeface="Arial"/>
              </a:rPr>
              <a:t>n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fer</a:t>
            </a:r>
            <a:r>
              <a:rPr dirty="0" sz="1800" b="1">
                <a:solidFill>
                  <a:srgbClr val="444954"/>
                </a:solidFill>
                <a:latin typeface="Arial"/>
                <a:cs typeface="Arial"/>
              </a:rPr>
              <a:t>e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3101996"/>
            <a:ext cx="5396865" cy="34944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0922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process that involves processing real-time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calculate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output, for example, a prediction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numerical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score.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purpose of  packaging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be 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Effective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container) can facilitate deployment and serve the model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and  analyze data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batches.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Interoperability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3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interoperability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ability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components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exchange information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exchanged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information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order to 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fine-tune  from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and perform operations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efficiency. Exchanged information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in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data or software artifacts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parameters. Such information  enables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fine-tune, retrain,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adapt to various environments from the  experience of other software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order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perform and 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foundation for enabling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interoperability.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6796638"/>
            <a:ext cx="265049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Deployment</a:t>
            </a:r>
            <a:r>
              <a:rPr dirty="0" sz="1800" spc="-6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agnosticity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7244229"/>
            <a:ext cx="5181600" cy="1315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software artifacts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containers  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be shipped and deployed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various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runtime environments,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virtual machine, a container serverless environment, a streaming  service, microservices,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batch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services. 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opportunities for portability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agnosticity 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same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 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 packaged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in.</a:t>
            </a:r>
            <a:endParaRPr sz="11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019" y="8785894"/>
            <a:ext cx="3545204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How to package ML</a:t>
            </a:r>
            <a:r>
              <a:rPr dirty="0" sz="2250" spc="-13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models</a:t>
            </a:r>
            <a:endParaRPr sz="225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4976495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various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depending on 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tech  requirements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packaged and  shipped in three ways,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discussed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sub-sections.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717146"/>
            <a:ext cx="164211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Serialized</a:t>
            </a:r>
            <a:r>
              <a:rPr dirty="0" sz="1800" spc="-3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files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164737"/>
            <a:ext cx="5381625" cy="2987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 for packaging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portability,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interoperability,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converting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object or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structure 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variables, arrays, and tuples)  into a storable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artefact,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example,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memory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buffer that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transported or transmitted (across computer networks).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purpose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reconstruct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serialized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previous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structure (for  example, a serialized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variable)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environment. This  way,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exported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new  environment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de-serialized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back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 structure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include any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previously associated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methods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implementation. 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saves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structure</a:t>
            </a:r>
            <a:r>
              <a:rPr dirty="0" sz="1100" spc="-114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storable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artefact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popular serialization formats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4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5.1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8648463"/>
            <a:ext cx="32581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Table 5.1 – Popular ML model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serialization</a:t>
            </a:r>
            <a:r>
              <a:rPr dirty="0" sz="1100" spc="4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formats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4073" y="5341916"/>
            <a:ext cx="5311223" cy="3044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11470" cy="8078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778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formats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(except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ONNX) 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problem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interoperability.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address that,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ONNX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 as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open source  project supported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Microsoft,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Baidu,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Amazon, and other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big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companies. This  enables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using one framework (for example,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scikit-learn)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then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TensorFlow. This 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changer for  industrialized AI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rendered interoperable and framework-  independent.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143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ONNX 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unlocked new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avenues, 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federated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transfer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portability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batch inferencing (batch inference, or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offline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inference, is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generating predictions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batch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points 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samples)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Packetizing </a:t>
            </a:r>
            <a:r>
              <a:rPr dirty="0" sz="1800" spc="25" b="1">
                <a:solidFill>
                  <a:srgbClr val="444954"/>
                </a:solidFill>
                <a:latin typeface="Arial"/>
                <a:cs typeface="Arial"/>
              </a:rPr>
              <a:t>or</a:t>
            </a:r>
            <a:r>
              <a:rPr dirty="0" sz="1800" spc="-3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containerizing</a:t>
            </a:r>
            <a:endParaRPr sz="1800">
              <a:latin typeface="Arial"/>
              <a:cs typeface="Arial"/>
            </a:endParaRPr>
          </a:p>
          <a:p>
            <a:pPr marL="12700" marR="59690">
              <a:lnSpc>
                <a:spcPct val="128200"/>
              </a:lnSpc>
              <a:spcBef>
                <a:spcPts val="13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often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encounter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diverse environments for production systems. Every  environment possesses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challenges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comes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models,  in terms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compatibility,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scalability.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challenges can be  avoided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standardizing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modules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containers are a great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standardize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software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modules.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5080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standard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unit of software made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code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dependencies.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quick and reliable operation of applications 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  environment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another.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to be environment-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deployment-  agnostic. Containers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orchestrated by Docker. Docker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become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industry standard at developing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orchestrating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is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source 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https://opensource.com/resources/what-open-source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tool.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 been developed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convenient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containers.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containers, a developer can package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its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components and modules,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files, libraries,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other dependencies,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package. Containers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 applications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Linux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customized settings. Docker containers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built using Dockerfiles, 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containerize 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building a Docker image, a  Docker 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built.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Docker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application running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</a:t>
            </a:r>
            <a:endParaRPr sz="1100">
              <a:latin typeface="Arimo"/>
              <a:cs typeface="Arimo"/>
            </a:endParaRPr>
          </a:p>
          <a:p>
            <a:pPr marL="12700" marR="4953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 settings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developer.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5.8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shows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 building and running a Docker 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Dockerfile.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Dockerfile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built 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Docker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image,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a Docker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363487"/>
            <a:ext cx="5205095" cy="794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5.9 – Docker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artifacts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Dockerfile, Docker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image,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 Docker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foundational components  for building and running containers. These are each described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3395471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Dockerfile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Dockerfile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text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document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set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Docker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commands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3627120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85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ordered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developer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build a Docker image. Docker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able to read</a:t>
            </a:r>
            <a:r>
              <a:rPr dirty="0" sz="1000" spc="-114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3860291"/>
            <a:ext cx="5207635" cy="131572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algn="just"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Dockerfile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Docker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image.</a:t>
            </a:r>
            <a:endParaRPr sz="1000">
              <a:latin typeface="Arimo"/>
              <a:cs typeface="Arimo"/>
            </a:endParaRPr>
          </a:p>
          <a:p>
            <a:pPr algn="just" marL="231140" marR="111125" indent="-215265">
              <a:lnSpc>
                <a:spcPct val="153000"/>
              </a:lnSpc>
              <a:buSzPct val="90000"/>
              <a:buFont typeface="Symbol"/>
              <a:buChar char=""/>
              <a:tabLst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Docker image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sequential collection of execution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parameters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use within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collection of root filesystems within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container during runtime. Docker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images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like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snapshot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containers. Containers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constructed 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Docker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images.</a:t>
            </a:r>
            <a:endParaRPr sz="1000">
              <a:latin typeface="Arimo"/>
              <a:cs typeface="Arimo"/>
            </a:endParaRPr>
          </a:p>
          <a:p>
            <a:pPr algn="just" marL="231140" marR="58419" indent="-215265">
              <a:lnSpc>
                <a:spcPts val="1839"/>
              </a:lnSpc>
              <a:spcBef>
                <a:spcPts val="150"/>
              </a:spcBef>
              <a:buSzPct val="90000"/>
              <a:buFont typeface="Symbol"/>
              <a:buChar char=""/>
              <a:tabLst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Docker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container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Containers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constructed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 Docker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images.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container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 runtime instance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Docker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image.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5328560"/>
            <a:ext cx="5372100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containers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robustness,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scalability,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deployment agnosticity.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using Docker for  the purpose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experience, hence,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have a general  understanding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tool.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6414114"/>
            <a:ext cx="455104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Microservice generation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and</a:t>
            </a:r>
            <a:r>
              <a:rPr dirty="0" sz="1800" spc="-8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deployment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019" y="6861705"/>
            <a:ext cx="5324475" cy="2174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9539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 enable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collection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services that are independently deployable.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these services is highly maintainable, testable, and loosely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coupled.</a:t>
            </a:r>
            <a:endParaRPr sz="1100">
              <a:latin typeface="Arimo"/>
              <a:cs typeface="Arimo"/>
            </a:endParaRPr>
          </a:p>
          <a:p>
            <a:pPr marL="12700" marR="8255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 are orchestrated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architecture that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organized around business  capabilities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a 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business needs. For example, Spotify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transitioned from a monolithic complex system to a microservices-based system.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splitting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complex 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fragmented services, with specific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goals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search engine,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tagging, content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classification, user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behavioral analytics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recommendation engine,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autogenerated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playlists.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Fragmented microservices are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dedicated team. Each  microservice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isolated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less dependent on one another.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easier</a:t>
            </a:r>
            <a:r>
              <a:rPr dirty="0" sz="1100" spc="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0244" y="861060"/>
            <a:ext cx="3732469" cy="1284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88610" cy="82130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1082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 and maintain. The company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consistent with customer 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improve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without putting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down.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9209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Typically, a microservice is generated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tailoring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containerized  Docker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image.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images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be deployed and orchestrated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 Docker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-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supported environment. Deploying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managing Docker images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performed using container management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Kubernetes. Docker  enables extreme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portability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interoperability,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images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easily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 popular cloud service, such as Google Cloud, Azure,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AWS.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images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corporate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center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real-time environment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supports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13271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served in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format,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popular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Python frameworks,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Flask,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Django, and FastAPI,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become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popular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serve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API</a:t>
            </a:r>
            <a:r>
              <a:rPr dirty="0" sz="11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scalable system operations, software developers can sync  with Dockerized microservices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API.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 Docker-based  microservice deployments on Kubernetes-supported infrastructure, Kubeflow is a  good option. It is cloud-agnostic and can 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on-premises or on local machines.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Besides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that, Kubeflow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Kubernetes,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keeps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Kubernetes details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difficulties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inside a box. Kubeflow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tool worth exploring: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https:/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  <a:hlinkClick r:id="rId2"/>
              </a:rPr>
              <a:t>/www.kubeflow.org/docs/started/kubeflow-overview/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  <a:hlinkClick r:id="rId2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Inference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ready</a:t>
            </a:r>
            <a:r>
              <a:rPr dirty="0" sz="2250" spc="-1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models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previously worked on a 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problem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predict the weather at a port.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a solution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problem, data processing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ML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were performed, followed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Now, in this 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serialized model.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available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attached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Jupyter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notebook in the chapter's corresponding folder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book's GitHub  repository. 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instructions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mo"/>
              <a:cs typeface="Arimo"/>
            </a:endParaRPr>
          </a:p>
          <a:p>
            <a:pPr algn="just" marL="442595" indent="-215900">
              <a:lnSpc>
                <a:spcPct val="100000"/>
              </a:lnSpc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Log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 Azure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portal</a:t>
            </a:r>
            <a:r>
              <a:rPr dirty="0" sz="10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again.</a:t>
            </a:r>
            <a:endParaRPr sz="1000">
              <a:latin typeface="Arimo"/>
              <a:cs typeface="Arimo"/>
            </a:endParaRPr>
          </a:p>
          <a:p>
            <a:pPr algn="just" marL="441959" marR="505459" indent="-215265">
              <a:lnSpc>
                <a:spcPct val="141000"/>
              </a:lnSpc>
              <a:spcBef>
                <a:spcPts val="325"/>
              </a:spcBef>
              <a:buAutoNum type="arabicPeriod"/>
              <a:tabLst>
                <a:tab pos="443230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Recent Resources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35">
                <a:solidFill>
                  <a:srgbClr val="E83D8C"/>
                </a:solidFill>
                <a:latin typeface="Arial"/>
                <a:cs typeface="Arial"/>
              </a:rPr>
              <a:t>MLOps_WS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workspace, and then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Launch Studio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button. This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direct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to the </a:t>
            </a:r>
            <a:r>
              <a:rPr dirty="0" sz="1000" spc="-135">
                <a:solidFill>
                  <a:srgbClr val="E83D8C"/>
                </a:solidFill>
                <a:latin typeface="Arial"/>
                <a:cs typeface="Arial"/>
              </a:rPr>
              <a:t>MLOps_WS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workspace.</a:t>
            </a:r>
            <a:endParaRPr sz="1000">
              <a:latin typeface="Arimo"/>
              <a:cs typeface="Arimo"/>
            </a:endParaRPr>
          </a:p>
          <a:p>
            <a:pPr algn="just" marL="441959" marR="127000" indent="-215265">
              <a:lnSpc>
                <a:spcPct val="141000"/>
              </a:lnSpc>
              <a:spcBef>
                <a:spcPts val="35"/>
              </a:spcBef>
              <a:buAutoNum type="arabicPeriod"/>
              <a:tabLst>
                <a:tab pos="443230" algn="l"/>
              </a:tabLst>
            </a:pP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Manage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then select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machine  created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Machine Learning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Pipelines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 Click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Start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instance.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VM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ready,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the JupyterLab</a:t>
            </a:r>
            <a:r>
              <a:rPr dirty="0" sz="1000" spc="-1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link.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720" y="3619499"/>
            <a:ext cx="1572895" cy="280670"/>
          </a:xfrm>
          <a:custGeom>
            <a:avLst/>
            <a:gdLst/>
            <a:ahLst/>
            <a:cxnLst/>
            <a:rect l="l" t="t" r="r" b="b"/>
            <a:pathLst>
              <a:path w="1572895" h="280670">
                <a:moveTo>
                  <a:pt x="1572768" y="12"/>
                </a:moveTo>
                <a:lnTo>
                  <a:pt x="1501127" y="12"/>
                </a:lnTo>
                <a:lnTo>
                  <a:pt x="0" y="0"/>
                </a:lnTo>
                <a:lnTo>
                  <a:pt x="0" y="71628"/>
                </a:lnTo>
                <a:lnTo>
                  <a:pt x="1501127" y="71628"/>
                </a:lnTo>
                <a:lnTo>
                  <a:pt x="1501127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501127" y="280416"/>
                </a:lnTo>
                <a:lnTo>
                  <a:pt x="1572768" y="280428"/>
                </a:lnTo>
                <a:lnTo>
                  <a:pt x="15727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6019" y="850285"/>
            <a:ext cx="5187315" cy="3265804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441959" marR="882650" indent="-215265">
              <a:lnSpc>
                <a:spcPct val="139500"/>
              </a:lnSpc>
              <a:spcBef>
                <a:spcPts val="7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JupyterLab, navigate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chapter's corresponding folder  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05_model_evaluation_packaging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open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notebook  </a:t>
            </a:r>
            <a:r>
              <a:rPr dirty="0" sz="1000" spc="5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model_evaluation_packaging.ipynb</a:t>
            </a:r>
            <a:r>
              <a:rPr dirty="0" sz="1000" spc="5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000">
              <a:latin typeface="Arimo"/>
              <a:cs typeface="Arimo"/>
            </a:endParaRPr>
          </a:p>
          <a:p>
            <a:pPr marL="12700" marR="309245">
              <a:lnSpc>
                <a:spcPct val="124400"/>
              </a:lnSpc>
              <a:spcBef>
                <a:spcPts val="204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Connecting </a:t>
            </a:r>
            <a:r>
              <a:rPr dirty="0" sz="1800" b="1">
                <a:solidFill>
                  <a:srgbClr val="444954"/>
                </a:solidFill>
                <a:latin typeface="Arial"/>
                <a:cs typeface="Arial"/>
              </a:rPr>
              <a:t>to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workspace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and</a:t>
            </a:r>
            <a:r>
              <a:rPr dirty="0" sz="1800" spc="-5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importing 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model</a:t>
            </a:r>
            <a:r>
              <a:rPr dirty="0" sz="1800" spc="-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artifacts</a:t>
            </a:r>
            <a:endParaRPr sz="1800">
              <a:latin typeface="Arial"/>
              <a:cs typeface="Arial"/>
            </a:endParaRPr>
          </a:p>
          <a:p>
            <a:pPr algn="just" marL="12700" marR="167005">
              <a:lnSpc>
                <a:spcPct val="127299"/>
              </a:lnSpc>
              <a:spcBef>
                <a:spcPts val="132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requisite packages, connect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using  the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Workspace()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download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scaler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  <a:p>
            <a:pPr algn="just"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predictions.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 data into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same scale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was 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serialized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ONNX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format.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Both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files are imported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Model()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function:</a:t>
            </a:r>
            <a:endParaRPr sz="1100">
              <a:latin typeface="Arimo"/>
              <a:cs typeface="Arimo"/>
            </a:endParaRPr>
          </a:p>
          <a:p>
            <a:pPr marL="83820" marR="3665220">
              <a:lnSpc>
                <a:spcPct val="187000"/>
              </a:lnSpc>
              <a:spcBef>
                <a:spcPts val="6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pandas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pd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numpy as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8720" y="3904487"/>
            <a:ext cx="1496695" cy="280670"/>
          </a:xfrm>
          <a:custGeom>
            <a:avLst/>
            <a:gdLst/>
            <a:ahLst/>
            <a:cxnLst/>
            <a:rect l="l" t="t" r="r" b="b"/>
            <a:pathLst>
              <a:path w="1496695" h="280670">
                <a:moveTo>
                  <a:pt x="1496568" y="12"/>
                </a:moveTo>
                <a:lnTo>
                  <a:pt x="1424927" y="12"/>
                </a:lnTo>
                <a:lnTo>
                  <a:pt x="0" y="0"/>
                </a:lnTo>
                <a:lnTo>
                  <a:pt x="0" y="71628"/>
                </a:lnTo>
                <a:lnTo>
                  <a:pt x="1424927" y="71628"/>
                </a:lnTo>
                <a:lnTo>
                  <a:pt x="1424927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424927" y="280416"/>
                </a:lnTo>
                <a:lnTo>
                  <a:pt x="1496568" y="280416"/>
                </a:lnTo>
                <a:lnTo>
                  <a:pt x="14965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24534" y="4262628"/>
            <a:ext cx="120142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99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warnings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8720" y="4190999"/>
            <a:ext cx="1272540" cy="279400"/>
          </a:xfrm>
          <a:custGeom>
            <a:avLst/>
            <a:gdLst/>
            <a:ahLst/>
            <a:cxnLst/>
            <a:rect l="l" t="t" r="r" b="b"/>
            <a:pathLst>
              <a:path w="1272539" h="279400">
                <a:moveTo>
                  <a:pt x="1272540" y="12"/>
                </a:moveTo>
                <a:lnTo>
                  <a:pt x="1200912" y="12"/>
                </a:lnTo>
                <a:lnTo>
                  <a:pt x="0" y="0"/>
                </a:lnTo>
                <a:lnTo>
                  <a:pt x="0" y="71628"/>
                </a:lnTo>
                <a:lnTo>
                  <a:pt x="1200912" y="71628"/>
                </a:lnTo>
                <a:lnTo>
                  <a:pt x="1200912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200912" y="278892"/>
                </a:lnTo>
                <a:lnTo>
                  <a:pt x="1272540" y="278892"/>
                </a:lnTo>
                <a:lnTo>
                  <a:pt x="12725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24534" y="4547615"/>
            <a:ext cx="105029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99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pickle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8720" y="4475987"/>
            <a:ext cx="2626360" cy="1136015"/>
          </a:xfrm>
          <a:custGeom>
            <a:avLst/>
            <a:gdLst/>
            <a:ahLst/>
            <a:cxnLst/>
            <a:rect l="l" t="t" r="r" b="b"/>
            <a:pathLst>
              <a:path w="2626360" h="1136014">
                <a:moveTo>
                  <a:pt x="1121664" y="12"/>
                </a:moveTo>
                <a:lnTo>
                  <a:pt x="1050036" y="12"/>
                </a:lnTo>
                <a:lnTo>
                  <a:pt x="0" y="0"/>
                </a:lnTo>
                <a:lnTo>
                  <a:pt x="0" y="71628"/>
                </a:lnTo>
                <a:lnTo>
                  <a:pt x="1050023" y="71628"/>
                </a:lnTo>
                <a:lnTo>
                  <a:pt x="1050023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050023" y="278892"/>
                </a:lnTo>
                <a:lnTo>
                  <a:pt x="1121664" y="278904"/>
                </a:lnTo>
                <a:lnTo>
                  <a:pt x="1121664" y="12"/>
                </a:lnTo>
                <a:close/>
              </a:path>
              <a:path w="2626360" h="1136014">
                <a:moveTo>
                  <a:pt x="1723644" y="285000"/>
                </a:moveTo>
                <a:lnTo>
                  <a:pt x="1652016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1652016" y="356616"/>
                </a:lnTo>
                <a:lnTo>
                  <a:pt x="1652016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1652016" y="563880"/>
                </a:lnTo>
                <a:lnTo>
                  <a:pt x="1723644" y="563892"/>
                </a:lnTo>
                <a:lnTo>
                  <a:pt x="1723644" y="285000"/>
                </a:lnTo>
                <a:close/>
              </a:path>
              <a:path w="2626360" h="1136014">
                <a:moveTo>
                  <a:pt x="2551176" y="856500"/>
                </a:moveTo>
                <a:lnTo>
                  <a:pt x="2479548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2479548" y="928116"/>
                </a:lnTo>
                <a:lnTo>
                  <a:pt x="2479548" y="1063752"/>
                </a:lnTo>
                <a:lnTo>
                  <a:pt x="71628" y="1063752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3752"/>
                </a:lnTo>
                <a:lnTo>
                  <a:pt x="0" y="1135380"/>
                </a:lnTo>
                <a:lnTo>
                  <a:pt x="2479548" y="1135380"/>
                </a:lnTo>
                <a:lnTo>
                  <a:pt x="2551176" y="1135392"/>
                </a:lnTo>
                <a:lnTo>
                  <a:pt x="2551176" y="856500"/>
                </a:lnTo>
                <a:close/>
              </a:path>
              <a:path w="2626360" h="1136014">
                <a:moveTo>
                  <a:pt x="2625852" y="571512"/>
                </a:moveTo>
                <a:lnTo>
                  <a:pt x="2554224" y="571512"/>
                </a:lnTo>
                <a:lnTo>
                  <a:pt x="2554211" y="643140"/>
                </a:lnTo>
                <a:lnTo>
                  <a:pt x="2554211" y="778764"/>
                </a:lnTo>
                <a:lnTo>
                  <a:pt x="71628" y="778764"/>
                </a:lnTo>
                <a:lnTo>
                  <a:pt x="71628" y="643140"/>
                </a:lnTo>
                <a:lnTo>
                  <a:pt x="2554211" y="643140"/>
                </a:lnTo>
                <a:lnTo>
                  <a:pt x="2554211" y="571500"/>
                </a:lnTo>
                <a:lnTo>
                  <a:pt x="0" y="571500"/>
                </a:lnTo>
                <a:lnTo>
                  <a:pt x="0" y="643140"/>
                </a:lnTo>
                <a:lnTo>
                  <a:pt x="0" y="778764"/>
                </a:lnTo>
                <a:lnTo>
                  <a:pt x="0" y="850404"/>
                </a:lnTo>
                <a:lnTo>
                  <a:pt x="2554211" y="850404"/>
                </a:lnTo>
                <a:lnTo>
                  <a:pt x="2625852" y="850404"/>
                </a:lnTo>
                <a:lnTo>
                  <a:pt x="2625852" y="5715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47647" y="4794661"/>
            <a:ext cx="3486150" cy="10344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math import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sqrt</a:t>
            </a:r>
            <a:endParaRPr sz="1000">
              <a:latin typeface="Courier New"/>
              <a:cs typeface="Courier New"/>
            </a:endParaRPr>
          </a:p>
          <a:p>
            <a:pPr marL="12700" marR="983615">
              <a:lnSpc>
                <a:spcPct val="187000"/>
              </a:lnSpc>
              <a:spcBef>
                <a:spcPts val="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ngs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.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lte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g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(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'ig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'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)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azureml.core.run import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Run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azureml.core.experiment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Experiment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8720" y="5617463"/>
            <a:ext cx="3604260" cy="279400"/>
          </a:xfrm>
          <a:custGeom>
            <a:avLst/>
            <a:gdLst/>
            <a:ahLst/>
            <a:cxnLst/>
            <a:rect l="l" t="t" r="r" b="b"/>
            <a:pathLst>
              <a:path w="3604260" h="279400">
                <a:moveTo>
                  <a:pt x="3604260" y="12"/>
                </a:moveTo>
                <a:lnTo>
                  <a:pt x="3532632" y="12"/>
                </a:lnTo>
                <a:lnTo>
                  <a:pt x="0" y="0"/>
                </a:lnTo>
                <a:lnTo>
                  <a:pt x="0" y="71628"/>
                </a:lnTo>
                <a:lnTo>
                  <a:pt x="3532619" y="71628"/>
                </a:lnTo>
                <a:lnTo>
                  <a:pt x="353261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3532619" y="278892"/>
                </a:lnTo>
                <a:lnTo>
                  <a:pt x="3604260" y="278892"/>
                </a:lnTo>
                <a:lnTo>
                  <a:pt x="360426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24534" y="5974079"/>
            <a:ext cx="338201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azureml.core.workspace import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8720" y="5902451"/>
            <a:ext cx="3453765" cy="279400"/>
          </a:xfrm>
          <a:custGeom>
            <a:avLst/>
            <a:gdLst/>
            <a:ahLst/>
            <a:cxnLst/>
            <a:rect l="l" t="t" r="r" b="b"/>
            <a:pathLst>
              <a:path w="3453765" h="279400">
                <a:moveTo>
                  <a:pt x="3453384" y="12"/>
                </a:moveTo>
                <a:lnTo>
                  <a:pt x="3381756" y="12"/>
                </a:lnTo>
                <a:lnTo>
                  <a:pt x="3381756" y="71640"/>
                </a:lnTo>
                <a:lnTo>
                  <a:pt x="3381756" y="207276"/>
                </a:lnTo>
                <a:lnTo>
                  <a:pt x="71628" y="207276"/>
                </a:lnTo>
                <a:lnTo>
                  <a:pt x="71628" y="71640"/>
                </a:lnTo>
                <a:lnTo>
                  <a:pt x="3381756" y="71640"/>
                </a:lnTo>
                <a:lnTo>
                  <a:pt x="3381756" y="12"/>
                </a:lnTo>
                <a:lnTo>
                  <a:pt x="0" y="0"/>
                </a:lnTo>
                <a:lnTo>
                  <a:pt x="0" y="71640"/>
                </a:lnTo>
                <a:lnTo>
                  <a:pt x="0" y="207276"/>
                </a:lnTo>
                <a:lnTo>
                  <a:pt x="0" y="278892"/>
                </a:lnTo>
                <a:lnTo>
                  <a:pt x="3381756" y="278892"/>
                </a:lnTo>
                <a:lnTo>
                  <a:pt x="3453384" y="278892"/>
                </a:lnTo>
                <a:lnTo>
                  <a:pt x="34533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224534" y="6259067"/>
            <a:ext cx="278130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88720" y="6187439"/>
            <a:ext cx="2853055" cy="279400"/>
          </a:xfrm>
          <a:custGeom>
            <a:avLst/>
            <a:gdLst/>
            <a:ahLst/>
            <a:cxnLst/>
            <a:rect l="l" t="t" r="r" b="b"/>
            <a:pathLst>
              <a:path w="2853054" h="279400">
                <a:moveTo>
                  <a:pt x="2852928" y="12"/>
                </a:moveTo>
                <a:lnTo>
                  <a:pt x="2781300" y="12"/>
                </a:lnTo>
                <a:lnTo>
                  <a:pt x="0" y="0"/>
                </a:lnTo>
                <a:lnTo>
                  <a:pt x="0" y="71628"/>
                </a:lnTo>
                <a:lnTo>
                  <a:pt x="2781300" y="71628"/>
                </a:lnTo>
                <a:lnTo>
                  <a:pt x="2781300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781300" y="278892"/>
                </a:lnTo>
                <a:lnTo>
                  <a:pt x="2852928" y="278892"/>
                </a:lnTo>
                <a:lnTo>
                  <a:pt x="28529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24534" y="6544056"/>
            <a:ext cx="172847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Connect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to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88720" y="6472427"/>
            <a:ext cx="3980815" cy="1991995"/>
          </a:xfrm>
          <a:custGeom>
            <a:avLst/>
            <a:gdLst/>
            <a:ahLst/>
            <a:cxnLst/>
            <a:rect l="l" t="t" r="r" b="b"/>
            <a:pathLst>
              <a:path w="3980815" h="1991995">
                <a:moveTo>
                  <a:pt x="821436" y="569988"/>
                </a:moveTo>
                <a:lnTo>
                  <a:pt x="749808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749808" y="641604"/>
                </a:lnTo>
                <a:lnTo>
                  <a:pt x="749808" y="777240"/>
                </a:lnTo>
                <a:lnTo>
                  <a:pt x="71628" y="777240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7240"/>
                </a:lnTo>
                <a:lnTo>
                  <a:pt x="0" y="848868"/>
                </a:lnTo>
                <a:lnTo>
                  <a:pt x="749808" y="848868"/>
                </a:lnTo>
                <a:lnTo>
                  <a:pt x="821436" y="848880"/>
                </a:lnTo>
                <a:lnTo>
                  <a:pt x="821436" y="569988"/>
                </a:lnTo>
                <a:close/>
              </a:path>
              <a:path w="3980815" h="1991995">
                <a:moveTo>
                  <a:pt x="1799844" y="12"/>
                </a:moveTo>
                <a:lnTo>
                  <a:pt x="1728216" y="12"/>
                </a:lnTo>
                <a:lnTo>
                  <a:pt x="0" y="0"/>
                </a:lnTo>
                <a:lnTo>
                  <a:pt x="0" y="71628"/>
                </a:lnTo>
                <a:lnTo>
                  <a:pt x="1728216" y="71628"/>
                </a:lnTo>
                <a:lnTo>
                  <a:pt x="172821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728216" y="278892"/>
                </a:lnTo>
                <a:lnTo>
                  <a:pt x="1799844" y="278892"/>
                </a:lnTo>
                <a:lnTo>
                  <a:pt x="1799844" y="12"/>
                </a:lnTo>
                <a:close/>
              </a:path>
              <a:path w="3980815" h="1991995">
                <a:moveTo>
                  <a:pt x="2250948" y="285000"/>
                </a:moveTo>
                <a:lnTo>
                  <a:pt x="217932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179320" y="356616"/>
                </a:lnTo>
                <a:lnTo>
                  <a:pt x="2179320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2179320" y="563880"/>
                </a:lnTo>
                <a:lnTo>
                  <a:pt x="2250948" y="563880"/>
                </a:lnTo>
                <a:lnTo>
                  <a:pt x="2250948" y="285000"/>
                </a:lnTo>
                <a:close/>
              </a:path>
              <a:path w="3980815" h="1991995">
                <a:moveTo>
                  <a:pt x="2474976" y="856500"/>
                </a:moveTo>
                <a:lnTo>
                  <a:pt x="2403348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2403348" y="928116"/>
                </a:lnTo>
                <a:lnTo>
                  <a:pt x="2403348" y="1063752"/>
                </a:lnTo>
                <a:lnTo>
                  <a:pt x="71628" y="1063752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3752"/>
                </a:lnTo>
                <a:lnTo>
                  <a:pt x="0" y="1135380"/>
                </a:lnTo>
                <a:lnTo>
                  <a:pt x="2403348" y="1135380"/>
                </a:lnTo>
                <a:lnTo>
                  <a:pt x="2474976" y="1135380"/>
                </a:lnTo>
                <a:lnTo>
                  <a:pt x="2474976" y="856500"/>
                </a:lnTo>
                <a:close/>
              </a:path>
              <a:path w="3980815" h="1991995">
                <a:moveTo>
                  <a:pt x="2852928" y="1711464"/>
                </a:moveTo>
                <a:lnTo>
                  <a:pt x="2781300" y="1711464"/>
                </a:lnTo>
                <a:lnTo>
                  <a:pt x="0" y="1711452"/>
                </a:lnTo>
                <a:lnTo>
                  <a:pt x="0" y="1783080"/>
                </a:lnTo>
                <a:lnTo>
                  <a:pt x="2781300" y="1783080"/>
                </a:lnTo>
                <a:lnTo>
                  <a:pt x="2781300" y="1920240"/>
                </a:lnTo>
                <a:lnTo>
                  <a:pt x="71628" y="1920240"/>
                </a:lnTo>
                <a:lnTo>
                  <a:pt x="71628" y="1783092"/>
                </a:lnTo>
                <a:lnTo>
                  <a:pt x="0" y="1783092"/>
                </a:lnTo>
                <a:lnTo>
                  <a:pt x="0" y="1920240"/>
                </a:lnTo>
                <a:lnTo>
                  <a:pt x="0" y="1991868"/>
                </a:lnTo>
                <a:lnTo>
                  <a:pt x="2781300" y="1991868"/>
                </a:lnTo>
                <a:lnTo>
                  <a:pt x="2852928" y="1991880"/>
                </a:lnTo>
                <a:lnTo>
                  <a:pt x="2852928" y="1711464"/>
                </a:lnTo>
                <a:close/>
              </a:path>
              <a:path w="3980815" h="1991995">
                <a:moveTo>
                  <a:pt x="2926080" y="1426476"/>
                </a:moveTo>
                <a:lnTo>
                  <a:pt x="2854452" y="1426476"/>
                </a:lnTo>
                <a:lnTo>
                  <a:pt x="0" y="1426464"/>
                </a:lnTo>
                <a:lnTo>
                  <a:pt x="0" y="1498092"/>
                </a:lnTo>
                <a:lnTo>
                  <a:pt x="2854452" y="1498092"/>
                </a:lnTo>
                <a:lnTo>
                  <a:pt x="2854452" y="1633728"/>
                </a:lnTo>
                <a:lnTo>
                  <a:pt x="71628" y="1633728"/>
                </a:lnTo>
                <a:lnTo>
                  <a:pt x="71628" y="1498104"/>
                </a:lnTo>
                <a:lnTo>
                  <a:pt x="0" y="1498104"/>
                </a:lnTo>
                <a:lnTo>
                  <a:pt x="0" y="1633728"/>
                </a:lnTo>
                <a:lnTo>
                  <a:pt x="0" y="1705356"/>
                </a:lnTo>
                <a:lnTo>
                  <a:pt x="2854452" y="1705356"/>
                </a:lnTo>
                <a:lnTo>
                  <a:pt x="2926080" y="1705356"/>
                </a:lnTo>
                <a:lnTo>
                  <a:pt x="2926080" y="1426476"/>
                </a:lnTo>
                <a:close/>
              </a:path>
              <a:path w="3980815" h="1991995">
                <a:moveTo>
                  <a:pt x="3980688" y="1141488"/>
                </a:moveTo>
                <a:lnTo>
                  <a:pt x="3909060" y="1141488"/>
                </a:lnTo>
                <a:lnTo>
                  <a:pt x="0" y="1141476"/>
                </a:lnTo>
                <a:lnTo>
                  <a:pt x="0" y="1213104"/>
                </a:lnTo>
                <a:lnTo>
                  <a:pt x="3909060" y="1213104"/>
                </a:lnTo>
                <a:lnTo>
                  <a:pt x="3909060" y="1348740"/>
                </a:lnTo>
                <a:lnTo>
                  <a:pt x="71628" y="1348740"/>
                </a:lnTo>
                <a:lnTo>
                  <a:pt x="71628" y="1213116"/>
                </a:lnTo>
                <a:lnTo>
                  <a:pt x="0" y="1213116"/>
                </a:lnTo>
                <a:lnTo>
                  <a:pt x="0" y="1348740"/>
                </a:lnTo>
                <a:lnTo>
                  <a:pt x="0" y="1420368"/>
                </a:lnTo>
                <a:lnTo>
                  <a:pt x="3909060" y="1420368"/>
                </a:lnTo>
                <a:lnTo>
                  <a:pt x="3980688" y="1420380"/>
                </a:lnTo>
                <a:lnTo>
                  <a:pt x="3980688" y="11414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176019" y="6792625"/>
            <a:ext cx="3932554" cy="1835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Workspace.from_config()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print(ws)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Load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 and model to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test</a:t>
            </a:r>
            <a:endParaRPr sz="1000">
              <a:latin typeface="Courier New"/>
              <a:cs typeface="Courier New"/>
            </a:endParaRPr>
          </a:p>
          <a:p>
            <a:pPr marL="83820" marR="5080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 = Model(ws,'scaler').download(exist_ok=True)  svc_model = Model(ws,'support-vector-  classifier').download(exist_ok=True)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08762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running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code,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see new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downloaded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left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panel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JupyterLab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window.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502262"/>
            <a:ext cx="412115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Loading model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artifacts </a:t>
            </a:r>
            <a:r>
              <a:rPr dirty="0" sz="1800" spc="5" b="1">
                <a:solidFill>
                  <a:srgbClr val="444954"/>
                </a:solidFill>
                <a:latin typeface="Arial"/>
                <a:cs typeface="Arial"/>
              </a:rPr>
              <a:t>for</a:t>
            </a:r>
            <a:r>
              <a:rPr dirty="0" sz="1800" spc="-2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inference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948329"/>
            <a:ext cx="5264150" cy="12566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8499"/>
              </a:lnSpc>
              <a:spcBef>
                <a:spcPts val="9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open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variables that can be used for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inference.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loaded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variable using pickle,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ONNX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runtime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load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ONNX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InferenceSession()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making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with open('scaler.pkl', 'rb') as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file: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2994659"/>
            <a:ext cx="3002280" cy="279400"/>
          </a:xfrm>
          <a:custGeom>
            <a:avLst/>
            <a:gdLst/>
            <a:ahLst/>
            <a:cxnLst/>
            <a:rect l="l" t="t" r="r" b="b"/>
            <a:pathLst>
              <a:path w="3002279" h="279400">
                <a:moveTo>
                  <a:pt x="3002280" y="12"/>
                </a:moveTo>
                <a:lnTo>
                  <a:pt x="2930652" y="12"/>
                </a:lnTo>
                <a:lnTo>
                  <a:pt x="0" y="0"/>
                </a:lnTo>
                <a:lnTo>
                  <a:pt x="0" y="71628"/>
                </a:lnTo>
                <a:lnTo>
                  <a:pt x="2930652" y="71628"/>
                </a:lnTo>
                <a:lnTo>
                  <a:pt x="2930652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930652" y="278892"/>
                </a:lnTo>
                <a:lnTo>
                  <a:pt x="3002280" y="278892"/>
                </a:lnTo>
                <a:lnTo>
                  <a:pt x="30022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24534" y="3351276"/>
            <a:ext cx="232918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7820">
              <a:lnSpc>
                <a:spcPts val="99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 =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pickle.load(file)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3279647"/>
            <a:ext cx="3304540" cy="1989455"/>
          </a:xfrm>
          <a:custGeom>
            <a:avLst/>
            <a:gdLst/>
            <a:ahLst/>
            <a:cxnLst/>
            <a:rect l="l" t="t" r="r" b="b"/>
            <a:pathLst>
              <a:path w="3304540" h="1989454">
                <a:moveTo>
                  <a:pt x="1045464" y="854976"/>
                </a:moveTo>
                <a:lnTo>
                  <a:pt x="973836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973823" y="926592"/>
                </a:lnTo>
                <a:lnTo>
                  <a:pt x="973823" y="1062228"/>
                </a:lnTo>
                <a:lnTo>
                  <a:pt x="71628" y="1062228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2228"/>
                </a:lnTo>
                <a:lnTo>
                  <a:pt x="0" y="1133856"/>
                </a:lnTo>
                <a:lnTo>
                  <a:pt x="973823" y="1133856"/>
                </a:lnTo>
                <a:lnTo>
                  <a:pt x="1045464" y="1133856"/>
                </a:lnTo>
                <a:lnTo>
                  <a:pt x="1045464" y="854976"/>
                </a:lnTo>
                <a:close/>
              </a:path>
              <a:path w="3304540" h="1989454">
                <a:moveTo>
                  <a:pt x="1949196" y="569988"/>
                </a:moveTo>
                <a:lnTo>
                  <a:pt x="1877568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1877555" y="641604"/>
                </a:lnTo>
                <a:lnTo>
                  <a:pt x="1877555" y="777240"/>
                </a:lnTo>
                <a:lnTo>
                  <a:pt x="71628" y="777240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7240"/>
                </a:lnTo>
                <a:lnTo>
                  <a:pt x="0" y="848868"/>
                </a:lnTo>
                <a:lnTo>
                  <a:pt x="1877555" y="848868"/>
                </a:lnTo>
                <a:lnTo>
                  <a:pt x="1949196" y="848880"/>
                </a:lnTo>
                <a:lnTo>
                  <a:pt x="1949196" y="569988"/>
                </a:lnTo>
                <a:close/>
              </a:path>
              <a:path w="3304540" h="1989454">
                <a:moveTo>
                  <a:pt x="2400300" y="12"/>
                </a:moveTo>
                <a:lnTo>
                  <a:pt x="2328672" y="12"/>
                </a:lnTo>
                <a:lnTo>
                  <a:pt x="0" y="0"/>
                </a:lnTo>
                <a:lnTo>
                  <a:pt x="0" y="71628"/>
                </a:lnTo>
                <a:lnTo>
                  <a:pt x="2328659" y="71628"/>
                </a:lnTo>
                <a:lnTo>
                  <a:pt x="232865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328659" y="278892"/>
                </a:lnTo>
                <a:lnTo>
                  <a:pt x="2400300" y="278904"/>
                </a:lnTo>
                <a:lnTo>
                  <a:pt x="2400300" y="12"/>
                </a:lnTo>
                <a:close/>
              </a:path>
              <a:path w="3304540" h="1989454">
                <a:moveTo>
                  <a:pt x="3002280" y="1139964"/>
                </a:moveTo>
                <a:lnTo>
                  <a:pt x="2930652" y="1139964"/>
                </a:lnTo>
                <a:lnTo>
                  <a:pt x="0" y="1139952"/>
                </a:lnTo>
                <a:lnTo>
                  <a:pt x="0" y="1211580"/>
                </a:lnTo>
                <a:lnTo>
                  <a:pt x="2930652" y="1211580"/>
                </a:lnTo>
                <a:lnTo>
                  <a:pt x="2930652" y="1347216"/>
                </a:lnTo>
                <a:lnTo>
                  <a:pt x="71628" y="1347216"/>
                </a:lnTo>
                <a:lnTo>
                  <a:pt x="71628" y="1211592"/>
                </a:lnTo>
                <a:lnTo>
                  <a:pt x="0" y="1211592"/>
                </a:lnTo>
                <a:lnTo>
                  <a:pt x="0" y="1347216"/>
                </a:lnTo>
                <a:lnTo>
                  <a:pt x="0" y="1418844"/>
                </a:lnTo>
                <a:lnTo>
                  <a:pt x="2930652" y="1418844"/>
                </a:lnTo>
                <a:lnTo>
                  <a:pt x="2930652" y="1424940"/>
                </a:lnTo>
                <a:lnTo>
                  <a:pt x="0" y="1424940"/>
                </a:lnTo>
                <a:lnTo>
                  <a:pt x="0" y="1496568"/>
                </a:lnTo>
                <a:lnTo>
                  <a:pt x="2930652" y="1496568"/>
                </a:lnTo>
                <a:lnTo>
                  <a:pt x="2930652" y="1632204"/>
                </a:lnTo>
                <a:lnTo>
                  <a:pt x="71628" y="1632204"/>
                </a:lnTo>
                <a:lnTo>
                  <a:pt x="71628" y="1496580"/>
                </a:lnTo>
                <a:lnTo>
                  <a:pt x="0" y="1496580"/>
                </a:lnTo>
                <a:lnTo>
                  <a:pt x="0" y="1632204"/>
                </a:lnTo>
                <a:lnTo>
                  <a:pt x="0" y="1703844"/>
                </a:lnTo>
                <a:lnTo>
                  <a:pt x="2930652" y="1703844"/>
                </a:lnTo>
                <a:lnTo>
                  <a:pt x="3002280" y="1703844"/>
                </a:lnTo>
                <a:lnTo>
                  <a:pt x="3002280" y="1139964"/>
                </a:lnTo>
                <a:close/>
              </a:path>
              <a:path w="3304540" h="1989454">
                <a:moveTo>
                  <a:pt x="3078480" y="1709940"/>
                </a:moveTo>
                <a:lnTo>
                  <a:pt x="3006852" y="1709940"/>
                </a:lnTo>
                <a:lnTo>
                  <a:pt x="0" y="1709928"/>
                </a:lnTo>
                <a:lnTo>
                  <a:pt x="0" y="1781556"/>
                </a:lnTo>
                <a:lnTo>
                  <a:pt x="3006852" y="1781556"/>
                </a:lnTo>
                <a:lnTo>
                  <a:pt x="3006852" y="1917192"/>
                </a:lnTo>
                <a:lnTo>
                  <a:pt x="71628" y="1917192"/>
                </a:lnTo>
                <a:lnTo>
                  <a:pt x="71628" y="1781568"/>
                </a:lnTo>
                <a:lnTo>
                  <a:pt x="0" y="1781568"/>
                </a:lnTo>
                <a:lnTo>
                  <a:pt x="0" y="1917192"/>
                </a:lnTo>
                <a:lnTo>
                  <a:pt x="0" y="1988820"/>
                </a:lnTo>
                <a:lnTo>
                  <a:pt x="3006852" y="1988820"/>
                </a:lnTo>
                <a:lnTo>
                  <a:pt x="3078480" y="1988832"/>
                </a:lnTo>
                <a:lnTo>
                  <a:pt x="3078480" y="1709940"/>
                </a:lnTo>
                <a:close/>
              </a:path>
              <a:path w="3304540" h="1989454">
                <a:moveTo>
                  <a:pt x="3304032" y="285000"/>
                </a:moveTo>
                <a:lnTo>
                  <a:pt x="323240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232404" y="356616"/>
                </a:lnTo>
                <a:lnTo>
                  <a:pt x="3232404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3232404" y="563880"/>
                </a:lnTo>
                <a:lnTo>
                  <a:pt x="3304032" y="563880"/>
                </a:lnTo>
                <a:lnTo>
                  <a:pt x="330403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8720" y="7013447"/>
            <a:ext cx="4883150" cy="1706880"/>
          </a:xfrm>
          <a:custGeom>
            <a:avLst/>
            <a:gdLst/>
            <a:ahLst/>
            <a:cxnLst/>
            <a:rect l="l" t="t" r="r" b="b"/>
            <a:pathLst>
              <a:path w="4883150" h="1706879">
                <a:moveTo>
                  <a:pt x="970788" y="569988"/>
                </a:moveTo>
                <a:lnTo>
                  <a:pt x="899160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899147" y="641604"/>
                </a:lnTo>
                <a:lnTo>
                  <a:pt x="899147" y="778764"/>
                </a:lnTo>
                <a:lnTo>
                  <a:pt x="71628" y="778764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8764"/>
                </a:lnTo>
                <a:lnTo>
                  <a:pt x="0" y="850392"/>
                </a:lnTo>
                <a:lnTo>
                  <a:pt x="899147" y="850392"/>
                </a:lnTo>
                <a:lnTo>
                  <a:pt x="970788" y="850404"/>
                </a:lnTo>
                <a:lnTo>
                  <a:pt x="970788" y="569988"/>
                </a:lnTo>
                <a:close/>
              </a:path>
              <a:path w="4883150" h="1706879">
                <a:moveTo>
                  <a:pt x="1496568" y="1428000"/>
                </a:moveTo>
                <a:lnTo>
                  <a:pt x="1424927" y="1428000"/>
                </a:lnTo>
                <a:lnTo>
                  <a:pt x="0" y="1427988"/>
                </a:lnTo>
                <a:lnTo>
                  <a:pt x="0" y="1499616"/>
                </a:lnTo>
                <a:lnTo>
                  <a:pt x="1424927" y="1499616"/>
                </a:lnTo>
                <a:lnTo>
                  <a:pt x="1424927" y="1635252"/>
                </a:lnTo>
                <a:lnTo>
                  <a:pt x="71628" y="1635252"/>
                </a:lnTo>
                <a:lnTo>
                  <a:pt x="71628" y="1499628"/>
                </a:lnTo>
                <a:lnTo>
                  <a:pt x="0" y="1499628"/>
                </a:lnTo>
                <a:lnTo>
                  <a:pt x="0" y="1635252"/>
                </a:lnTo>
                <a:lnTo>
                  <a:pt x="0" y="1706880"/>
                </a:lnTo>
                <a:lnTo>
                  <a:pt x="1424927" y="1706880"/>
                </a:lnTo>
                <a:lnTo>
                  <a:pt x="1496568" y="1706880"/>
                </a:lnTo>
                <a:lnTo>
                  <a:pt x="1496568" y="1428000"/>
                </a:lnTo>
                <a:close/>
              </a:path>
              <a:path w="4883150" h="1706879">
                <a:moveTo>
                  <a:pt x="2852928" y="1141488"/>
                </a:moveTo>
                <a:lnTo>
                  <a:pt x="2781300" y="1141488"/>
                </a:lnTo>
                <a:lnTo>
                  <a:pt x="0" y="1141476"/>
                </a:lnTo>
                <a:lnTo>
                  <a:pt x="0" y="1213104"/>
                </a:lnTo>
                <a:lnTo>
                  <a:pt x="2781300" y="1213104"/>
                </a:lnTo>
                <a:lnTo>
                  <a:pt x="2781300" y="1350264"/>
                </a:lnTo>
                <a:lnTo>
                  <a:pt x="71628" y="1350264"/>
                </a:lnTo>
                <a:lnTo>
                  <a:pt x="71628" y="1213116"/>
                </a:lnTo>
                <a:lnTo>
                  <a:pt x="0" y="1213116"/>
                </a:lnTo>
                <a:lnTo>
                  <a:pt x="0" y="1350264"/>
                </a:lnTo>
                <a:lnTo>
                  <a:pt x="0" y="1421892"/>
                </a:lnTo>
                <a:lnTo>
                  <a:pt x="2781300" y="1421892"/>
                </a:lnTo>
                <a:lnTo>
                  <a:pt x="2852928" y="1421904"/>
                </a:lnTo>
                <a:lnTo>
                  <a:pt x="2852928" y="1141488"/>
                </a:lnTo>
                <a:close/>
              </a:path>
              <a:path w="4883150" h="1706879">
                <a:moveTo>
                  <a:pt x="3605784" y="856500"/>
                </a:moveTo>
                <a:lnTo>
                  <a:pt x="3534156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3534156" y="928116"/>
                </a:lnTo>
                <a:lnTo>
                  <a:pt x="3534156" y="1065276"/>
                </a:lnTo>
                <a:lnTo>
                  <a:pt x="71628" y="1065276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5276"/>
                </a:lnTo>
                <a:lnTo>
                  <a:pt x="0" y="1136904"/>
                </a:lnTo>
                <a:lnTo>
                  <a:pt x="3534156" y="1136904"/>
                </a:lnTo>
                <a:lnTo>
                  <a:pt x="3605784" y="1136904"/>
                </a:lnTo>
                <a:lnTo>
                  <a:pt x="3605784" y="856500"/>
                </a:lnTo>
                <a:close/>
              </a:path>
              <a:path w="4883150" h="1706879">
                <a:moveTo>
                  <a:pt x="4431792" y="285000"/>
                </a:moveTo>
                <a:lnTo>
                  <a:pt x="4360151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360151" y="356616"/>
                </a:lnTo>
                <a:lnTo>
                  <a:pt x="4360151" y="493776"/>
                </a:lnTo>
                <a:lnTo>
                  <a:pt x="71628" y="493776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3776"/>
                </a:lnTo>
                <a:lnTo>
                  <a:pt x="0" y="565404"/>
                </a:lnTo>
                <a:lnTo>
                  <a:pt x="4360151" y="565404"/>
                </a:lnTo>
                <a:lnTo>
                  <a:pt x="4431792" y="565404"/>
                </a:lnTo>
                <a:lnTo>
                  <a:pt x="4431792" y="285000"/>
                </a:lnTo>
                <a:close/>
              </a:path>
              <a:path w="4883150" h="1706879">
                <a:moveTo>
                  <a:pt x="4882896" y="12"/>
                </a:moveTo>
                <a:lnTo>
                  <a:pt x="4811255" y="12"/>
                </a:lnTo>
                <a:lnTo>
                  <a:pt x="0" y="0"/>
                </a:lnTo>
                <a:lnTo>
                  <a:pt x="0" y="71628"/>
                </a:lnTo>
                <a:lnTo>
                  <a:pt x="4811255" y="71628"/>
                </a:lnTo>
                <a:lnTo>
                  <a:pt x="4811255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4811255" y="280416"/>
                </a:lnTo>
                <a:lnTo>
                  <a:pt x="4882896" y="280416"/>
                </a:lnTo>
                <a:lnTo>
                  <a:pt x="488289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76019" y="3598321"/>
            <a:ext cx="5298440" cy="5287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Compute the prediction with ONNX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Runtime</a:t>
            </a:r>
            <a:endParaRPr sz="1000">
              <a:latin typeface="Courier New"/>
              <a:cs typeface="Courier New"/>
            </a:endParaRPr>
          </a:p>
          <a:p>
            <a:pPr marL="83820" marR="3400425">
              <a:lnSpc>
                <a:spcPct val="187000"/>
              </a:lnSpc>
              <a:spcBef>
                <a:spcPts val="1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onnxruntime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rt  import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numpy</a:t>
            </a:r>
            <a:endParaRPr sz="1000">
              <a:latin typeface="Courier New"/>
              <a:cs typeface="Courier New"/>
            </a:endParaRPr>
          </a:p>
          <a:p>
            <a:pPr algn="just" marL="83820" marR="2273935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sess = rt.InferenceSession("svc.onnx")  input_name = sess.get_inputs()[0].name  label_name =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sess.get_outputs()[0].name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ML model</a:t>
            </a:r>
            <a:r>
              <a:rPr dirty="0" sz="1100" spc="-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inference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27699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inference, scale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and 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for inference using  the </a:t>
            </a:r>
            <a:r>
              <a:rPr dirty="0" sz="1000" spc="125">
                <a:solidFill>
                  <a:srgbClr val="E83D8C"/>
                </a:solidFill>
                <a:latin typeface="Arial"/>
                <a:cs typeface="Arial"/>
              </a:rPr>
              <a:t>fit_transform()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Now, perform inference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ONNX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session and run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sess.run()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passing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test_data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,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60">
                <a:solidFill>
                  <a:srgbClr val="E83D8C"/>
                </a:solidFill>
                <a:latin typeface="Arial"/>
                <a:cs typeface="Arial"/>
              </a:rPr>
              <a:t>float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32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format.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print the results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test_data = np.array([34.927778, 0.24, 7.3899, 83, 16.1000,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1])</a:t>
            </a:r>
            <a:endParaRPr sz="1000">
              <a:latin typeface="Courier New"/>
              <a:cs typeface="Courier New"/>
            </a:endParaRPr>
          </a:p>
          <a:p>
            <a:pPr marL="83820" marR="920115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test_data = scaler.fit_transform(test_data.reshape(1, 6))  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</a:t>
            </a:r>
            <a:endParaRPr sz="1000">
              <a:latin typeface="Courier New"/>
              <a:cs typeface="Courier New"/>
            </a:endParaRPr>
          </a:p>
          <a:p>
            <a:pPr marL="83820" marR="1746885">
              <a:lnSpc>
                <a:spcPct val="187000"/>
              </a:lnSpc>
              <a:spcBef>
                <a:spcPts val="1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pred_onx = sess.run([label_name], {input_name:  test_data.astype(numpy.float32)})[0]  print(pred_onx[0])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49875" cy="668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7699"/>
              </a:lnSpc>
              <a:spcBef>
                <a:spcPts val="10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these steps,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successfully downloaded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loaded 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variable,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performed inference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sample. The expected result of  the block code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the value</a:t>
            </a:r>
            <a:r>
              <a:rPr dirty="0" sz="11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1743490"/>
            <a:ext cx="1251585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</a:t>
            </a:r>
            <a:r>
              <a:rPr dirty="0" spc="-15"/>
              <a:t>u</a:t>
            </a:r>
            <a:r>
              <a:rPr dirty="0" spc="15"/>
              <a:t>mm</a:t>
            </a:r>
            <a:r>
              <a:rPr dirty="0"/>
              <a:t>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019" y="2253129"/>
            <a:ext cx="5381625" cy="24422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9080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explored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various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evaluate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interpret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learned 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 importance of  packaging models, why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package models,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various practicalities  and tools for packaging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inference in production. Lastly,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the workings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packaging and de-packaging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for  inference,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implementation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using  serialized models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about deploying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Fasten your  seatbelts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ready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deploy your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production!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u="sng" sz="1000" spc="-254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Carlito"/>
                <a:cs typeface="Carlito"/>
              </a:rPr>
              <a:t>Sign</a:t>
            </a:r>
            <a:r>
              <a:rPr dirty="0" u="sng" sz="1000" spc="-15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Carlito"/>
                <a:cs typeface="Carlito"/>
              </a:rPr>
              <a:t>Out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1956" y="4797551"/>
            <a:ext cx="5422900" cy="3141345"/>
          </a:xfrm>
          <a:custGeom>
            <a:avLst/>
            <a:gdLst/>
            <a:ahLst/>
            <a:cxnLst/>
            <a:rect l="l" t="t" r="r" b="b"/>
            <a:pathLst>
              <a:path w="5422900" h="3141345">
                <a:moveTo>
                  <a:pt x="5422392" y="0"/>
                </a:moveTo>
                <a:lnTo>
                  <a:pt x="0" y="0"/>
                </a:lnTo>
                <a:lnTo>
                  <a:pt x="0" y="2881884"/>
                </a:lnTo>
                <a:lnTo>
                  <a:pt x="0" y="3140964"/>
                </a:lnTo>
                <a:lnTo>
                  <a:pt x="5422392" y="3140964"/>
                </a:lnTo>
                <a:lnTo>
                  <a:pt x="5422392" y="2881884"/>
                </a:lnTo>
                <a:lnTo>
                  <a:pt x="5422392" y="0"/>
                </a:lnTo>
                <a:close/>
              </a:path>
            </a:pathLst>
          </a:custGeom>
          <a:solidFill>
            <a:srgbClr val="E4E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71955" y="4797552"/>
            <a:ext cx="5422900" cy="31413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6510">
              <a:lnSpc>
                <a:spcPct val="100000"/>
              </a:lnSpc>
            </a:pPr>
            <a:r>
              <a:rPr dirty="0" sz="1250" spc="5">
                <a:solidFill>
                  <a:srgbClr val="444954"/>
                </a:solidFill>
                <a:latin typeface="Arimo"/>
                <a:cs typeface="Arimo"/>
              </a:rPr>
              <a:t>Engineering</a:t>
            </a:r>
            <a:r>
              <a:rPr dirty="0" sz="1250" spc="-2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250" spc="10">
                <a:solidFill>
                  <a:srgbClr val="444954"/>
                </a:solidFill>
                <a:latin typeface="Arimo"/>
                <a:cs typeface="Arimo"/>
              </a:rPr>
              <a:t>MLOps</a:t>
            </a:r>
            <a:endParaRPr sz="1250">
              <a:latin typeface="Arimo"/>
              <a:cs typeface="Arim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71955" y="8104631"/>
            <a:ext cx="5422900" cy="457200"/>
            <a:chOff x="1171955" y="8104631"/>
            <a:chExt cx="5422900" cy="457200"/>
          </a:xfrm>
        </p:grpSpPr>
        <p:sp>
          <p:nvSpPr>
            <p:cNvPr id="8" name="object 8"/>
            <p:cNvSpPr/>
            <p:nvPr/>
          </p:nvSpPr>
          <p:spPr>
            <a:xfrm>
              <a:off x="1386839" y="8112251"/>
              <a:ext cx="5207635" cy="146685"/>
            </a:xfrm>
            <a:custGeom>
              <a:avLst/>
              <a:gdLst/>
              <a:ahLst/>
              <a:cxnLst/>
              <a:rect l="l" t="t" r="r" b="b"/>
              <a:pathLst>
                <a:path w="5207634" h="146684">
                  <a:moveTo>
                    <a:pt x="5207508" y="146303"/>
                  </a:moveTo>
                  <a:lnTo>
                    <a:pt x="0" y="146303"/>
                  </a:lnTo>
                  <a:lnTo>
                    <a:pt x="0" y="0"/>
                  </a:lnTo>
                  <a:lnTo>
                    <a:pt x="5207508" y="0"/>
                  </a:lnTo>
                  <a:lnTo>
                    <a:pt x="5207508" y="146303"/>
                  </a:lnTo>
                  <a:close/>
                </a:path>
              </a:pathLst>
            </a:custGeom>
            <a:solidFill>
              <a:srgbClr val="E4E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86839" y="8104631"/>
              <a:ext cx="5207635" cy="7620"/>
            </a:xfrm>
            <a:custGeom>
              <a:avLst/>
              <a:gdLst/>
              <a:ahLst/>
              <a:cxnLst/>
              <a:rect l="l" t="t" r="r" b="b"/>
              <a:pathLst>
                <a:path w="5207634" h="7620">
                  <a:moveTo>
                    <a:pt x="5207508" y="7620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5207508" y="0"/>
                  </a:lnTo>
                  <a:lnTo>
                    <a:pt x="5207508" y="7620"/>
                  </a:lnTo>
                  <a:close/>
                </a:path>
              </a:pathLst>
            </a:custGeom>
            <a:solidFill>
              <a:srgbClr val="A8AC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71956" y="8258555"/>
              <a:ext cx="5422900" cy="303530"/>
            </a:xfrm>
            <a:custGeom>
              <a:avLst/>
              <a:gdLst/>
              <a:ahLst/>
              <a:cxnLst/>
              <a:rect l="l" t="t" r="r" b="b"/>
              <a:pathLst>
                <a:path w="5422900" h="303529">
                  <a:moveTo>
                    <a:pt x="5422392" y="0"/>
                  </a:moveTo>
                  <a:lnTo>
                    <a:pt x="214884" y="0"/>
                  </a:lnTo>
                  <a:lnTo>
                    <a:pt x="214884" y="147828"/>
                  </a:lnTo>
                  <a:lnTo>
                    <a:pt x="0" y="147828"/>
                  </a:lnTo>
                  <a:lnTo>
                    <a:pt x="0" y="303276"/>
                  </a:lnTo>
                  <a:lnTo>
                    <a:pt x="5422392" y="303276"/>
                  </a:lnTo>
                  <a:lnTo>
                    <a:pt x="5422392" y="147828"/>
                  </a:lnTo>
                  <a:lnTo>
                    <a:pt x="5422392" y="0"/>
                  </a:lnTo>
                  <a:close/>
                </a:path>
              </a:pathLst>
            </a:custGeom>
            <a:solidFill>
              <a:srgbClr val="E4E6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171955" y="8092597"/>
            <a:ext cx="5422900" cy="9709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46405" indent="-215900">
              <a:lnSpc>
                <a:spcPts val="1180"/>
              </a:lnSpc>
              <a:spcBef>
                <a:spcPts val="90"/>
              </a:spcBef>
              <a:buSzPct val="90000"/>
              <a:buFont typeface="Symbol"/>
              <a:buChar char=""/>
              <a:tabLst>
                <a:tab pos="446405" algn="l"/>
                <a:tab pos="447040" algn="l"/>
              </a:tabLst>
            </a:pPr>
            <a:r>
              <a:rPr dirty="0" sz="1000" spc="-10">
                <a:solidFill>
                  <a:srgbClr val="444954"/>
                </a:solidFill>
                <a:latin typeface="Arimo"/>
                <a:cs typeface="Arimo"/>
              </a:rPr>
              <a:t>₹3,284.99Print +</a:t>
            </a:r>
            <a:r>
              <a:rPr dirty="0" sz="1000" spc="-2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Arimo"/>
                <a:cs typeface="Arimo"/>
              </a:rPr>
              <a:t>eBook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Buy</a:t>
            </a:r>
            <a:endParaRPr sz="1000">
              <a:latin typeface="Arimo"/>
              <a:cs typeface="Arimo"/>
            </a:endParaRPr>
          </a:p>
          <a:p>
            <a:pPr marL="16510" marR="3399154" indent="214629">
              <a:lnSpc>
                <a:spcPts val="1140"/>
              </a:lnSpc>
              <a:spcBef>
                <a:spcPts val="70"/>
              </a:spcBef>
              <a:buSzPct val="90000"/>
              <a:buFont typeface="Symbol"/>
              <a:buChar char=""/>
              <a:tabLst>
                <a:tab pos="446405" algn="l"/>
                <a:tab pos="447040" algn="l"/>
              </a:tabLst>
            </a:pPr>
            <a:r>
              <a:rPr dirty="0" sz="1000" spc="-10">
                <a:solidFill>
                  <a:srgbClr val="444954"/>
                </a:solidFill>
                <a:latin typeface="Arimo"/>
                <a:cs typeface="Arimo"/>
              </a:rPr>
              <a:t>₹2,299.99eBook version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Buy </a:t>
            </a:r>
            <a:r>
              <a:rPr dirty="0" sz="1000" spc="-10">
                <a:solidFill>
                  <a:srgbClr val="444954"/>
                </a:solidFill>
                <a:latin typeface="Arimo"/>
                <a:cs typeface="Arimo"/>
              </a:rPr>
              <a:t> More</a:t>
            </a:r>
            <a:r>
              <a:rPr dirty="0" sz="1000" spc="-1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Arimo"/>
                <a:cs typeface="Arimo"/>
              </a:rPr>
              <a:t>info</a:t>
            </a:r>
            <a:endParaRPr sz="1000">
              <a:latin typeface="Arimo"/>
              <a:cs typeface="Arimo"/>
            </a:endParaRPr>
          </a:p>
          <a:p>
            <a:pPr marL="16510">
              <a:lnSpc>
                <a:spcPct val="100000"/>
              </a:lnSpc>
              <a:spcBef>
                <a:spcPts val="75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1</a:t>
            </a:r>
            <a:endParaRPr sz="1000">
              <a:latin typeface="Arimo"/>
              <a:cs typeface="Arimo"/>
            </a:endParaRPr>
          </a:p>
          <a:p>
            <a:pPr marL="16510">
              <a:lnSpc>
                <a:spcPct val="100000"/>
              </a:lnSpc>
              <a:spcBef>
                <a:spcPts val="77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1: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Framework for Building Machine Learning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Models</a:t>
            </a:r>
            <a:endParaRPr sz="1000">
              <a:latin typeface="Arimo"/>
              <a:cs typeface="Arim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90244" y="4799076"/>
            <a:ext cx="2237232" cy="2769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1405"/>
            <a:ext cx="3806825" cy="82873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41959" indent="-215265">
              <a:lnSpc>
                <a:spcPct val="100000"/>
              </a:lnSpc>
              <a:spcBef>
                <a:spcPts val="90"/>
              </a:spcBef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Section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1: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Framework for Building Machine Learning</a:t>
            </a:r>
            <a:r>
              <a:rPr dirty="0" sz="1000" spc="-3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Models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9C4E2"/>
              </a:buClr>
              <a:buFont typeface="Symbol"/>
              <a:buChar char=""/>
            </a:pPr>
            <a:endParaRPr sz="10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2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1: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Fundamentals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Workflow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Arimo"/>
              <a:cs typeface="Arimo"/>
            </a:endParaRPr>
          </a:p>
          <a:p>
            <a:pPr marL="441959" indent="-215265">
              <a:lnSpc>
                <a:spcPts val="119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1: </a:t>
            </a: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Fundamentals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of an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MLOps</a:t>
            </a:r>
            <a:r>
              <a:rPr dirty="0" sz="1000" spc="-3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Workflow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5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The evolution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infrastructure and software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development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45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Traditional software development challenges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5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Trends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of ML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adoption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software</a:t>
            </a:r>
            <a:r>
              <a:rPr dirty="0" sz="1000" spc="-5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development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Understanding</a:t>
            </a:r>
            <a:r>
              <a:rPr dirty="0" sz="1000" spc="-2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MLOps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5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Concepts and workflow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of</a:t>
            </a:r>
            <a:r>
              <a:rPr dirty="0" sz="1000" spc="-3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MLOps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75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Summary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9C4E2"/>
              </a:buClr>
              <a:buFont typeface="Symbol"/>
              <a:buChar char=""/>
            </a:pPr>
            <a:endParaRPr sz="10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3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2: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Characterizing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Machine Learning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Problem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mo"/>
              <a:cs typeface="Arimo"/>
            </a:endParaRPr>
          </a:p>
          <a:p>
            <a:pPr marL="441959" indent="-215265">
              <a:lnSpc>
                <a:spcPts val="118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2: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Characterizing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Your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Machine Learning</a:t>
            </a:r>
            <a:r>
              <a:rPr dirty="0" sz="1000" spc="-5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Problem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5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solution development</a:t>
            </a:r>
            <a:r>
              <a:rPr dirty="0" sz="1000" spc="-4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process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5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Types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of ML</a:t>
            </a:r>
            <a:r>
              <a:rPr dirty="0" sz="1000" spc="-3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models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45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Structuring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your</a:t>
            </a:r>
            <a:r>
              <a:rPr dirty="0" sz="1000" spc="-4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MLOps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An implementation </a:t>
            </a: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roadmap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for your</a:t>
            </a:r>
            <a:r>
              <a:rPr dirty="0" sz="1000" spc="-2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solution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Procuring data, requirements,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and</a:t>
            </a:r>
            <a:r>
              <a:rPr dirty="0" sz="1000" spc="-4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tools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5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Tools and</a:t>
            </a:r>
            <a:r>
              <a:rPr dirty="0" sz="1000" spc="-2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infrastructure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Discussing a real-life business</a:t>
            </a:r>
            <a:r>
              <a:rPr dirty="0" sz="1000" spc="-2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problem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8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Summary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9C4E2"/>
              </a:buClr>
              <a:buFont typeface="Symbol"/>
              <a:buChar char=""/>
            </a:pPr>
            <a:endParaRPr sz="10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4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3: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Meets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Arimo"/>
              <a:cs typeface="Arimo"/>
            </a:endParaRPr>
          </a:p>
          <a:p>
            <a:pPr marL="441959" indent="-215265">
              <a:lnSpc>
                <a:spcPts val="1175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3: </a:t>
            </a: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Code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Meets</a:t>
            </a:r>
            <a:r>
              <a:rPr dirty="0" sz="1000" spc="-3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Data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Business problem analysis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categorizing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the</a:t>
            </a:r>
            <a:r>
              <a:rPr dirty="0" sz="1000" spc="-4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problem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Setting </a:t>
            </a: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up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resources </a:t>
            </a: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and</a:t>
            </a:r>
            <a:r>
              <a:rPr dirty="0" sz="1000" spc="-2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tools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5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10 principles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source code management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for</a:t>
            </a:r>
            <a:r>
              <a:rPr dirty="0" sz="1000" spc="-4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ML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What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is </a:t>
            </a: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good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data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for</a:t>
            </a:r>
            <a:r>
              <a:rPr dirty="0" sz="1000" spc="-2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ML?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Data</a:t>
            </a:r>
            <a:r>
              <a:rPr dirty="0" sz="1000" spc="-2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preprocessing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5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Data registration and</a:t>
            </a: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versioning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5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Toward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ML</a:t>
            </a:r>
            <a:r>
              <a:rPr dirty="0" sz="1000" spc="-3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Pipeline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75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Summary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9C4E2"/>
              </a:buClr>
              <a:buFont typeface="Symbol"/>
              <a:buChar char=""/>
            </a:pPr>
            <a:endParaRPr sz="10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5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4: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Machine Learning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Pipelines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Arimo"/>
              <a:cs typeface="Arimo"/>
            </a:endParaRPr>
          </a:p>
          <a:p>
            <a:pPr marL="441959" indent="-215265">
              <a:lnSpc>
                <a:spcPts val="118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4: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Machine Learning</a:t>
            </a:r>
            <a:r>
              <a:rPr dirty="0" sz="1000" spc="-3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Pipelines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5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Going through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basics of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ML</a:t>
            </a:r>
            <a:r>
              <a:rPr dirty="0" sz="1000" spc="-5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pipelines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Data ingestion and feature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engineering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5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Machine learning training and hyperparameter</a:t>
            </a:r>
            <a:r>
              <a:rPr dirty="0" sz="1000" spc="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optimization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Model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testing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and defining</a:t>
            </a:r>
            <a:r>
              <a:rPr dirty="0" sz="1000" spc="-5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metrics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5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Model</a:t>
            </a:r>
            <a:r>
              <a:rPr dirty="0" sz="1000" spc="-2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packaging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45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Registering models and production</a:t>
            </a:r>
            <a:r>
              <a:rPr dirty="0" sz="1000" spc="-4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artifacts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75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Summary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6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38357"/>
            <a:ext cx="3562350" cy="7350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5: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Evaluation and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Packaging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Arimo"/>
              <a:cs typeface="Arimo"/>
            </a:endParaRPr>
          </a:p>
          <a:p>
            <a:pPr marL="441959" indent="-215265">
              <a:lnSpc>
                <a:spcPts val="118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5: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Model Evaluation and</a:t>
            </a:r>
            <a:r>
              <a:rPr dirty="0" sz="1000" spc="-3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Packaging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Model evaluation </a:t>
            </a: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interpretability</a:t>
            </a:r>
            <a:r>
              <a:rPr dirty="0" sz="1000" spc="1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metrics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5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Production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testing</a:t>
            </a:r>
            <a:r>
              <a:rPr dirty="0" sz="1000" spc="-3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methods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Why package ML</a:t>
            </a: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models?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How </a:t>
            </a:r>
            <a:r>
              <a:rPr dirty="0" sz="1000" spc="-5">
                <a:solidFill>
                  <a:srgbClr val="49C4E2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package ML models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5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Inference </a:t>
            </a:r>
            <a:r>
              <a:rPr dirty="0" sz="1000" spc="-15">
                <a:solidFill>
                  <a:srgbClr val="49C4E2"/>
                </a:solidFill>
                <a:latin typeface="Arimo"/>
                <a:cs typeface="Arimo"/>
              </a:rPr>
              <a:t>ready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models</a:t>
            </a:r>
            <a:endParaRPr sz="1000">
              <a:latin typeface="Arimo"/>
              <a:cs typeface="Arimo"/>
            </a:endParaRPr>
          </a:p>
          <a:p>
            <a:pPr marL="441959" indent="-215265">
              <a:lnSpc>
                <a:spcPts val="1175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Summary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"/>
            </a:pPr>
            <a:endParaRPr sz="10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7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2: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Learning Models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Scale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Arimo"/>
              <a:cs typeface="Arimo"/>
            </a:endParaRPr>
          </a:p>
          <a:p>
            <a:pPr marL="441959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441959" algn="l"/>
                <a:tab pos="442595" algn="l"/>
              </a:tabLst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2: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Learning Models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at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Scale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8</a:t>
            </a:r>
            <a:endParaRPr sz="1000">
              <a:latin typeface="Arimo"/>
              <a:cs typeface="Arimo"/>
            </a:endParaRPr>
          </a:p>
          <a:p>
            <a:pPr marL="12700" marR="394335">
              <a:lnSpc>
                <a:spcPct val="164000"/>
              </a:lnSpc>
              <a:spcBef>
                <a:spcPts val="1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6: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Key Principles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Your ML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System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9</a:t>
            </a:r>
            <a:endParaRPr sz="1000">
              <a:latin typeface="Arimo"/>
              <a:cs typeface="Arimo"/>
            </a:endParaRPr>
          </a:p>
          <a:p>
            <a:pPr marL="12700" marR="1125220">
              <a:lnSpc>
                <a:spcPct val="165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7: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Building Robust CI/CD Pipelines  10</a:t>
            </a:r>
            <a:endParaRPr sz="1000">
              <a:latin typeface="Arimo"/>
              <a:cs typeface="Arimo"/>
            </a:endParaRPr>
          </a:p>
          <a:p>
            <a:pPr marL="12700" marR="908050">
              <a:lnSpc>
                <a:spcPct val="164000"/>
              </a:lnSpc>
              <a:spcBef>
                <a:spcPts val="1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8: APIs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Microservice Management  11</a:t>
            </a:r>
            <a:endParaRPr sz="1000">
              <a:latin typeface="Arimo"/>
              <a:cs typeface="Arimo"/>
            </a:endParaRPr>
          </a:p>
          <a:p>
            <a:pPr marL="12700" marR="739775">
              <a:lnSpc>
                <a:spcPct val="165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9: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Testing and Securing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Your 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Solution  12</a:t>
            </a:r>
            <a:endParaRPr sz="1000">
              <a:latin typeface="Arimo"/>
              <a:cs typeface="Arimo"/>
            </a:endParaRPr>
          </a:p>
          <a:p>
            <a:pPr marL="12700" marR="1012190">
              <a:lnSpc>
                <a:spcPct val="164000"/>
              </a:lnSpc>
              <a:spcBef>
                <a:spcPts val="15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10: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Essentials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Production Release  13</a:t>
            </a:r>
            <a:endParaRPr sz="1000">
              <a:latin typeface="Arimo"/>
              <a:cs typeface="Arimo"/>
            </a:endParaRPr>
          </a:p>
          <a:p>
            <a:pPr marL="12700" marR="127635">
              <a:lnSpc>
                <a:spcPct val="165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3: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Monitoring Machine Learning Models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Production  14</a:t>
            </a:r>
            <a:endParaRPr sz="1000">
              <a:latin typeface="Arimo"/>
              <a:cs typeface="Arimo"/>
            </a:endParaRPr>
          </a:p>
          <a:p>
            <a:pPr marL="12700" marR="299085">
              <a:lnSpc>
                <a:spcPct val="164000"/>
              </a:lnSpc>
              <a:spcBef>
                <a:spcPts val="1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11: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Key Principles for Monitoring Your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System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15</a:t>
            </a:r>
            <a:endParaRPr sz="1000">
              <a:latin typeface="Arimo"/>
              <a:cs typeface="Arimo"/>
            </a:endParaRPr>
          </a:p>
          <a:p>
            <a:pPr marL="12700" marR="1188085">
              <a:lnSpc>
                <a:spcPct val="165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12: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Serving and Monitoring  16</a:t>
            </a:r>
            <a:endParaRPr sz="1000">
              <a:latin typeface="Arimo"/>
              <a:cs typeface="Arimo"/>
            </a:endParaRPr>
          </a:p>
          <a:p>
            <a:pPr marL="12700" marR="134620">
              <a:lnSpc>
                <a:spcPct val="164000"/>
              </a:lnSpc>
              <a:spcBef>
                <a:spcPts val="15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13: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Governing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 System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 Learning  17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Other Books You May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Enjoy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293360" cy="1099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 every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18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months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whereas Moore's law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outpaced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(2x every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18 months). Moore's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law is still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CPUs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(single-core  performance) but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hardware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architectures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GPUs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TPUs.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Moore's law obsolete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outpaced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contrast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current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trends.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146915"/>
            <a:ext cx="252095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AI-centric</a:t>
            </a:r>
            <a:r>
              <a:rPr dirty="0" sz="1800" spc="-5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594505"/>
            <a:ext cx="5173345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are becoming AI-centric –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across multiple industries.  Virtually every application is starting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these applications are running  separately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distributed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workloads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HPC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microservices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big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data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1.2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109223"/>
            <a:ext cx="5403850" cy="208216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1.2 – Applications running on distributed</a:t>
            </a:r>
            <a:r>
              <a:rPr dirty="0" sz="1100" spc="-4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workloads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combining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HPC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benefits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train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the overlapping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big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can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leverage extracting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required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scale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AI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overlap  of microservices and AI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serve the AI models for inference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enhance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operations and impact. This way, distributed applications 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norm.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Developing AI-centric applications at scale requires a synergy of  distributed applications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(HPC,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big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data) and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 of  developing software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required.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0244" y="3636264"/>
            <a:ext cx="4729901" cy="3148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3541"/>
            <a:ext cx="5259705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4600"/>
              </a:lnSpc>
              <a:spcBef>
                <a:spcPts val="95"/>
              </a:spcBef>
            </a:pP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Section 2: </a:t>
            </a: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Deploying Machine Learning</a:t>
            </a:r>
            <a:r>
              <a:rPr dirty="0" sz="1950" spc="-7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Models  </a:t>
            </a:r>
            <a:r>
              <a:rPr dirty="0" sz="1950">
                <a:solidFill>
                  <a:srgbClr val="444954"/>
                </a:solidFill>
                <a:latin typeface="Arimo"/>
                <a:cs typeface="Arimo"/>
              </a:rPr>
              <a:t>at</a:t>
            </a:r>
            <a:r>
              <a:rPr dirty="0" sz="1950" spc="2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Scale</a:t>
            </a:r>
            <a:endParaRPr sz="195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871745"/>
            <a:ext cx="5337175" cy="1480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This section will explain the options, methods, and landscape of machine learning model  deployment. We will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deep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dive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into some of the fundamental aspects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production deployments  enabled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continuous integration, delivery, and deployment methods. You will also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insights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designing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developing robust and scalable microservices and APIs to serve your  machine learning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solutions.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This section comprises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chapters: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3592067"/>
            <a:ext cx="5207635" cy="108204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6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Key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Principles for Deploying Your </a:t>
            </a:r>
            <a:r>
              <a:rPr dirty="0" sz="1000" spc="25" i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 System</a:t>
            </a:r>
            <a:endParaRPr sz="1000">
              <a:latin typeface="Arial"/>
              <a:cs typeface="Arial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7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Building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Robust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CI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000" spc="25" i="1">
                <a:solidFill>
                  <a:srgbClr val="6D727C"/>
                </a:solidFill>
                <a:latin typeface="Arial"/>
                <a:cs typeface="Arial"/>
              </a:rPr>
              <a:t>CD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Pipelines</a:t>
            </a:r>
            <a:endParaRPr sz="1000">
              <a:latin typeface="Arial"/>
              <a:cs typeface="Arial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8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APIs and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Microservice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Management</a:t>
            </a:r>
            <a:endParaRPr sz="1000">
              <a:latin typeface="Arial"/>
              <a:cs typeface="Arial"/>
            </a:endParaRPr>
          </a:p>
          <a:p>
            <a:pPr marL="231140" indent="-215265">
              <a:lnSpc>
                <a:spcPct val="100000"/>
              </a:lnSpc>
              <a:spcBef>
                <a:spcPts val="62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9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Testing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Securing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Your </a:t>
            </a:r>
            <a:r>
              <a:rPr dirty="0" sz="1000" spc="25" i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000" spc="-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Solution</a:t>
            </a:r>
            <a:endParaRPr sz="1000">
              <a:latin typeface="Arial"/>
              <a:cs typeface="Arial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10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Essentials of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Production</a:t>
            </a:r>
            <a:r>
              <a:rPr dirty="0" sz="1000" spc="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Release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4825281"/>
            <a:ext cx="5396230" cy="4015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79095">
              <a:lnSpc>
                <a:spcPct val="125299"/>
              </a:lnSpc>
              <a:spcBef>
                <a:spcPts val="100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Chapter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6: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Key Principles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for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Deploying  </a:t>
            </a:r>
            <a:r>
              <a:rPr dirty="0" sz="2250" spc="-55">
                <a:solidFill>
                  <a:srgbClr val="444954"/>
                </a:solidFill>
                <a:latin typeface="Arimo"/>
                <a:cs typeface="Arimo"/>
              </a:rPr>
              <a:t>Your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ML</a:t>
            </a:r>
            <a:r>
              <a:rPr dirty="0" sz="2250" spc="-2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System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fundamental principles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machine 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 and implement the hands-on deployment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models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business problem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 on.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a comprehensive  understanding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first-hand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experience,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that were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packaged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previously (in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5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Machine Learning Pipelines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</a:t>
            </a:r>
            <a:endParaRPr sz="1000">
              <a:latin typeface="Arial"/>
              <a:cs typeface="Arial"/>
            </a:endParaRPr>
          </a:p>
          <a:p>
            <a:pPr marL="12700" marR="309245">
              <a:lnSpc>
                <a:spcPct val="128200"/>
              </a:lnSpc>
            </a:pP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5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 Evaluation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Packaging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different 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targets: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 Kubernetes</a:t>
            </a:r>
            <a:r>
              <a:rPr dirty="0" sz="1100" spc="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270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also learn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 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an open source framework called  MLflow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already worked with.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as REST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diverse  deployment targets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different tools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and MLflow).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 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equip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skills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for any given scenario on  the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2638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by looking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different in research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 and continue exploring the following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topics: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539239"/>
            <a:ext cx="5207635" cy="143891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research versus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inference in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through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mapping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infrastructure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solution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Hands-on deployment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business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problem)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continuous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integration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continuous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deployment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3217199"/>
            <a:ext cx="5325745" cy="2208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in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research versus</a:t>
            </a:r>
            <a:r>
              <a:rPr dirty="0" sz="2250" spc="-7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production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research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specific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goals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priorities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improve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field,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whereas the aim of ML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optimize, automate,  or augment a scenario or a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7493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to understand the deployment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models, let's start by comparing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implemented in research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versus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industry). Multiple factors,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priority,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fairness,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interpretability,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listed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Table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6.1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depict how deployments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 differently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research and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795023"/>
            <a:ext cx="271589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Table 6.1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in research and</a:t>
            </a:r>
            <a:r>
              <a:rPr dirty="0" sz="1100" spc="-4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production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8194146"/>
            <a:ext cx="53149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35" b="1">
                <a:solidFill>
                  <a:srgbClr val="444954"/>
                </a:solidFill>
                <a:latin typeface="Arial"/>
                <a:cs typeface="Arial"/>
              </a:rPr>
              <a:t>D</a:t>
            </a:r>
            <a:r>
              <a:rPr dirty="0" sz="1800" b="1">
                <a:solidFill>
                  <a:srgbClr val="444954"/>
                </a:solidFill>
                <a:latin typeface="Arial"/>
                <a:cs typeface="Arial"/>
              </a:rPr>
              <a:t>a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8641736"/>
            <a:ext cx="530225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general, data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research projects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because data scientists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statisticians  are working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trying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beat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current state-of-the-art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29141" y="5621296"/>
            <a:ext cx="5328993" cy="1944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58130" cy="1315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recently,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breakthroughs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natural language processing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 have 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witnessed,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instance,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Google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XLNet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Baidu.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these models,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scraped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compiled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static dataset.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research world,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benchmark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static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datasets are 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performance,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Table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6.2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(source:</a:t>
            </a:r>
            <a:r>
              <a:rPr dirty="0" sz="1100" spc="3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https://arxiv.org/abs/1906.08237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3480579"/>
            <a:ext cx="5358130" cy="16541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Table 6.2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BERT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versus XLNet performance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(in</a:t>
            </a:r>
            <a:r>
              <a:rPr dirty="0" sz="1100" spc="-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research)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19621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instance,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comparing their  performance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popular dataset called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SQUAD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(10,000+ QnA) version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1.1,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 which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performs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92.8%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XLNET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94.0%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accuracy.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Likewise,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research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evaluating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static, whereas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industrial use cases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dynamic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constantly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the environment, operations,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business,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5335122"/>
            <a:ext cx="982344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Fairness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5782712"/>
            <a:ext cx="5397500" cy="30340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71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life,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biased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costly. Unfair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biased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poor  choices for business and operations.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 that decisions made are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possible.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costly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business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 are not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fair.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recently,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Amazon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HR  screening software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screens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applicants 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their suitability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job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applied for.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specialists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Amazon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discovered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candidates were favored  over female candidates (source: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  <a:hlinkClick r:id="rId2"/>
              </a:rPr>
              <a:t>www.businessinsider.com/amazon-ai-biased-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against-women-no-surprise-sandra-wachter-2018-10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kind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bias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costly because, in Amazon's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case,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miss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amazing talent as a  result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 is critical and should be  monitored constantly.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research, fair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important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well but not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in production or real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life,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fairness is not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research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beat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art,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fairness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secondary  goal.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0244" y="2318004"/>
            <a:ext cx="5387339" cy="94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6378"/>
            <a:ext cx="164274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Interpretability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2443"/>
            <a:ext cx="5405120" cy="6210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969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 in order to understand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correlation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causality between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decisions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impact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to optimize, augment, or automate a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hand. This is not  the case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research,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challenge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beat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state-of-the-art  results,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priority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better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 metrics).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research,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interpretability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good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 not  mandatory. Typically,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projects are more concerned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predicting outcomes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causality.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great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finding correlations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but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causation.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strive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equating association with  the cause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ventures. 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rely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severely hampered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issue. 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 severely limits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ability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make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decisions.</a:t>
            </a:r>
            <a:endParaRPr sz="1100">
              <a:latin typeface="Arimo"/>
              <a:cs typeface="Arimo"/>
            </a:endParaRPr>
          </a:p>
          <a:p>
            <a:pPr marL="12700" marR="9080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the causal relationships between data and  build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solutions 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generalize well from a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viewpoint.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right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mechanisms can enhance our understanding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causality  and enable 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craft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 that generalize well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able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handle  previously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unseen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result,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reliable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transparent  decisions using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case of production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case),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lack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interpretability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 recommended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all. Let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hypothetical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assume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 cancer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to choose a surgeon to perform your surgery. Two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surgeons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available, one is human (with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80% cure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rate)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another is 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black-box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(with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90%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rate) 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cannot be interpreted or explain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works, but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a high cure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rate.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What would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choose?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a surgeon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cure cancer?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would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easier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replace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surgeon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 if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a black-box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Though the AI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better than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surgeon,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the model,  decision, trust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compliance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issue.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essential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legal decisions. Hence,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vital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model interpretability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more about this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764378"/>
            <a:ext cx="145034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Performance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8211969"/>
            <a:ext cx="5198110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comes to the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focus in research is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improve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state-of-the-art models, whereas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focus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build  better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simpler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the business needs 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state-of-the-  art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focus).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6378"/>
            <a:ext cx="84137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Priority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2443"/>
            <a:ext cx="5387975" cy="7673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06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research,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faster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better is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priority,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whereas in  production faster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priority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focus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decisions and serve  the business needs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224154">
              <a:lnSpc>
                <a:spcPct val="125299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Understanding the types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of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</a:t>
            </a:r>
            <a:r>
              <a:rPr dirty="0" sz="2250" spc="-8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inference 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in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production</a:t>
            </a:r>
            <a:endParaRPr sz="2250">
              <a:latin typeface="Arimo"/>
              <a:cs typeface="Arimo"/>
            </a:endParaRPr>
          </a:p>
          <a:p>
            <a:pPr marL="12700" marR="17145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previous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saw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priorities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research and production.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are inferred using various 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targets,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depending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need. Predicting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making a decision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called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inference. Let's explore ways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targets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facilitate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as per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Deployment</a:t>
            </a:r>
            <a:r>
              <a:rPr dirty="0" sz="1800" spc="-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targets</a:t>
            </a:r>
            <a:endParaRPr sz="1800">
              <a:latin typeface="Arial"/>
              <a:cs typeface="Arial"/>
            </a:endParaRPr>
          </a:p>
          <a:p>
            <a:pPr algn="just" marL="12700" marR="16510">
              <a:lnSpc>
                <a:spcPct val="128200"/>
              </a:lnSpc>
              <a:spcBef>
                <a:spcPts val="13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types of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targets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why and how 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in these deployment targets. Let's start by looking  at a virtual machine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on-premises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algn="just"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Virtual</a:t>
            </a:r>
            <a:r>
              <a:rPr dirty="0" sz="1100" spc="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machines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Virtual machines 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cloud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on-premises, depending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a 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organization. Serving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machines is quite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common. ML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virtual machines in the form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web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services.</a:t>
            </a:r>
            <a:endParaRPr sz="1100">
              <a:latin typeface="Arimo"/>
              <a:cs typeface="Arimo"/>
            </a:endParaRPr>
          </a:p>
          <a:p>
            <a:pPr marL="12700" marR="1079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web service running on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receives a user request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(as 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HTTP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request) containing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receiving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 preprocesses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required format to infer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part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web  service.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makes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prediction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task, the output is  transformed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presented in a user-readable format. Commonly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JavaScript  Object Notation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JSON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or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Extensible Markup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language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string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XML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Usually, 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API. REST API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 developed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tools; for instance,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FLASK or FAST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 tools can be used to develop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web services using Python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Spring Boot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16855" cy="1482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06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Java,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Plumber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depending on the need.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combination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in parallel to scale and maintain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web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to orchestrate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traffic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machines, a load balancer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 to dispatch incoming requests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inference. This  way,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virtual machines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on-premises to  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diagram: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114051"/>
            <a:ext cx="5387975" cy="29190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6.1 – Deployment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virtual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machines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Containers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 to run applications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Linux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customized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settings.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application running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custom setting orchestrated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developer. Containers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alternative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resource-efficient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 of  serving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machines. They operate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they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own runtime environment, which is isolated and confined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memory,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filesystem, and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159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customized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developers to confine them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required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memory,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filesystem, and processes,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limited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such customizations.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They are more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flexible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operate in a modular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9669" y="2484120"/>
            <a:ext cx="5294667" cy="33672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5755" cy="46570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9969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hence provide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 efficiency and optimization. They allow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possibility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zero,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containers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reduced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zero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replicas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backup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way, lower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power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consumption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services on virtual machines.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result of 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lower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computation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power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consumption, cost-saving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cloud is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46609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Containers present many advantages; however, one disadvantage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complexity required to work with containers,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requires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expertise.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differences in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containers and virtual machines operate. For  example, there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containers running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inside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virtual machine that share  the operating system and resources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machine, but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 runs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operating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Containers can operate modularly, but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single units.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Docker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 containers; however, 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alternatives,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Mesos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CoreOS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rkt.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typically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packaged with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web 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facilitate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similar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wrapped in a web service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machine. Containers need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orchestrated to be consumed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users. The  orchestration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containers means the automation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deployment, management,  scaling, and networking of containers. Containers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orchestrated using a container  orchestration system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Kubernetes.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diagram,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see  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orchestration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auto-scaling (based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traffic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requests):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5660135"/>
            <a:ext cx="5387339" cy="3241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88255"/>
            <a:ext cx="5398135" cy="75990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6.2 – Deployment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on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containers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Serverless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116839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Serverless computing,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name suggests,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involve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eliminates infrastructure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management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OS management,  server management, capacity provisioning,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disk management. Serverless  computing enables developers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organizations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focus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core product  instead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mundane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managing and operating servers, either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or on-premises. Serverless computing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facilitated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cloud-native  services.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9334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instance, Microsoft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Functions,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AWS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Lambda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functions to deploy serverless applications. The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serverless  applications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involves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submitting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collection of files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45">
                <a:solidFill>
                  <a:srgbClr val="E83D8C"/>
                </a:solidFill>
                <a:latin typeface="Arial"/>
                <a:cs typeface="Arial"/>
              </a:rPr>
              <a:t>.zip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applications.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.zip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archive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typically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a particular function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execute. The zip archive is uploaded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cloud platform using cloud  services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as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serverless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application. The 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serves  as an API endpoint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submit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 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serverless application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model.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ML models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serverless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advantages:  there's no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upgrade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dependencies, or maintain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upgrade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systems.  Serverless applications auto-scale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demand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robust in overall  performance. Synchronous (execution happens 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another in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single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series,  A-&gt;B-&gt;C-&gt;D)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asynchronous (execution happens in parallel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priority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basis,  not in order: A-&gt;C-&gt;D-&gt;B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together in parallel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parallel)  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both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supported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serverless functions. However,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there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disadvantages, such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resource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availability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disk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space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GPU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unavailability, which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crucial requirements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 heavy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reinforcement learning models. For example,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hit the  wall of resource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limitation 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deployed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without using serverless  operations.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application 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auto-scale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thus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limit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available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computation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power.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more users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limit,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hit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unavailability blocker. 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diagram,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 see 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traditional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and serverless applications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466863"/>
            <a:ext cx="5396865" cy="5665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6.3: Traditional versus serverless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deployments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26034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serverless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to focus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application's logic and not worry about backend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security code, which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taken care  of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cloud services upon deploying serverless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Model</a:t>
            </a:r>
            <a:r>
              <a:rPr dirty="0" sz="1100" spc="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streaming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streaming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method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for handling streaming data. There is  no beginning or end of streaming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 Every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second,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produced from  thousands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sources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possible. For  example, Google Search results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must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processed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streaming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another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two main advantages over other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serving techniques,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batch processing approaches.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advantage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asynchronicity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(serving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requests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time).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ML  applications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limitation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being synchronous  (they process requests 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client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basis),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can  lead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 latency and resource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utilization.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cope with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limitation, stream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available.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inherently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asynchronous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coordinate or wait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095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Stream processing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process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asynchronously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go.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stream processing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broker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receive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messages  from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users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clients.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message broker allows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spreads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message broker decouples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incoming  requests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communication between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service  without being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aware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other's operations,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figure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5.4.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2329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25110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couple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options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streaming brokers,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Apace Storm, Apache  Kafka, Apache Spark,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Apache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Flint, Amazon Kinesis, and StreamSQL. The tool you  choose is dependent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 setup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architecture.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676663"/>
            <a:ext cx="5375910" cy="3491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6.4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streaming</a:t>
            </a:r>
            <a:r>
              <a:rPr dirty="0" sz="1100" spc="-3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process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17462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second advantage of stream processing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inferred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system.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APIs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great for single-model or dual-model  processing,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they manage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produce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latency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 amounts of  computation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when multiple models need to 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inferred,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 this they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limited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synchronous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case of multiple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stream processing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good option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artifacts (code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 the ML system can be packaged together  and deployed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stream processing engine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runs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own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machines 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 allocation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distributing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12446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case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intelligent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email assistant tasked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 customer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5.4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. 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order to automate replies to  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users, the email assistant system performs multiple predictions using  multiple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1793138"/>
            <a:ext cx="5307409" cy="3593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6378"/>
            <a:ext cx="360362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Software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development</a:t>
            </a:r>
            <a:r>
              <a:rPr dirty="0" sz="1800" spc="-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evolution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2443"/>
            <a:ext cx="5395595" cy="1529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605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development has evolved hand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infrastructural developments 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 the 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of applications 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infrastructure.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Traditionally, software development started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waterfall method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linearly by gathering requirements to design and  develop. The waterfall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limitations,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evolution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development over the years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form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Agile methodologies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method, as shown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1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1.3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4596147"/>
            <a:ext cx="5387975" cy="27514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1.3 – Software development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evolution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2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waterfall</a:t>
            </a:r>
            <a:r>
              <a:rPr dirty="0" sz="1100" spc="-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method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waterfall method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was 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 software from the onset of the internet  age (~1995).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non-iterative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developing software.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delivered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unidirectional way. Every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stage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pre-organized and executed 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another,  starting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requirements gathering to software design, development, and testing.  The waterfall method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feasible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suitable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requirements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well-defined,  specific, and do not change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Hence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suitable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dynamic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projects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requirements change and evolve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user demands.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modification,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waterfall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cannot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  software. These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major disadvantages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waterfall development methods: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7584947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entire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requirements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given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development;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6839" y="7818119"/>
            <a:ext cx="5207635" cy="126238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6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modifying them during 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project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not</a:t>
            </a:r>
            <a:r>
              <a:rPr dirty="0" sz="10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possible.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fewer chances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create 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reusable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components.</a:t>
            </a:r>
            <a:endParaRPr sz="1000">
              <a:latin typeface="Arimo"/>
              <a:cs typeface="Arimo"/>
            </a:endParaRPr>
          </a:p>
          <a:p>
            <a:pPr marL="231140" marR="36830" indent="-215265">
              <a:lnSpc>
                <a:spcPct val="153000"/>
              </a:lnSpc>
              <a:spcBef>
                <a:spcPts val="71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only 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done after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development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finished. Testing is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intended to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iterable;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possible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 back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fix anything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done. Moreover,  customer acceptance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tests often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introduced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changes, resulting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delay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delivery</a:t>
            </a:r>
            <a:endParaRPr sz="1000">
              <a:latin typeface="Arimo"/>
              <a:cs typeface="Arim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0244" y="3038855"/>
            <a:ext cx="3511482" cy="1348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11188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class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email,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as spam 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accounts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renewal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Intent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recognition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Sentiment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Answer/text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generation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211981"/>
            <a:ext cx="5311140" cy="22047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endpoints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 high latency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maintenance costs, whereas a streaming service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good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alternative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can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package and 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one process and continuously 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 of a stream.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cases, streaming is recommended  over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Mapping the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infrastructure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for our</a:t>
            </a:r>
            <a:r>
              <a:rPr dirty="0" sz="1800" spc="-5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solution</a:t>
            </a:r>
            <a:endParaRPr sz="1800">
              <a:latin typeface="Arial"/>
              <a:cs typeface="Arial"/>
            </a:endParaRPr>
          </a:p>
          <a:p>
            <a:pPr marL="12700" marR="283845">
              <a:lnSpc>
                <a:spcPct val="128200"/>
              </a:lnSpc>
              <a:spcBef>
                <a:spcPts val="132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map infrastructural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targets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needed to  address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diverse business needs, as seen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Table</a:t>
            </a:r>
            <a:r>
              <a:rPr dirty="0" sz="1100" spc="-3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6.3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215903"/>
            <a:ext cx="5357495" cy="793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Table 6.3 – Mapping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infrastructure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solutions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Depending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recommended to select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suitable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infrastructure and  deployment targets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 business or operational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impact.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8150649"/>
            <a:ext cx="502031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Hands-on deployment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(for the business  problem)</a:t>
            </a:r>
            <a:endParaRPr sz="225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0244" y="4573523"/>
            <a:ext cx="5387339" cy="2432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6210300"/>
            <a:ext cx="1757680" cy="568960"/>
          </a:xfrm>
          <a:custGeom>
            <a:avLst/>
            <a:gdLst/>
            <a:ahLst/>
            <a:cxnLst/>
            <a:rect l="l" t="t" r="r" b="b"/>
            <a:pathLst>
              <a:path w="1757680" h="568959">
                <a:moveTo>
                  <a:pt x="1757172" y="12"/>
                </a:moveTo>
                <a:lnTo>
                  <a:pt x="1685544" y="12"/>
                </a:lnTo>
                <a:lnTo>
                  <a:pt x="0" y="0"/>
                </a:lnTo>
                <a:lnTo>
                  <a:pt x="0" y="71628"/>
                </a:lnTo>
                <a:lnTo>
                  <a:pt x="1685544" y="71628"/>
                </a:lnTo>
                <a:lnTo>
                  <a:pt x="1685544" y="210324"/>
                </a:lnTo>
                <a:lnTo>
                  <a:pt x="71628" y="21032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24"/>
                </a:lnTo>
                <a:lnTo>
                  <a:pt x="0" y="281940"/>
                </a:lnTo>
                <a:lnTo>
                  <a:pt x="1685544" y="281940"/>
                </a:lnTo>
                <a:lnTo>
                  <a:pt x="1685544" y="286524"/>
                </a:lnTo>
                <a:lnTo>
                  <a:pt x="0" y="286524"/>
                </a:lnTo>
                <a:lnTo>
                  <a:pt x="0" y="358140"/>
                </a:lnTo>
                <a:lnTo>
                  <a:pt x="1685544" y="358140"/>
                </a:lnTo>
                <a:lnTo>
                  <a:pt x="1685544" y="496824"/>
                </a:lnTo>
                <a:lnTo>
                  <a:pt x="71628" y="496824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6824"/>
                </a:lnTo>
                <a:lnTo>
                  <a:pt x="0" y="568452"/>
                </a:lnTo>
                <a:lnTo>
                  <a:pt x="1685544" y="568452"/>
                </a:lnTo>
                <a:lnTo>
                  <a:pt x="1757172" y="568452"/>
                </a:lnTo>
                <a:lnTo>
                  <a:pt x="17571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6019" y="844953"/>
            <a:ext cx="5407025" cy="6151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286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solutions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have 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 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have done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processing,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serialized models,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 them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workspace.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is performed on the serialized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a container  and an auto-scaling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give you a broad understanding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prepare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future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assignments.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3556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Python as the primary programming language, and Docker and  Kubernetes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building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containers.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on an Azure container instance using Azure ML. 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auto-scaling cluster using Kubernetes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orchestration)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Azure ML,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instance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MLflow 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open source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framework; this way,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use multiple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deploy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(Azure). Let's  get started with deployment on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Azure Container Instances</a:t>
            </a:r>
            <a:r>
              <a:rPr dirty="0" sz="1100" spc="6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ACI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Deploying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on</a:t>
            </a:r>
            <a:r>
              <a:rPr dirty="0" sz="1800" spc="-4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ACI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deployment, go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GitHub repository cloned on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3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Code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Meets Data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), access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folder</a:t>
            </a:r>
            <a:endParaRPr sz="1100">
              <a:latin typeface="Arimo"/>
              <a:cs typeface="Arimo"/>
            </a:endParaRPr>
          </a:p>
          <a:p>
            <a:pPr marL="12700" marR="1161415">
              <a:lnSpc>
                <a:spcPts val="1689"/>
              </a:lnSpc>
              <a:spcBef>
                <a:spcPts val="11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06_ModelDeployment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steps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01_Deploy_model_ACI.ipynb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notebook: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050">
              <a:latin typeface="Arimo"/>
              <a:cs typeface="Arimo"/>
            </a:endParaRPr>
          </a:p>
          <a:p>
            <a:pPr marL="441959" marR="132715" indent="-215265">
              <a:lnSpc>
                <a:spcPct val="141000"/>
              </a:lnSpc>
              <a:buAutoNum type="arabicPeriod"/>
              <a:tabLst>
                <a:tab pos="443230" algn="l"/>
              </a:tabLst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required packages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the version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Azure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SDK, as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code:</a:t>
            </a:r>
            <a:endParaRPr sz="1000">
              <a:latin typeface="Arimo"/>
              <a:cs typeface="Arimo"/>
            </a:endParaRPr>
          </a:p>
          <a:p>
            <a:pPr marL="559435" indent="-260985">
              <a:lnSpc>
                <a:spcPct val="100000"/>
              </a:lnSpc>
              <a:spcBef>
                <a:spcPts val="755"/>
              </a:spcBef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%matplotlib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inline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numpy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matplotlib.pyplot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plt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6781800"/>
            <a:ext cx="2735580" cy="282575"/>
          </a:xfrm>
          <a:custGeom>
            <a:avLst/>
            <a:gdLst/>
            <a:ahLst/>
            <a:cxnLst/>
            <a:rect l="l" t="t" r="r" b="b"/>
            <a:pathLst>
              <a:path w="2735579" h="282575">
                <a:moveTo>
                  <a:pt x="2735580" y="12"/>
                </a:moveTo>
                <a:lnTo>
                  <a:pt x="2663952" y="12"/>
                </a:lnTo>
                <a:lnTo>
                  <a:pt x="0" y="0"/>
                </a:lnTo>
                <a:lnTo>
                  <a:pt x="0" y="71628"/>
                </a:lnTo>
                <a:lnTo>
                  <a:pt x="2663952" y="71628"/>
                </a:lnTo>
                <a:lnTo>
                  <a:pt x="266395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663952" y="281940"/>
                </a:lnTo>
                <a:lnTo>
                  <a:pt x="2735580" y="281952"/>
                </a:lnTo>
                <a:lnTo>
                  <a:pt x="27355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7138416"/>
            <a:ext cx="176212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5.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azureml.core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7066788"/>
            <a:ext cx="1833880" cy="281940"/>
          </a:xfrm>
          <a:custGeom>
            <a:avLst/>
            <a:gdLst/>
            <a:ahLst/>
            <a:cxnLst/>
            <a:rect l="l" t="t" r="r" b="b"/>
            <a:pathLst>
              <a:path w="1833880" h="281940">
                <a:moveTo>
                  <a:pt x="1833372" y="12"/>
                </a:moveTo>
                <a:lnTo>
                  <a:pt x="1761744" y="12"/>
                </a:lnTo>
                <a:lnTo>
                  <a:pt x="0" y="0"/>
                </a:lnTo>
                <a:lnTo>
                  <a:pt x="0" y="71628"/>
                </a:lnTo>
                <a:lnTo>
                  <a:pt x="1761744" y="71628"/>
                </a:lnTo>
                <a:lnTo>
                  <a:pt x="17617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761744" y="281940"/>
                </a:lnTo>
                <a:lnTo>
                  <a:pt x="1833372" y="281940"/>
                </a:lnTo>
                <a:lnTo>
                  <a:pt x="18333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39418" y="7423404"/>
            <a:ext cx="289115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 import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4" y="7351776"/>
            <a:ext cx="4346575" cy="1137285"/>
          </a:xfrm>
          <a:custGeom>
            <a:avLst/>
            <a:gdLst/>
            <a:ahLst/>
            <a:cxnLst/>
            <a:rect l="l" t="t" r="r" b="b"/>
            <a:pathLst>
              <a:path w="4346575" h="1137284">
                <a:moveTo>
                  <a:pt x="2962656" y="12"/>
                </a:moveTo>
                <a:lnTo>
                  <a:pt x="2891028" y="12"/>
                </a:lnTo>
                <a:lnTo>
                  <a:pt x="0" y="0"/>
                </a:lnTo>
                <a:lnTo>
                  <a:pt x="0" y="71628"/>
                </a:lnTo>
                <a:lnTo>
                  <a:pt x="2891015" y="71628"/>
                </a:lnTo>
                <a:lnTo>
                  <a:pt x="289101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891015" y="281940"/>
                </a:lnTo>
                <a:lnTo>
                  <a:pt x="2962656" y="281940"/>
                </a:lnTo>
                <a:lnTo>
                  <a:pt x="2962656" y="12"/>
                </a:lnTo>
                <a:close/>
              </a:path>
              <a:path w="4346575" h="1137284">
                <a:moveTo>
                  <a:pt x="3113532" y="285000"/>
                </a:moveTo>
                <a:lnTo>
                  <a:pt x="304190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041891" y="356616"/>
                </a:lnTo>
                <a:lnTo>
                  <a:pt x="3041891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3041891" y="566928"/>
                </a:lnTo>
                <a:lnTo>
                  <a:pt x="3113532" y="566928"/>
                </a:lnTo>
                <a:lnTo>
                  <a:pt x="3113532" y="285000"/>
                </a:lnTo>
                <a:close/>
              </a:path>
              <a:path w="4346575" h="1137284">
                <a:moveTo>
                  <a:pt x="3188208" y="569988"/>
                </a:moveTo>
                <a:lnTo>
                  <a:pt x="3116580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3116567" y="641604"/>
                </a:lnTo>
                <a:lnTo>
                  <a:pt x="3116567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3116567" y="851916"/>
                </a:lnTo>
                <a:lnTo>
                  <a:pt x="3188208" y="851928"/>
                </a:lnTo>
                <a:lnTo>
                  <a:pt x="3188208" y="569988"/>
                </a:lnTo>
                <a:close/>
              </a:path>
              <a:path w="4346575" h="1137284">
                <a:moveTo>
                  <a:pt x="4346448" y="858024"/>
                </a:moveTo>
                <a:lnTo>
                  <a:pt x="4274820" y="858024"/>
                </a:lnTo>
                <a:lnTo>
                  <a:pt x="214871" y="858012"/>
                </a:lnTo>
                <a:lnTo>
                  <a:pt x="214871" y="929640"/>
                </a:lnTo>
                <a:lnTo>
                  <a:pt x="4274820" y="929640"/>
                </a:lnTo>
                <a:lnTo>
                  <a:pt x="4274820" y="1065276"/>
                </a:lnTo>
                <a:lnTo>
                  <a:pt x="286512" y="1065276"/>
                </a:lnTo>
                <a:lnTo>
                  <a:pt x="286512" y="929652"/>
                </a:lnTo>
                <a:lnTo>
                  <a:pt x="214884" y="929652"/>
                </a:lnTo>
                <a:lnTo>
                  <a:pt x="214884" y="1065276"/>
                </a:lnTo>
                <a:lnTo>
                  <a:pt x="214871" y="1136904"/>
                </a:lnTo>
                <a:lnTo>
                  <a:pt x="4274820" y="1136904"/>
                </a:lnTo>
                <a:lnTo>
                  <a:pt x="4346448" y="1136916"/>
                </a:lnTo>
                <a:lnTo>
                  <a:pt x="4346448" y="858024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62532" y="7675022"/>
            <a:ext cx="4225925" cy="1043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7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7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7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display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the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core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SDK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version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number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print("Azure ML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SDK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Version: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",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azureml.core.VERSION)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155575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2746247"/>
            <a:ext cx="2512060" cy="281940"/>
          </a:xfrm>
          <a:custGeom>
            <a:avLst/>
            <a:gdLst/>
            <a:ahLst/>
            <a:cxnLst/>
            <a:rect l="l" t="t" r="r" b="b"/>
            <a:pathLst>
              <a:path w="2512060" h="281939">
                <a:moveTo>
                  <a:pt x="2511552" y="12"/>
                </a:moveTo>
                <a:lnTo>
                  <a:pt x="2439924" y="12"/>
                </a:lnTo>
                <a:lnTo>
                  <a:pt x="0" y="0"/>
                </a:lnTo>
                <a:lnTo>
                  <a:pt x="0" y="71628"/>
                </a:lnTo>
                <a:lnTo>
                  <a:pt x="2439924" y="71628"/>
                </a:lnTo>
                <a:lnTo>
                  <a:pt x="243992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439924" y="281940"/>
                </a:lnTo>
                <a:lnTo>
                  <a:pt x="2511552" y="281940"/>
                </a:lnTo>
                <a:lnTo>
                  <a:pt x="25115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0903" y="841905"/>
            <a:ext cx="5161915" cy="2404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7329" marR="5080">
              <a:lnSpc>
                <a:spcPct val="129099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preceding code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Azure 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SDK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version (for example,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1.10.0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;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version may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different).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Arimo"/>
              <a:cs typeface="Arimo"/>
            </a:endParaRPr>
          </a:p>
          <a:p>
            <a:pPr marL="227329" marR="8255" indent="-215265">
              <a:lnSpc>
                <a:spcPct val="141600"/>
              </a:lnSpc>
              <a:buAutoNum type="arabicPeriod" startAt="9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workspace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from the Azure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SDK,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connect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 and download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required serialized files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earlier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 the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workspace.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perform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prediction.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shrink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data 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was 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is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incoming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data: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05"/>
              </a:spcBef>
              <a:buAutoNum type="arabicPeriod" startAt="9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Workspace.from_config()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9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9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print(ws.name, ws.resource_group, ws.location, sep =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'\n')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3031235"/>
            <a:ext cx="4768850" cy="281940"/>
          </a:xfrm>
          <a:custGeom>
            <a:avLst/>
            <a:gdLst/>
            <a:ahLst/>
            <a:cxnLst/>
            <a:rect l="l" t="t" r="r" b="b"/>
            <a:pathLst>
              <a:path w="4768850" h="281939">
                <a:moveTo>
                  <a:pt x="4768596" y="12"/>
                </a:moveTo>
                <a:lnTo>
                  <a:pt x="4696968" y="12"/>
                </a:lnTo>
                <a:lnTo>
                  <a:pt x="0" y="0"/>
                </a:lnTo>
                <a:lnTo>
                  <a:pt x="0" y="71628"/>
                </a:lnTo>
                <a:lnTo>
                  <a:pt x="4696968" y="71628"/>
                </a:lnTo>
                <a:lnTo>
                  <a:pt x="4696968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696968" y="281940"/>
                </a:lnTo>
                <a:lnTo>
                  <a:pt x="4768596" y="281940"/>
                </a:lnTo>
                <a:lnTo>
                  <a:pt x="476859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3387852"/>
            <a:ext cx="417004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12.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 =</a:t>
            </a:r>
            <a:r>
              <a:rPr dirty="0" sz="1000" spc="-3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Model(ws,'scaler').download(exist_ok=True)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3316223"/>
            <a:ext cx="4241800" cy="281940"/>
          </a:xfrm>
          <a:custGeom>
            <a:avLst/>
            <a:gdLst/>
            <a:ahLst/>
            <a:cxnLst/>
            <a:rect l="l" t="t" r="r" b="b"/>
            <a:pathLst>
              <a:path w="4241800" h="281939">
                <a:moveTo>
                  <a:pt x="4241292" y="12"/>
                </a:moveTo>
                <a:lnTo>
                  <a:pt x="4169664" y="12"/>
                </a:lnTo>
                <a:lnTo>
                  <a:pt x="0" y="0"/>
                </a:lnTo>
                <a:lnTo>
                  <a:pt x="0" y="71628"/>
                </a:lnTo>
                <a:lnTo>
                  <a:pt x="4169664" y="71628"/>
                </a:lnTo>
                <a:lnTo>
                  <a:pt x="41696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169664" y="281940"/>
                </a:lnTo>
                <a:lnTo>
                  <a:pt x="4241292" y="281940"/>
                </a:lnTo>
                <a:lnTo>
                  <a:pt x="42412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54302" y="3675888"/>
            <a:ext cx="2554605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 =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Model(ws,'support-vector-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8475" y="3604259"/>
            <a:ext cx="2853055" cy="564515"/>
          </a:xfrm>
          <a:custGeom>
            <a:avLst/>
            <a:gdLst/>
            <a:ahLst/>
            <a:cxnLst/>
            <a:rect l="l" t="t" r="r" b="b"/>
            <a:pathLst>
              <a:path w="2853054" h="564514">
                <a:moveTo>
                  <a:pt x="2625864" y="12"/>
                </a:moveTo>
                <a:lnTo>
                  <a:pt x="2554236" y="12"/>
                </a:lnTo>
                <a:lnTo>
                  <a:pt x="0" y="0"/>
                </a:lnTo>
                <a:lnTo>
                  <a:pt x="0" y="71628"/>
                </a:lnTo>
                <a:lnTo>
                  <a:pt x="2554224" y="71628"/>
                </a:lnTo>
                <a:lnTo>
                  <a:pt x="255422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554224" y="278892"/>
                </a:lnTo>
                <a:lnTo>
                  <a:pt x="2625864" y="278904"/>
                </a:lnTo>
                <a:lnTo>
                  <a:pt x="2625864" y="12"/>
                </a:lnTo>
                <a:close/>
              </a:path>
              <a:path w="2853054" h="564514">
                <a:moveTo>
                  <a:pt x="2852940" y="285000"/>
                </a:moveTo>
                <a:lnTo>
                  <a:pt x="278131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781300" y="356616"/>
                </a:lnTo>
                <a:lnTo>
                  <a:pt x="2781300" y="492252"/>
                </a:lnTo>
                <a:lnTo>
                  <a:pt x="71640" y="492252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2252"/>
                </a:lnTo>
                <a:lnTo>
                  <a:pt x="0" y="563880"/>
                </a:lnTo>
                <a:lnTo>
                  <a:pt x="2781300" y="563880"/>
                </a:lnTo>
                <a:lnTo>
                  <a:pt x="2852940" y="563892"/>
                </a:lnTo>
                <a:lnTo>
                  <a:pt x="2852940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90903" y="3924458"/>
            <a:ext cx="5193030" cy="22764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classifier').download(exist_ok=True)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242570" indent="-215265">
              <a:lnSpc>
                <a:spcPct val="141000"/>
              </a:lnSpc>
              <a:spcBef>
                <a:spcPts val="735"/>
              </a:spcBef>
              <a:buAutoNum type="arabicPeriod" startAt="13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downloaded,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next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to prepare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scoring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scoring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infer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1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containers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ct val="140500"/>
              </a:lnSpc>
              <a:spcBef>
                <a:spcPts val="3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Azure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instance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Kubernetes cluster.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scoring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 takes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input passed 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user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infers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 prediction and then serves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output with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user.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two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primary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functions, </a:t>
            </a:r>
            <a:r>
              <a:rPr dirty="0" sz="1000" spc="215">
                <a:solidFill>
                  <a:srgbClr val="E83D8C"/>
                </a:solidFill>
                <a:latin typeface="Arial"/>
                <a:cs typeface="Arial"/>
              </a:rPr>
              <a:t>init()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run()</a:t>
            </a:r>
            <a:r>
              <a:rPr dirty="0" sz="1000" spc="9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by importing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required libraries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then define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15">
                <a:solidFill>
                  <a:srgbClr val="E83D8C"/>
                </a:solidFill>
                <a:latin typeface="Arial"/>
                <a:cs typeface="Arial"/>
              </a:rPr>
              <a:t>init()</a:t>
            </a:r>
            <a:r>
              <a:rPr dirty="0" sz="1000" spc="-9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run()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30"/>
              </a:spcBef>
              <a:buAutoNum type="arabicPeriod" startAt="14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%%writefile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score.py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3604" y="5986271"/>
            <a:ext cx="1910080" cy="282575"/>
          </a:xfrm>
          <a:custGeom>
            <a:avLst/>
            <a:gdLst/>
            <a:ahLst/>
            <a:cxnLst/>
            <a:rect l="l" t="t" r="r" b="b"/>
            <a:pathLst>
              <a:path w="1910079" h="282575">
                <a:moveTo>
                  <a:pt x="1909572" y="12"/>
                </a:moveTo>
                <a:lnTo>
                  <a:pt x="1837944" y="12"/>
                </a:lnTo>
                <a:lnTo>
                  <a:pt x="0" y="0"/>
                </a:lnTo>
                <a:lnTo>
                  <a:pt x="0" y="71628"/>
                </a:lnTo>
                <a:lnTo>
                  <a:pt x="1837944" y="71628"/>
                </a:lnTo>
                <a:lnTo>
                  <a:pt x="18379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52"/>
                </a:lnTo>
                <a:lnTo>
                  <a:pt x="1837944" y="281952"/>
                </a:lnTo>
                <a:lnTo>
                  <a:pt x="1909572" y="281952"/>
                </a:lnTo>
                <a:lnTo>
                  <a:pt x="19095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39418" y="6342888"/>
            <a:ext cx="1160145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15.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json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3604" y="6271259"/>
            <a:ext cx="1757680" cy="568960"/>
          </a:xfrm>
          <a:custGeom>
            <a:avLst/>
            <a:gdLst/>
            <a:ahLst/>
            <a:cxnLst/>
            <a:rect l="l" t="t" r="r" b="b"/>
            <a:pathLst>
              <a:path w="1757680" h="568959">
                <a:moveTo>
                  <a:pt x="1231392" y="12"/>
                </a:moveTo>
                <a:lnTo>
                  <a:pt x="1159764" y="12"/>
                </a:ln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1159764" y="283464"/>
                </a:lnTo>
                <a:lnTo>
                  <a:pt x="1231392" y="283476"/>
                </a:lnTo>
                <a:lnTo>
                  <a:pt x="1231392" y="12"/>
                </a:lnTo>
                <a:close/>
              </a:path>
              <a:path w="1757680" h="568959">
                <a:moveTo>
                  <a:pt x="1757172" y="285000"/>
                </a:moveTo>
                <a:lnTo>
                  <a:pt x="1685544" y="285000"/>
                </a:lnTo>
                <a:lnTo>
                  <a:pt x="0" y="285000"/>
                </a:lnTo>
                <a:lnTo>
                  <a:pt x="0" y="356616"/>
                </a:lnTo>
                <a:lnTo>
                  <a:pt x="1685544" y="356616"/>
                </a:lnTo>
                <a:lnTo>
                  <a:pt x="1685544" y="496824"/>
                </a:lnTo>
                <a:lnTo>
                  <a:pt x="71628" y="496824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6824"/>
                </a:lnTo>
                <a:lnTo>
                  <a:pt x="0" y="568452"/>
                </a:lnTo>
                <a:lnTo>
                  <a:pt x="1685544" y="568452"/>
                </a:lnTo>
                <a:lnTo>
                  <a:pt x="1757172" y="568464"/>
                </a:lnTo>
                <a:lnTo>
                  <a:pt x="17571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462532" y="6594506"/>
            <a:ext cx="164147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16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numpy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16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16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3604" y="6841235"/>
            <a:ext cx="1082040" cy="283845"/>
          </a:xfrm>
          <a:custGeom>
            <a:avLst/>
            <a:gdLst/>
            <a:ahLst/>
            <a:cxnLst/>
            <a:rect l="l" t="t" r="r" b="b"/>
            <a:pathLst>
              <a:path w="1082039" h="283845">
                <a:moveTo>
                  <a:pt x="1082040" y="12"/>
                </a:moveTo>
                <a:lnTo>
                  <a:pt x="1010412" y="12"/>
                </a:lnTo>
                <a:lnTo>
                  <a:pt x="0" y="0"/>
                </a:lnTo>
                <a:lnTo>
                  <a:pt x="0" y="71628"/>
                </a:lnTo>
                <a:lnTo>
                  <a:pt x="1010399" y="71628"/>
                </a:lnTo>
                <a:lnTo>
                  <a:pt x="1010399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1010399" y="283464"/>
                </a:lnTo>
                <a:lnTo>
                  <a:pt x="1082040" y="283464"/>
                </a:lnTo>
                <a:lnTo>
                  <a:pt x="10820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39418" y="7199376"/>
            <a:ext cx="131064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18.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09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pickle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7127747"/>
            <a:ext cx="1310640" cy="281940"/>
          </a:xfrm>
          <a:custGeom>
            <a:avLst/>
            <a:gdLst/>
            <a:ahLst/>
            <a:cxnLst/>
            <a:rect l="l" t="t" r="r" b="b"/>
            <a:pathLst>
              <a:path w="1310639" h="281940">
                <a:moveTo>
                  <a:pt x="1310627" y="210312"/>
                </a:move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310627" y="281940"/>
                </a:lnTo>
                <a:lnTo>
                  <a:pt x="1310627" y="210312"/>
                </a:lnTo>
                <a:close/>
              </a:path>
              <a:path w="1310639" h="281940">
                <a:moveTo>
                  <a:pt x="1310627" y="0"/>
                </a:moveTo>
                <a:lnTo>
                  <a:pt x="0" y="0"/>
                </a:lnTo>
                <a:lnTo>
                  <a:pt x="0" y="71628"/>
                </a:lnTo>
                <a:lnTo>
                  <a:pt x="1310627" y="71628"/>
                </a:lnTo>
                <a:lnTo>
                  <a:pt x="1310627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39418" y="7485888"/>
            <a:ext cx="131064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19.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09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joblib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3604" y="7127760"/>
            <a:ext cx="1757680" cy="853440"/>
          </a:xfrm>
          <a:custGeom>
            <a:avLst/>
            <a:gdLst/>
            <a:ahLst/>
            <a:cxnLst/>
            <a:rect l="l" t="t" r="r" b="b"/>
            <a:pathLst>
              <a:path w="1757680" h="853440">
                <a:moveTo>
                  <a:pt x="1382268" y="0"/>
                </a:moveTo>
                <a:lnTo>
                  <a:pt x="1310627" y="0"/>
                </a:lnTo>
                <a:lnTo>
                  <a:pt x="1310627" y="286499"/>
                </a:lnTo>
                <a:lnTo>
                  <a:pt x="0" y="286499"/>
                </a:lnTo>
                <a:lnTo>
                  <a:pt x="0" y="358127"/>
                </a:lnTo>
                <a:lnTo>
                  <a:pt x="1310627" y="358127"/>
                </a:lnTo>
                <a:lnTo>
                  <a:pt x="1310627" y="496811"/>
                </a:lnTo>
                <a:lnTo>
                  <a:pt x="71628" y="496811"/>
                </a:lnTo>
                <a:lnTo>
                  <a:pt x="71628" y="358140"/>
                </a:lnTo>
                <a:lnTo>
                  <a:pt x="0" y="358140"/>
                </a:lnTo>
                <a:lnTo>
                  <a:pt x="0" y="496811"/>
                </a:lnTo>
                <a:lnTo>
                  <a:pt x="0" y="568439"/>
                </a:lnTo>
                <a:lnTo>
                  <a:pt x="1310627" y="568439"/>
                </a:lnTo>
                <a:lnTo>
                  <a:pt x="1382268" y="568439"/>
                </a:lnTo>
                <a:lnTo>
                  <a:pt x="1382268" y="0"/>
                </a:lnTo>
                <a:close/>
              </a:path>
              <a:path w="1757680" h="853440">
                <a:moveTo>
                  <a:pt x="1757172" y="571500"/>
                </a:moveTo>
                <a:lnTo>
                  <a:pt x="1685544" y="571500"/>
                </a:lnTo>
                <a:lnTo>
                  <a:pt x="0" y="571487"/>
                </a:lnTo>
                <a:lnTo>
                  <a:pt x="0" y="643115"/>
                </a:lnTo>
                <a:lnTo>
                  <a:pt x="1685544" y="643115"/>
                </a:lnTo>
                <a:lnTo>
                  <a:pt x="1685544" y="781799"/>
                </a:lnTo>
                <a:lnTo>
                  <a:pt x="71628" y="781799"/>
                </a:lnTo>
                <a:lnTo>
                  <a:pt x="71628" y="643128"/>
                </a:lnTo>
                <a:lnTo>
                  <a:pt x="0" y="643128"/>
                </a:lnTo>
                <a:lnTo>
                  <a:pt x="0" y="781799"/>
                </a:lnTo>
                <a:lnTo>
                  <a:pt x="0" y="853427"/>
                </a:lnTo>
                <a:lnTo>
                  <a:pt x="1685544" y="853427"/>
                </a:lnTo>
                <a:lnTo>
                  <a:pt x="1757172" y="853427"/>
                </a:lnTo>
                <a:lnTo>
                  <a:pt x="1757172" y="5715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62532" y="7735982"/>
            <a:ext cx="164147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20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onnxruntime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20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20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time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03604" y="7984235"/>
            <a:ext cx="1231900" cy="281940"/>
          </a:xfrm>
          <a:custGeom>
            <a:avLst/>
            <a:gdLst/>
            <a:ahLst/>
            <a:cxnLst/>
            <a:rect l="l" t="t" r="r" b="b"/>
            <a:pathLst>
              <a:path w="1231900" h="281940">
                <a:moveTo>
                  <a:pt x="1231392" y="12"/>
                </a:moveTo>
                <a:lnTo>
                  <a:pt x="1159764" y="12"/>
                </a:ln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159764" y="281940"/>
                </a:lnTo>
                <a:lnTo>
                  <a:pt x="1231392" y="281940"/>
                </a:lnTo>
                <a:lnTo>
                  <a:pt x="12313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654302" y="8308085"/>
            <a:ext cx="278130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05788" y="8597417"/>
            <a:ext cx="33210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C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2101595"/>
            <a:ext cx="5070475" cy="852169"/>
          </a:xfrm>
          <a:custGeom>
            <a:avLst/>
            <a:gdLst/>
            <a:ahLst/>
            <a:cxnLst/>
            <a:rect l="l" t="t" r="r" b="b"/>
            <a:pathLst>
              <a:path w="5070475" h="852169">
                <a:moveTo>
                  <a:pt x="1231392" y="12"/>
                </a:moveTo>
                <a:lnTo>
                  <a:pt x="1159764" y="12"/>
                </a:ln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159764" y="281940"/>
                </a:lnTo>
                <a:lnTo>
                  <a:pt x="1231392" y="281952"/>
                </a:lnTo>
                <a:lnTo>
                  <a:pt x="1231392" y="12"/>
                </a:lnTo>
                <a:close/>
              </a:path>
              <a:path w="5070475" h="852169">
                <a:moveTo>
                  <a:pt x="4015740" y="285000"/>
                </a:moveTo>
                <a:lnTo>
                  <a:pt x="394411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944112" y="356616"/>
                </a:lnTo>
                <a:lnTo>
                  <a:pt x="3944112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3944112" y="566928"/>
                </a:lnTo>
                <a:lnTo>
                  <a:pt x="4015740" y="566928"/>
                </a:lnTo>
                <a:lnTo>
                  <a:pt x="4015740" y="285000"/>
                </a:lnTo>
                <a:close/>
              </a:path>
              <a:path w="5070475" h="852169">
                <a:moveTo>
                  <a:pt x="5070348" y="569988"/>
                </a:moveTo>
                <a:lnTo>
                  <a:pt x="4998720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4998720" y="641604"/>
                </a:lnTo>
                <a:lnTo>
                  <a:pt x="4998720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4998720" y="851916"/>
                </a:lnTo>
                <a:lnTo>
                  <a:pt x="5070348" y="851916"/>
                </a:lnTo>
                <a:lnTo>
                  <a:pt x="5070348" y="569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0903" y="841905"/>
            <a:ext cx="5021580" cy="2329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7329" marR="109220">
              <a:lnSpc>
                <a:spcPct val="128600"/>
              </a:lnSpc>
              <a:spcBef>
                <a:spcPts val="100"/>
              </a:spcBef>
            </a:pP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%%writefile score.py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writes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score.py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is  later packed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model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Arimo"/>
              <a:cs typeface="Arimo"/>
            </a:endParaRPr>
          </a:p>
          <a:p>
            <a:pPr marL="227329" marR="46990" indent="-215265">
              <a:lnSpc>
                <a:spcPct val="144000"/>
              </a:lnSpc>
              <a:buAutoNum type="arabicPeriod" startAt="22"/>
              <a:tabLst>
                <a:tab pos="227965" algn="l"/>
              </a:tabLst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define the </a:t>
            </a:r>
            <a:r>
              <a:rPr dirty="0" sz="1000" spc="215">
                <a:solidFill>
                  <a:srgbClr val="E83D8C"/>
                </a:solidFill>
                <a:latin typeface="Arial"/>
                <a:cs typeface="Arial"/>
              </a:rPr>
              <a:t>init()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function;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downloads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 and</a:t>
            </a:r>
            <a:r>
              <a:rPr dirty="0" sz="1000" spc="-114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deserializes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into variables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be 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the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05"/>
              </a:spcBef>
              <a:buAutoNum type="arabicPeriod" startAt="22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def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init():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22"/>
            </a:pPr>
            <a:endParaRPr sz="900">
              <a:latin typeface="Courier New"/>
              <a:cs typeface="Courier New"/>
            </a:endParaRPr>
          </a:p>
          <a:p>
            <a:pPr marL="646430" indent="-563245">
              <a:lnSpc>
                <a:spcPct val="100000"/>
              </a:lnSpc>
              <a:buAutoNum type="arabicPeriod" startAt="22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global model, scaler, input_name,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label_name</a:t>
            </a:r>
            <a:endParaRPr sz="1000">
              <a:latin typeface="Courier New"/>
              <a:cs typeface="Courier New"/>
            </a:endParaRPr>
          </a:p>
          <a:p>
            <a:pPr marL="299085" marR="5080" indent="-215265">
              <a:lnSpc>
                <a:spcPct val="187000"/>
              </a:lnSpc>
              <a:buAutoNum type="arabicPeriod" startAt="22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scaler_path = os.path.join(os.getenv('AZUREML_MODEL_DIR'),  'scaler/2/scaler.pkl')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475" y="2959607"/>
            <a:ext cx="1800225" cy="279400"/>
          </a:xfrm>
          <a:custGeom>
            <a:avLst/>
            <a:gdLst/>
            <a:ahLst/>
            <a:cxnLst/>
            <a:rect l="l" t="t" r="r" b="b"/>
            <a:pathLst>
              <a:path w="1800225" h="279400">
                <a:moveTo>
                  <a:pt x="1799856" y="12"/>
                </a:moveTo>
                <a:lnTo>
                  <a:pt x="1728228" y="12"/>
                </a:lnTo>
                <a:lnTo>
                  <a:pt x="0" y="0"/>
                </a:lnTo>
                <a:lnTo>
                  <a:pt x="0" y="71628"/>
                </a:lnTo>
                <a:lnTo>
                  <a:pt x="1728216" y="71628"/>
                </a:lnTo>
                <a:lnTo>
                  <a:pt x="1728216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728216" y="278892"/>
                </a:lnTo>
                <a:lnTo>
                  <a:pt x="1799856" y="278892"/>
                </a:lnTo>
                <a:lnTo>
                  <a:pt x="179985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3277361"/>
            <a:ext cx="484822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26.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deserialize the scalar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file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back into a variable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to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be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7416" y="3564794"/>
            <a:ext cx="137858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used for</a:t>
            </a:r>
            <a:r>
              <a:rPr dirty="0" sz="1000" spc="-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8475" y="3529583"/>
            <a:ext cx="1496695" cy="279400"/>
          </a:xfrm>
          <a:custGeom>
            <a:avLst/>
            <a:gdLst/>
            <a:ahLst/>
            <a:cxnLst/>
            <a:rect l="l" t="t" r="r" b="b"/>
            <a:pathLst>
              <a:path w="1496695" h="279400">
                <a:moveTo>
                  <a:pt x="1496580" y="12"/>
                </a:moveTo>
                <a:lnTo>
                  <a:pt x="1424952" y="12"/>
                </a:lnTo>
                <a:lnTo>
                  <a:pt x="0" y="0"/>
                </a:lnTo>
                <a:lnTo>
                  <a:pt x="0" y="71628"/>
                </a:lnTo>
                <a:lnTo>
                  <a:pt x="1424952" y="71628"/>
                </a:lnTo>
                <a:lnTo>
                  <a:pt x="1424952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424952" y="278892"/>
                </a:lnTo>
                <a:lnTo>
                  <a:pt x="1496580" y="278892"/>
                </a:lnTo>
                <a:lnTo>
                  <a:pt x="14965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39418" y="3847338"/>
            <a:ext cx="3116580" cy="2120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27.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 =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joblib.load(scaler_path)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5232" y="4170067"/>
            <a:ext cx="227965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2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8.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3604" y="4098035"/>
            <a:ext cx="370840" cy="213360"/>
          </a:xfrm>
          <a:custGeom>
            <a:avLst/>
            <a:gdLst/>
            <a:ahLst/>
            <a:cxnLst/>
            <a:rect l="l" t="t" r="r" b="b"/>
            <a:pathLst>
              <a:path w="370839" h="213360">
                <a:moveTo>
                  <a:pt x="370332" y="12"/>
                </a:moveTo>
                <a:lnTo>
                  <a:pt x="298704" y="12"/>
                </a:lnTo>
                <a:lnTo>
                  <a:pt x="0" y="0"/>
                </a:lnTo>
                <a:lnTo>
                  <a:pt x="0" y="71628"/>
                </a:lnTo>
                <a:lnTo>
                  <a:pt x="298704" y="71628"/>
                </a:lnTo>
                <a:lnTo>
                  <a:pt x="298704" y="141732"/>
                </a:lnTo>
                <a:lnTo>
                  <a:pt x="71628" y="141732"/>
                </a:lnTo>
                <a:lnTo>
                  <a:pt x="71628" y="71640"/>
                </a:lnTo>
                <a:lnTo>
                  <a:pt x="0" y="71640"/>
                </a:lnTo>
                <a:lnTo>
                  <a:pt x="0" y="141732"/>
                </a:lnTo>
                <a:lnTo>
                  <a:pt x="0" y="213360"/>
                </a:lnTo>
                <a:lnTo>
                  <a:pt x="298704" y="213360"/>
                </a:lnTo>
                <a:lnTo>
                  <a:pt x="370332" y="213360"/>
                </a:lnTo>
                <a:lnTo>
                  <a:pt x="370332" y="141732"/>
                </a:lnTo>
                <a:lnTo>
                  <a:pt x="370332" y="71640"/>
                </a:lnTo>
                <a:lnTo>
                  <a:pt x="3703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62532" y="4349653"/>
            <a:ext cx="457327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29.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model_onnx =</a:t>
            </a:r>
            <a:r>
              <a:rPr dirty="0" sz="1000" spc="-3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os.path.join(os.getenv('AZUREML_MODEL_DIR'),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3604" y="4311395"/>
            <a:ext cx="4692650" cy="283845"/>
          </a:xfrm>
          <a:custGeom>
            <a:avLst/>
            <a:gdLst/>
            <a:ahLst/>
            <a:cxnLst/>
            <a:rect l="l" t="t" r="r" b="b"/>
            <a:pathLst>
              <a:path w="4692650" h="283845">
                <a:moveTo>
                  <a:pt x="4692396" y="12"/>
                </a:moveTo>
                <a:lnTo>
                  <a:pt x="4620768" y="12"/>
                </a:lnTo>
                <a:lnTo>
                  <a:pt x="0" y="0"/>
                </a:lnTo>
                <a:lnTo>
                  <a:pt x="0" y="71628"/>
                </a:lnTo>
                <a:lnTo>
                  <a:pt x="4620768" y="71628"/>
                </a:lnTo>
                <a:lnTo>
                  <a:pt x="4620768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4620768" y="283464"/>
                </a:lnTo>
                <a:lnTo>
                  <a:pt x="4692396" y="283464"/>
                </a:lnTo>
                <a:lnTo>
                  <a:pt x="469239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54302" y="4671059"/>
            <a:ext cx="3007360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'support-vector-classifier/2/svc.onnx')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8475" y="4599431"/>
            <a:ext cx="3079115" cy="280670"/>
          </a:xfrm>
          <a:custGeom>
            <a:avLst/>
            <a:gdLst/>
            <a:ahLst/>
            <a:cxnLst/>
            <a:rect l="l" t="t" r="r" b="b"/>
            <a:pathLst>
              <a:path w="3079115" h="280670">
                <a:moveTo>
                  <a:pt x="3078492" y="12"/>
                </a:moveTo>
                <a:lnTo>
                  <a:pt x="3006864" y="12"/>
                </a:lnTo>
                <a:lnTo>
                  <a:pt x="0" y="0"/>
                </a:lnTo>
                <a:lnTo>
                  <a:pt x="0" y="71628"/>
                </a:lnTo>
                <a:lnTo>
                  <a:pt x="3006864" y="71628"/>
                </a:lnTo>
                <a:lnTo>
                  <a:pt x="3006864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28"/>
                </a:lnTo>
                <a:lnTo>
                  <a:pt x="3006864" y="280428"/>
                </a:lnTo>
                <a:lnTo>
                  <a:pt x="3078492" y="280428"/>
                </a:lnTo>
                <a:lnTo>
                  <a:pt x="30784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21511" y="4954523"/>
            <a:ext cx="366204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334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30.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deserialize support vector classifer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4882895"/>
            <a:ext cx="4768850" cy="1137285"/>
          </a:xfrm>
          <a:custGeom>
            <a:avLst/>
            <a:gdLst/>
            <a:ahLst/>
            <a:cxnLst/>
            <a:rect l="l" t="t" r="r" b="b"/>
            <a:pathLst>
              <a:path w="4768850" h="1137285">
                <a:moveTo>
                  <a:pt x="3640836" y="569988"/>
                </a:moveTo>
                <a:lnTo>
                  <a:pt x="3569208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3569208" y="641604"/>
                </a:lnTo>
                <a:lnTo>
                  <a:pt x="3569208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28"/>
                </a:lnTo>
                <a:lnTo>
                  <a:pt x="3569208" y="851928"/>
                </a:lnTo>
                <a:lnTo>
                  <a:pt x="3640836" y="851928"/>
                </a:lnTo>
                <a:lnTo>
                  <a:pt x="3640836" y="569988"/>
                </a:lnTo>
                <a:close/>
              </a:path>
              <a:path w="4768850" h="1137285">
                <a:moveTo>
                  <a:pt x="3668268" y="858024"/>
                </a:moveTo>
                <a:lnTo>
                  <a:pt x="3596640" y="858024"/>
                </a:lnTo>
                <a:lnTo>
                  <a:pt x="214871" y="858012"/>
                </a:lnTo>
                <a:lnTo>
                  <a:pt x="214871" y="929640"/>
                </a:lnTo>
                <a:lnTo>
                  <a:pt x="3596640" y="929640"/>
                </a:lnTo>
                <a:lnTo>
                  <a:pt x="3596640" y="1065276"/>
                </a:lnTo>
                <a:lnTo>
                  <a:pt x="286512" y="1065276"/>
                </a:lnTo>
                <a:lnTo>
                  <a:pt x="286512" y="929652"/>
                </a:lnTo>
                <a:lnTo>
                  <a:pt x="214884" y="929652"/>
                </a:lnTo>
                <a:lnTo>
                  <a:pt x="214884" y="1065276"/>
                </a:lnTo>
                <a:lnTo>
                  <a:pt x="214871" y="1136904"/>
                </a:lnTo>
                <a:lnTo>
                  <a:pt x="3596640" y="1136904"/>
                </a:lnTo>
                <a:lnTo>
                  <a:pt x="3668268" y="1136904"/>
                </a:lnTo>
                <a:lnTo>
                  <a:pt x="3668268" y="858024"/>
                </a:lnTo>
                <a:close/>
              </a:path>
              <a:path w="4768850" h="1137285">
                <a:moveTo>
                  <a:pt x="3715512" y="12"/>
                </a:moveTo>
                <a:lnTo>
                  <a:pt x="3643871" y="12"/>
                </a:lnTo>
                <a:lnTo>
                  <a:pt x="0" y="0"/>
                </a:lnTo>
                <a:lnTo>
                  <a:pt x="0" y="71628"/>
                </a:lnTo>
                <a:lnTo>
                  <a:pt x="3643871" y="71628"/>
                </a:lnTo>
                <a:lnTo>
                  <a:pt x="3643871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643871" y="281940"/>
                </a:lnTo>
                <a:lnTo>
                  <a:pt x="3715512" y="281940"/>
                </a:lnTo>
                <a:lnTo>
                  <a:pt x="3715512" y="12"/>
                </a:lnTo>
                <a:close/>
              </a:path>
              <a:path w="4768850" h="1137285">
                <a:moveTo>
                  <a:pt x="4768596" y="285000"/>
                </a:moveTo>
                <a:lnTo>
                  <a:pt x="4696968" y="285000"/>
                </a:lnTo>
                <a:lnTo>
                  <a:pt x="4696968" y="356628"/>
                </a:lnTo>
                <a:lnTo>
                  <a:pt x="4696968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4696968" y="356628"/>
                </a:lnTo>
                <a:lnTo>
                  <a:pt x="4696968" y="285000"/>
                </a:lnTo>
                <a:lnTo>
                  <a:pt x="0" y="28498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696968" y="566928"/>
                </a:lnTo>
                <a:lnTo>
                  <a:pt x="4768596" y="566940"/>
                </a:lnTo>
                <a:lnTo>
                  <a:pt x="4768596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03604" y="8077200"/>
            <a:ext cx="1757680" cy="282575"/>
          </a:xfrm>
          <a:custGeom>
            <a:avLst/>
            <a:gdLst/>
            <a:ahLst/>
            <a:cxnLst/>
            <a:rect l="l" t="t" r="r" b="b"/>
            <a:pathLst>
              <a:path w="1757680" h="282575">
                <a:moveTo>
                  <a:pt x="1757172" y="12"/>
                </a:moveTo>
                <a:lnTo>
                  <a:pt x="1685544" y="12"/>
                </a:lnTo>
                <a:lnTo>
                  <a:pt x="0" y="0"/>
                </a:lnTo>
                <a:lnTo>
                  <a:pt x="0" y="71628"/>
                </a:lnTo>
                <a:lnTo>
                  <a:pt x="1685544" y="71628"/>
                </a:lnTo>
                <a:lnTo>
                  <a:pt x="16855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685544" y="281940"/>
                </a:lnTo>
                <a:lnTo>
                  <a:pt x="1757172" y="281952"/>
                </a:lnTo>
                <a:lnTo>
                  <a:pt x="17571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390903" y="5204617"/>
            <a:ext cx="5184775" cy="33712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46430" indent="-563245">
              <a:lnSpc>
                <a:spcPct val="100000"/>
              </a:lnSpc>
              <a:spcBef>
                <a:spcPts val="90"/>
              </a:spcBef>
              <a:buAutoNum type="arabicPeriod" startAt="31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 = onnxruntime.InferenceSession(model_onnx,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None)</a:t>
            </a:r>
            <a:endParaRPr sz="1000">
              <a:latin typeface="Courier New"/>
              <a:cs typeface="Courier New"/>
            </a:endParaRPr>
          </a:p>
          <a:p>
            <a:pPr marL="600710" marR="1567815" indent="-516890">
              <a:lnSpc>
                <a:spcPct val="187000"/>
              </a:lnSpc>
              <a:buClr>
                <a:srgbClr val="444954"/>
              </a:buClr>
              <a:buFont typeface="Courier New"/>
              <a:buAutoNum type="arabicPeriod" startAt="31"/>
              <a:tabLst>
                <a:tab pos="646430" algn="l"/>
                <a:tab pos="647065" algn="l"/>
              </a:tabLst>
            </a:pPr>
            <a:r>
              <a:rPr dirty="0"/>
              <a:t>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input_name = model.get_inputs()[0].name  label_name =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model.get_outputs()[0].name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 startAt="31"/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227329" marR="98425">
              <a:lnSpc>
                <a:spcPct val="1284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onnxruntime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deserialize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support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vector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  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InferenceSession()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for deserializing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serving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E83D8C"/>
                </a:solidFill>
                <a:latin typeface="Arial"/>
                <a:cs typeface="Arial"/>
              </a:rPr>
              <a:t>input_name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label_name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variables are loaded  from the deserialized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buAutoNum type="arabicPeriod" startAt="33"/>
              <a:tabLst>
                <a:tab pos="227965" algn="l"/>
              </a:tabLst>
            </a:pP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nutshell,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15">
                <a:solidFill>
                  <a:srgbClr val="E83D8C"/>
                </a:solidFill>
                <a:latin typeface="Arial"/>
                <a:cs typeface="Arial"/>
              </a:rPr>
              <a:t>init()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loads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scaler</a:t>
            </a:r>
            <a:r>
              <a:rPr dirty="0" sz="1000" spc="8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deserializes</a:t>
            </a:r>
            <a:r>
              <a:rPr dirty="0" sz="1000" spc="-1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serves the model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 files needed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making predictions,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by  the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run()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000" spc="-1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30"/>
              </a:spcBef>
              <a:buAutoNum type="arabicPeriod" startAt="33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def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run(raw_data):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33"/>
            </a:pPr>
            <a:endParaRPr sz="900">
              <a:latin typeface="Courier New"/>
              <a:cs typeface="Courier New"/>
            </a:endParaRPr>
          </a:p>
          <a:p>
            <a:pPr marL="1548765" indent="-1465580">
              <a:lnSpc>
                <a:spcPct val="100000"/>
              </a:lnSpc>
              <a:buAutoNum type="arabicPeriod" startAt="33"/>
              <a:tabLst>
                <a:tab pos="1548765" algn="l"/>
                <a:tab pos="1549400" algn="l"/>
              </a:tabLst>
            </a:pP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try: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3604" y="8362188"/>
            <a:ext cx="1910080" cy="281940"/>
          </a:xfrm>
          <a:custGeom>
            <a:avLst/>
            <a:gdLst/>
            <a:ahLst/>
            <a:cxnLst/>
            <a:rect l="l" t="t" r="r" b="b"/>
            <a:pathLst>
              <a:path w="1910079" h="281940">
                <a:moveTo>
                  <a:pt x="1909572" y="12"/>
                </a:moveTo>
                <a:lnTo>
                  <a:pt x="1837944" y="12"/>
                </a:lnTo>
                <a:lnTo>
                  <a:pt x="0" y="0"/>
                </a:lnTo>
                <a:lnTo>
                  <a:pt x="0" y="71628"/>
                </a:lnTo>
                <a:lnTo>
                  <a:pt x="1837944" y="71628"/>
                </a:lnTo>
                <a:lnTo>
                  <a:pt x="18379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837944" y="281940"/>
                </a:lnTo>
                <a:lnTo>
                  <a:pt x="1909572" y="281940"/>
                </a:lnTo>
                <a:lnTo>
                  <a:pt x="19095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859535"/>
            <a:ext cx="4777740" cy="1422400"/>
          </a:xfrm>
          <a:custGeom>
            <a:avLst/>
            <a:gdLst/>
            <a:ahLst/>
            <a:cxnLst/>
            <a:rect l="l" t="t" r="r" b="b"/>
            <a:pathLst>
              <a:path w="4777740" h="1422400">
                <a:moveTo>
                  <a:pt x="1411224" y="858024"/>
                </a:moveTo>
                <a:lnTo>
                  <a:pt x="1339596" y="858024"/>
                </a:lnTo>
                <a:lnTo>
                  <a:pt x="214871" y="858012"/>
                </a:lnTo>
                <a:lnTo>
                  <a:pt x="214871" y="929640"/>
                </a:lnTo>
                <a:lnTo>
                  <a:pt x="1339596" y="929640"/>
                </a:lnTo>
                <a:lnTo>
                  <a:pt x="1339596" y="1065276"/>
                </a:lnTo>
                <a:lnTo>
                  <a:pt x="286512" y="1065276"/>
                </a:lnTo>
                <a:lnTo>
                  <a:pt x="286512" y="929652"/>
                </a:lnTo>
                <a:lnTo>
                  <a:pt x="214884" y="929652"/>
                </a:lnTo>
                <a:lnTo>
                  <a:pt x="214884" y="1065276"/>
                </a:lnTo>
                <a:lnTo>
                  <a:pt x="214871" y="1136904"/>
                </a:lnTo>
                <a:lnTo>
                  <a:pt x="1339596" y="1136904"/>
                </a:lnTo>
                <a:lnTo>
                  <a:pt x="1411224" y="1136916"/>
                </a:lnTo>
                <a:lnTo>
                  <a:pt x="1411224" y="858024"/>
                </a:lnTo>
                <a:close/>
              </a:path>
              <a:path w="4777740" h="1422400">
                <a:moveTo>
                  <a:pt x="2360676" y="12"/>
                </a:moveTo>
                <a:lnTo>
                  <a:pt x="2289048" y="12"/>
                </a:lnTo>
                <a:lnTo>
                  <a:pt x="0" y="0"/>
                </a:lnTo>
                <a:lnTo>
                  <a:pt x="0" y="71628"/>
                </a:lnTo>
                <a:lnTo>
                  <a:pt x="2289035" y="71628"/>
                </a:lnTo>
                <a:lnTo>
                  <a:pt x="228903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289035" y="281940"/>
                </a:lnTo>
                <a:lnTo>
                  <a:pt x="2360676" y="281940"/>
                </a:lnTo>
                <a:lnTo>
                  <a:pt x="2360676" y="12"/>
                </a:lnTo>
                <a:close/>
              </a:path>
              <a:path w="4777740" h="1422400">
                <a:moveTo>
                  <a:pt x="3188208" y="1139964"/>
                </a:moveTo>
                <a:lnTo>
                  <a:pt x="3116580" y="1139964"/>
                </a:lnTo>
                <a:lnTo>
                  <a:pt x="0" y="1139952"/>
                </a:lnTo>
                <a:lnTo>
                  <a:pt x="0" y="1211580"/>
                </a:lnTo>
                <a:lnTo>
                  <a:pt x="3116567" y="1211580"/>
                </a:lnTo>
                <a:lnTo>
                  <a:pt x="3116567" y="1350264"/>
                </a:lnTo>
                <a:lnTo>
                  <a:pt x="71628" y="1350264"/>
                </a:lnTo>
                <a:lnTo>
                  <a:pt x="71628" y="1211592"/>
                </a:lnTo>
                <a:lnTo>
                  <a:pt x="0" y="1211592"/>
                </a:lnTo>
                <a:lnTo>
                  <a:pt x="0" y="1350264"/>
                </a:lnTo>
                <a:lnTo>
                  <a:pt x="0" y="1421892"/>
                </a:lnTo>
                <a:lnTo>
                  <a:pt x="3116567" y="1421892"/>
                </a:lnTo>
                <a:lnTo>
                  <a:pt x="3188208" y="1421892"/>
                </a:lnTo>
                <a:lnTo>
                  <a:pt x="3188208" y="1139964"/>
                </a:lnTo>
                <a:close/>
              </a:path>
              <a:path w="4777740" h="1422400">
                <a:moveTo>
                  <a:pt x="4572000" y="288048"/>
                </a:moveTo>
                <a:lnTo>
                  <a:pt x="4500372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4500359" y="359664"/>
                </a:lnTo>
                <a:lnTo>
                  <a:pt x="4500359" y="495300"/>
                </a:lnTo>
                <a:lnTo>
                  <a:pt x="286512" y="495300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5300"/>
                </a:lnTo>
                <a:lnTo>
                  <a:pt x="214871" y="566928"/>
                </a:lnTo>
                <a:lnTo>
                  <a:pt x="4500359" y="566928"/>
                </a:lnTo>
                <a:lnTo>
                  <a:pt x="4572000" y="566928"/>
                </a:lnTo>
                <a:lnTo>
                  <a:pt x="4572000" y="288048"/>
                </a:lnTo>
                <a:close/>
              </a:path>
              <a:path w="4777740" h="1422400">
                <a:moveTo>
                  <a:pt x="4777740" y="569988"/>
                </a:moveTo>
                <a:lnTo>
                  <a:pt x="4706112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4706112" y="641604"/>
                </a:lnTo>
                <a:lnTo>
                  <a:pt x="4706112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4706112" y="851916"/>
                </a:lnTo>
                <a:lnTo>
                  <a:pt x="4777740" y="851916"/>
                </a:lnTo>
                <a:lnTo>
                  <a:pt x="4777740" y="569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62532" y="897793"/>
            <a:ext cx="4949825" cy="16033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778000" indent="-1765935">
              <a:lnSpc>
                <a:spcPct val="100000"/>
              </a:lnSpc>
              <a:spcBef>
                <a:spcPts val="90"/>
              </a:spcBef>
              <a:buAutoNum type="arabicPeriod" startAt="36"/>
              <a:tabLst>
                <a:tab pos="1778000" algn="l"/>
                <a:tab pos="177863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36"/>
            </a:pPr>
            <a:endParaRPr sz="9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np.array(json.loads(raw_data)['data']).astype('float32')</a:t>
            </a:r>
            <a:endParaRPr sz="1000">
              <a:latin typeface="Courier New"/>
              <a:cs typeface="Courier New"/>
            </a:endParaRPr>
          </a:p>
          <a:p>
            <a:pPr marL="227329" marR="683260" indent="-215265">
              <a:lnSpc>
                <a:spcPct val="187000"/>
              </a:lnSpc>
              <a:buAutoNum type="arabicPeriod" startAt="37"/>
              <a:tabLst>
                <a:tab pos="1778000" algn="l"/>
                <a:tab pos="177863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 =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scaler.fit_transform(data.  reshape(1,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7))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37"/>
            </a:pPr>
            <a:endParaRPr sz="900">
              <a:latin typeface="Courier New"/>
              <a:cs typeface="Courier New"/>
            </a:endParaRPr>
          </a:p>
          <a:p>
            <a:pPr marL="1778000" indent="-1765935">
              <a:lnSpc>
                <a:spcPct val="100000"/>
              </a:lnSpc>
              <a:spcBef>
                <a:spcPts val="5"/>
              </a:spcBef>
              <a:buAutoNum type="arabicPeriod" startAt="37"/>
              <a:tabLst>
                <a:tab pos="1778000" algn="l"/>
                <a:tab pos="177863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make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prediction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37"/>
            </a:pPr>
            <a:endParaRPr sz="900">
              <a:latin typeface="Courier New"/>
              <a:cs typeface="Courier New"/>
            </a:endParaRPr>
          </a:p>
          <a:p>
            <a:pPr marL="1778000" indent="-1765935">
              <a:lnSpc>
                <a:spcPct val="100000"/>
              </a:lnSpc>
              <a:buAutoNum type="arabicPeriod" startAt="37"/>
              <a:tabLst>
                <a:tab pos="1778000" algn="l"/>
                <a:tab pos="177863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model_prediction =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model.run([label_name],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2285999"/>
            <a:ext cx="5070475" cy="282575"/>
          </a:xfrm>
          <a:custGeom>
            <a:avLst/>
            <a:gdLst/>
            <a:ahLst/>
            <a:cxnLst/>
            <a:rect l="l" t="t" r="r" b="b"/>
            <a:pathLst>
              <a:path w="5070475" h="282575">
                <a:moveTo>
                  <a:pt x="5070348" y="12"/>
                </a:moveTo>
                <a:lnTo>
                  <a:pt x="4998720" y="12"/>
                </a:lnTo>
                <a:lnTo>
                  <a:pt x="0" y="0"/>
                </a:lnTo>
                <a:lnTo>
                  <a:pt x="0" y="71628"/>
                </a:lnTo>
                <a:lnTo>
                  <a:pt x="4998720" y="71628"/>
                </a:lnTo>
                <a:lnTo>
                  <a:pt x="499872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998720" y="281940"/>
                </a:lnTo>
                <a:lnTo>
                  <a:pt x="5070348" y="281952"/>
                </a:lnTo>
                <a:lnTo>
                  <a:pt x="50703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54302" y="2645664"/>
            <a:ext cx="3157855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{input_name: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data.astype(np.float32)})[0]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2574035"/>
            <a:ext cx="4392295" cy="565785"/>
          </a:xfrm>
          <a:custGeom>
            <a:avLst/>
            <a:gdLst/>
            <a:ahLst/>
            <a:cxnLst/>
            <a:rect l="l" t="t" r="r" b="b"/>
            <a:pathLst>
              <a:path w="4392295" h="565785">
                <a:moveTo>
                  <a:pt x="3444240" y="12"/>
                </a:moveTo>
                <a:lnTo>
                  <a:pt x="3372612" y="12"/>
                </a:lnTo>
                <a:lnTo>
                  <a:pt x="214871" y="0"/>
                </a:lnTo>
                <a:lnTo>
                  <a:pt x="214871" y="71628"/>
                </a:lnTo>
                <a:lnTo>
                  <a:pt x="3372599" y="71628"/>
                </a:lnTo>
                <a:lnTo>
                  <a:pt x="3372599" y="208788"/>
                </a:lnTo>
                <a:lnTo>
                  <a:pt x="286512" y="208788"/>
                </a:lnTo>
                <a:lnTo>
                  <a:pt x="286512" y="71640"/>
                </a:lnTo>
                <a:lnTo>
                  <a:pt x="214884" y="71640"/>
                </a:lnTo>
                <a:lnTo>
                  <a:pt x="214884" y="208788"/>
                </a:lnTo>
                <a:lnTo>
                  <a:pt x="214871" y="280416"/>
                </a:lnTo>
                <a:lnTo>
                  <a:pt x="3372599" y="280416"/>
                </a:lnTo>
                <a:lnTo>
                  <a:pt x="3444240" y="280416"/>
                </a:lnTo>
                <a:lnTo>
                  <a:pt x="3444240" y="12"/>
                </a:lnTo>
                <a:close/>
              </a:path>
              <a:path w="4392295" h="565785">
                <a:moveTo>
                  <a:pt x="4392168" y="281952"/>
                </a:moveTo>
                <a:lnTo>
                  <a:pt x="4320540" y="281952"/>
                </a:lnTo>
                <a:lnTo>
                  <a:pt x="0" y="281940"/>
                </a:lnTo>
                <a:lnTo>
                  <a:pt x="0" y="353568"/>
                </a:lnTo>
                <a:lnTo>
                  <a:pt x="4320540" y="353568"/>
                </a:lnTo>
                <a:lnTo>
                  <a:pt x="4320540" y="493776"/>
                </a:lnTo>
                <a:lnTo>
                  <a:pt x="71628" y="493776"/>
                </a:lnTo>
                <a:lnTo>
                  <a:pt x="71628" y="353580"/>
                </a:lnTo>
                <a:lnTo>
                  <a:pt x="0" y="353580"/>
                </a:lnTo>
                <a:lnTo>
                  <a:pt x="0" y="493776"/>
                </a:lnTo>
                <a:lnTo>
                  <a:pt x="0" y="565404"/>
                </a:lnTo>
                <a:lnTo>
                  <a:pt x="4320540" y="565404"/>
                </a:lnTo>
                <a:lnTo>
                  <a:pt x="4392168" y="565416"/>
                </a:lnTo>
                <a:lnTo>
                  <a:pt x="4392168" y="28195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2532" y="2894233"/>
            <a:ext cx="427164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40.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you can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return any data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type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long as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it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is</a:t>
            </a:r>
            <a:r>
              <a:rPr dirty="0" sz="1000" spc="-2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JSON-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serializable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8475" y="3144011"/>
            <a:ext cx="1045844" cy="280670"/>
          </a:xfrm>
          <a:custGeom>
            <a:avLst/>
            <a:gdLst/>
            <a:ahLst/>
            <a:cxnLst/>
            <a:rect l="l" t="t" r="r" b="b"/>
            <a:pathLst>
              <a:path w="1045844" h="280670">
                <a:moveTo>
                  <a:pt x="1045476" y="12"/>
                </a:moveTo>
                <a:lnTo>
                  <a:pt x="973848" y="12"/>
                </a:lnTo>
                <a:lnTo>
                  <a:pt x="0" y="0"/>
                </a:lnTo>
                <a:lnTo>
                  <a:pt x="0" y="71628"/>
                </a:lnTo>
                <a:lnTo>
                  <a:pt x="973836" y="71628"/>
                </a:lnTo>
                <a:lnTo>
                  <a:pt x="973836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973836" y="280416"/>
                </a:lnTo>
                <a:lnTo>
                  <a:pt x="1045476" y="280416"/>
                </a:lnTo>
                <a:lnTo>
                  <a:pt x="104547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75232" y="3497983"/>
            <a:ext cx="227965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2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3604" y="3427475"/>
            <a:ext cx="370840" cy="213360"/>
          </a:xfrm>
          <a:custGeom>
            <a:avLst/>
            <a:gdLst/>
            <a:ahLst/>
            <a:cxnLst/>
            <a:rect l="l" t="t" r="r" b="b"/>
            <a:pathLst>
              <a:path w="370839" h="213360">
                <a:moveTo>
                  <a:pt x="370332" y="12"/>
                </a:moveTo>
                <a:lnTo>
                  <a:pt x="298704" y="12"/>
                </a:lnTo>
                <a:lnTo>
                  <a:pt x="0" y="0"/>
                </a:lnTo>
                <a:lnTo>
                  <a:pt x="0" y="71628"/>
                </a:lnTo>
                <a:lnTo>
                  <a:pt x="298704" y="71628"/>
                </a:lnTo>
                <a:lnTo>
                  <a:pt x="298704" y="141732"/>
                </a:lnTo>
                <a:lnTo>
                  <a:pt x="71628" y="141732"/>
                </a:lnTo>
                <a:lnTo>
                  <a:pt x="71628" y="71640"/>
                </a:lnTo>
                <a:lnTo>
                  <a:pt x="0" y="71640"/>
                </a:lnTo>
                <a:lnTo>
                  <a:pt x="0" y="141732"/>
                </a:lnTo>
                <a:lnTo>
                  <a:pt x="0" y="213360"/>
                </a:lnTo>
                <a:lnTo>
                  <a:pt x="298704" y="213360"/>
                </a:lnTo>
                <a:lnTo>
                  <a:pt x="370332" y="213360"/>
                </a:lnTo>
                <a:lnTo>
                  <a:pt x="370332" y="141732"/>
                </a:lnTo>
                <a:lnTo>
                  <a:pt x="370332" y="71640"/>
                </a:lnTo>
                <a:lnTo>
                  <a:pt x="3703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62532" y="3677570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2.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27366" y="3677570"/>
            <a:ext cx="1678939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except Exception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e: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3640835"/>
            <a:ext cx="3263265" cy="281940"/>
          </a:xfrm>
          <a:custGeom>
            <a:avLst/>
            <a:gdLst/>
            <a:ahLst/>
            <a:cxnLst/>
            <a:rect l="l" t="t" r="r" b="b"/>
            <a:pathLst>
              <a:path w="3263265" h="281939">
                <a:moveTo>
                  <a:pt x="3262884" y="12"/>
                </a:moveTo>
                <a:lnTo>
                  <a:pt x="3191256" y="12"/>
                </a:lnTo>
                <a:lnTo>
                  <a:pt x="0" y="0"/>
                </a:lnTo>
                <a:lnTo>
                  <a:pt x="0" y="71628"/>
                </a:lnTo>
                <a:lnTo>
                  <a:pt x="3191243" y="71628"/>
                </a:lnTo>
                <a:lnTo>
                  <a:pt x="3191243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191243" y="281940"/>
                </a:lnTo>
                <a:lnTo>
                  <a:pt x="3262884" y="281940"/>
                </a:lnTo>
                <a:lnTo>
                  <a:pt x="32628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62532" y="3962558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3.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8103" y="3962558"/>
            <a:ext cx="197993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model_prediction =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'error'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3925823"/>
            <a:ext cx="3865245" cy="281940"/>
          </a:xfrm>
          <a:custGeom>
            <a:avLst/>
            <a:gdLst/>
            <a:ahLst/>
            <a:cxnLst/>
            <a:rect l="l" t="t" r="r" b="b"/>
            <a:pathLst>
              <a:path w="3865245" h="281939">
                <a:moveTo>
                  <a:pt x="3864864" y="12"/>
                </a:moveTo>
                <a:lnTo>
                  <a:pt x="3793236" y="12"/>
                </a:lnTo>
                <a:lnTo>
                  <a:pt x="0" y="0"/>
                </a:lnTo>
                <a:lnTo>
                  <a:pt x="0" y="71628"/>
                </a:lnTo>
                <a:lnTo>
                  <a:pt x="3793236" y="71628"/>
                </a:lnTo>
                <a:lnTo>
                  <a:pt x="3793236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793236" y="281940"/>
                </a:lnTo>
                <a:lnTo>
                  <a:pt x="3864864" y="281940"/>
                </a:lnTo>
                <a:lnTo>
                  <a:pt x="38648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62532" y="4247545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4.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3604" y="4210811"/>
            <a:ext cx="370840" cy="215265"/>
          </a:xfrm>
          <a:custGeom>
            <a:avLst/>
            <a:gdLst/>
            <a:ahLst/>
            <a:cxnLst/>
            <a:rect l="l" t="t" r="r" b="b"/>
            <a:pathLst>
              <a:path w="370839" h="215264">
                <a:moveTo>
                  <a:pt x="370332" y="12"/>
                </a:moveTo>
                <a:lnTo>
                  <a:pt x="298704" y="12"/>
                </a:lnTo>
                <a:lnTo>
                  <a:pt x="0" y="0"/>
                </a:lnTo>
                <a:lnTo>
                  <a:pt x="0" y="71628"/>
                </a:lnTo>
                <a:lnTo>
                  <a:pt x="298704" y="71628"/>
                </a:lnTo>
                <a:lnTo>
                  <a:pt x="298704" y="143256"/>
                </a:lnTo>
                <a:lnTo>
                  <a:pt x="71628" y="143256"/>
                </a:lnTo>
                <a:lnTo>
                  <a:pt x="71628" y="71640"/>
                </a:lnTo>
                <a:lnTo>
                  <a:pt x="0" y="71640"/>
                </a:lnTo>
                <a:lnTo>
                  <a:pt x="0" y="143256"/>
                </a:lnTo>
                <a:lnTo>
                  <a:pt x="0" y="214884"/>
                </a:lnTo>
                <a:lnTo>
                  <a:pt x="298704" y="214884"/>
                </a:lnTo>
                <a:lnTo>
                  <a:pt x="370332" y="214884"/>
                </a:lnTo>
                <a:lnTo>
                  <a:pt x="370332" y="143256"/>
                </a:lnTo>
                <a:lnTo>
                  <a:pt x="370332" y="71640"/>
                </a:lnTo>
                <a:lnTo>
                  <a:pt x="3703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654302" y="4464558"/>
            <a:ext cx="300736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1239520">
              <a:lnSpc>
                <a:spcPct val="100000"/>
              </a:lnSpc>
              <a:spcBef>
                <a:spcPts val="7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return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model_prediction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90903" y="4753890"/>
            <a:ext cx="5189855" cy="41656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Arimo"/>
              <a:cs typeface="Arimo"/>
            </a:endParaRPr>
          </a:p>
          <a:p>
            <a:pPr marL="227329" marR="5080">
              <a:lnSpc>
                <a:spcPct val="1282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run()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takes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incoming data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argument, performs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returns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output.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called,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run()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receives the incoming data, which is sanitized and loaded  into a variable for scaling. The incoming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scaled using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loaded  previously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15">
                <a:solidFill>
                  <a:srgbClr val="E83D8C"/>
                </a:solidFill>
                <a:latin typeface="Arial"/>
                <a:cs typeface="Arial"/>
              </a:rPr>
              <a:t>init()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Next,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is the  key step, is performed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inferencing scaled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model, as shown  previously.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prediction inferred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returned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output.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scoring file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written into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score.py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for  deployment.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484505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45.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proceed to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crucial part of deploying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Azure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container instance. For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this,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deployment environment by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creating</a:t>
            </a:r>
            <a:endParaRPr sz="1000">
              <a:latin typeface="Arimo"/>
              <a:cs typeface="Arimo"/>
            </a:endParaRPr>
          </a:p>
          <a:p>
            <a:pPr marL="227329" marR="48895">
              <a:lnSpc>
                <a:spcPts val="1689"/>
              </a:lnSpc>
              <a:spcBef>
                <a:spcPts val="10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environment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YAML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Yet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Another Markup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Language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called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myenv.yml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code.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CondaDependencies()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mention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pip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packages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installed inside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Docker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container that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be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9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deployed 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Packages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</a:t>
            </a:r>
            <a:endParaRPr sz="1000">
              <a:latin typeface="Arimo"/>
              <a:cs typeface="Arimo"/>
            </a:endParaRPr>
          </a:p>
          <a:p>
            <a:pPr marL="227329" marR="230504">
              <a:lnSpc>
                <a:spcPts val="1689"/>
              </a:lnSpc>
              <a:spcBef>
                <a:spcPts val="10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50">
                <a:solidFill>
                  <a:srgbClr val="E83D8C"/>
                </a:solidFill>
                <a:latin typeface="Arial"/>
                <a:cs typeface="Arial"/>
              </a:rPr>
              <a:t>numpy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onnxruntime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joblib</a:t>
            </a:r>
            <a:r>
              <a:rPr dirty="0" sz="1000" spc="13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azureml-core</a:t>
            </a:r>
            <a:r>
              <a:rPr dirty="0" sz="1000" spc="5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azureml-defaults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1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75">
                <a:solidFill>
                  <a:srgbClr val="E83D8C"/>
                </a:solidFill>
                <a:latin typeface="Arial"/>
                <a:cs typeface="Arial"/>
              </a:rPr>
              <a:t>scikit- 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learn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installed inside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container upon triggering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environment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2532" y="897793"/>
            <a:ext cx="487299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46.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azureml.core.conda_dependencies import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CondaDependencies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604" y="859535"/>
            <a:ext cx="4996180" cy="281940"/>
          </a:xfrm>
          <a:custGeom>
            <a:avLst/>
            <a:gdLst/>
            <a:ahLst/>
            <a:cxnLst/>
            <a:rect l="l" t="t" r="r" b="b"/>
            <a:pathLst>
              <a:path w="4996180" h="281940">
                <a:moveTo>
                  <a:pt x="4995672" y="12"/>
                </a:moveTo>
                <a:lnTo>
                  <a:pt x="4924044" y="12"/>
                </a:lnTo>
                <a:lnTo>
                  <a:pt x="0" y="0"/>
                </a:lnTo>
                <a:lnTo>
                  <a:pt x="0" y="71628"/>
                </a:lnTo>
                <a:lnTo>
                  <a:pt x="4924031" y="71628"/>
                </a:lnTo>
                <a:lnTo>
                  <a:pt x="4924031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924031" y="281940"/>
                </a:lnTo>
                <a:lnTo>
                  <a:pt x="4995672" y="281940"/>
                </a:lnTo>
                <a:lnTo>
                  <a:pt x="49956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39418" y="1216152"/>
            <a:ext cx="447167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47.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myenv =</a:t>
            </a:r>
            <a:r>
              <a:rPr dirty="0" sz="1000" spc="-3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CondaDependencies.create(pip_packages=["numpy",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1144523"/>
            <a:ext cx="4874260" cy="852169"/>
          </a:xfrm>
          <a:custGeom>
            <a:avLst/>
            <a:gdLst/>
            <a:ahLst/>
            <a:cxnLst/>
            <a:rect l="l" t="t" r="r" b="b"/>
            <a:pathLst>
              <a:path w="4874260" h="852169">
                <a:moveTo>
                  <a:pt x="2164080" y="573036"/>
                </a:moveTo>
                <a:lnTo>
                  <a:pt x="2092452" y="573036"/>
                </a:lnTo>
                <a:lnTo>
                  <a:pt x="214871" y="573024"/>
                </a:lnTo>
                <a:lnTo>
                  <a:pt x="214871" y="644652"/>
                </a:lnTo>
                <a:lnTo>
                  <a:pt x="2092452" y="644652"/>
                </a:lnTo>
                <a:lnTo>
                  <a:pt x="2092452" y="780288"/>
                </a:lnTo>
                <a:lnTo>
                  <a:pt x="286512" y="780288"/>
                </a:lnTo>
                <a:lnTo>
                  <a:pt x="286512" y="644664"/>
                </a:lnTo>
                <a:lnTo>
                  <a:pt x="214884" y="644664"/>
                </a:lnTo>
                <a:lnTo>
                  <a:pt x="214884" y="780288"/>
                </a:lnTo>
                <a:lnTo>
                  <a:pt x="214871" y="851916"/>
                </a:lnTo>
                <a:lnTo>
                  <a:pt x="2092452" y="851916"/>
                </a:lnTo>
                <a:lnTo>
                  <a:pt x="2164080" y="851928"/>
                </a:lnTo>
                <a:lnTo>
                  <a:pt x="2164080" y="573036"/>
                </a:lnTo>
                <a:close/>
              </a:path>
              <a:path w="4874260" h="852169">
                <a:moveTo>
                  <a:pt x="4543044" y="12"/>
                </a:moveTo>
                <a:lnTo>
                  <a:pt x="4471403" y="12"/>
                </a:lnTo>
                <a:lnTo>
                  <a:pt x="0" y="0"/>
                </a:lnTo>
                <a:lnTo>
                  <a:pt x="0" y="71628"/>
                </a:lnTo>
                <a:lnTo>
                  <a:pt x="4471403" y="71628"/>
                </a:lnTo>
                <a:lnTo>
                  <a:pt x="4471403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471403" y="281940"/>
                </a:lnTo>
                <a:lnTo>
                  <a:pt x="4543044" y="281940"/>
                </a:lnTo>
                <a:lnTo>
                  <a:pt x="4543044" y="12"/>
                </a:lnTo>
                <a:close/>
              </a:path>
              <a:path w="4874260" h="852169">
                <a:moveTo>
                  <a:pt x="4873752" y="288048"/>
                </a:moveTo>
                <a:lnTo>
                  <a:pt x="4802124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4802124" y="359664"/>
                </a:lnTo>
                <a:lnTo>
                  <a:pt x="4802124" y="495300"/>
                </a:lnTo>
                <a:lnTo>
                  <a:pt x="286512" y="495300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5300"/>
                </a:lnTo>
                <a:lnTo>
                  <a:pt x="214871" y="566928"/>
                </a:lnTo>
                <a:lnTo>
                  <a:pt x="4802124" y="566928"/>
                </a:lnTo>
                <a:lnTo>
                  <a:pt x="4873752" y="566928"/>
                </a:lnTo>
                <a:lnTo>
                  <a:pt x="4873752" y="28804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62532" y="1467769"/>
            <a:ext cx="4754245" cy="7467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"onnxruntime", "joblib", "azureml-core",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"azureml-defaults",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"scikit-learn==0.20.3"])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48.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with open("myenv.yml","w") as</a:t>
            </a:r>
            <a:r>
              <a:rPr dirty="0" sz="1000" spc="-3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4" y="1999487"/>
            <a:ext cx="2811780" cy="281940"/>
          </a:xfrm>
          <a:custGeom>
            <a:avLst/>
            <a:gdLst/>
            <a:ahLst/>
            <a:cxnLst/>
            <a:rect l="l" t="t" r="r" b="b"/>
            <a:pathLst>
              <a:path w="2811779" h="281939">
                <a:moveTo>
                  <a:pt x="2811780" y="12"/>
                </a:moveTo>
                <a:lnTo>
                  <a:pt x="2740152" y="12"/>
                </a:lnTo>
                <a:lnTo>
                  <a:pt x="0" y="0"/>
                </a:lnTo>
                <a:lnTo>
                  <a:pt x="0" y="71628"/>
                </a:lnTo>
                <a:lnTo>
                  <a:pt x="2740152" y="71628"/>
                </a:lnTo>
                <a:lnTo>
                  <a:pt x="274015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740152" y="281940"/>
                </a:lnTo>
                <a:lnTo>
                  <a:pt x="2811780" y="281940"/>
                </a:lnTo>
                <a:lnTo>
                  <a:pt x="28117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54302" y="2324861"/>
            <a:ext cx="308165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3782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f.write(myenv.serialize_to_string())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0903" y="2614194"/>
            <a:ext cx="5165725" cy="15557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buAutoNum type="arabicPeriod" startAt="49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define the inference configuration by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ts val="1689"/>
              </a:lnSpc>
              <a:spcBef>
                <a:spcPts val="10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InferenceConfig()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takes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score.py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environment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 the arguments upon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being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called. Next,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call the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AciWebservice()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to  initiate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configuration (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cpu_cores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5">
                <a:solidFill>
                  <a:srgbClr val="E83D8C"/>
                </a:solidFill>
                <a:latin typeface="Arial"/>
                <a:cs typeface="Arial"/>
              </a:rPr>
              <a:t>memory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aciconfig</a:t>
            </a:r>
            <a:r>
              <a:rPr dirty="0" sz="1000" spc="17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9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395"/>
              </a:spcBef>
              <a:buAutoNum type="arabicPeriod" startAt="50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InferenceConfig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3604" y="3954779"/>
            <a:ext cx="3865245" cy="283845"/>
          </a:xfrm>
          <a:custGeom>
            <a:avLst/>
            <a:gdLst/>
            <a:ahLst/>
            <a:cxnLst/>
            <a:rect l="l" t="t" r="r" b="b"/>
            <a:pathLst>
              <a:path w="3865245" h="283845">
                <a:moveTo>
                  <a:pt x="3864864" y="12"/>
                </a:moveTo>
                <a:lnTo>
                  <a:pt x="3793236" y="12"/>
                </a:lnTo>
                <a:lnTo>
                  <a:pt x="0" y="0"/>
                </a:lnTo>
                <a:lnTo>
                  <a:pt x="0" y="71628"/>
                </a:lnTo>
                <a:lnTo>
                  <a:pt x="3793236" y="71628"/>
                </a:lnTo>
                <a:lnTo>
                  <a:pt x="3793236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3793236" y="283464"/>
                </a:lnTo>
                <a:lnTo>
                  <a:pt x="3864864" y="283464"/>
                </a:lnTo>
                <a:lnTo>
                  <a:pt x="38648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39418" y="4312920"/>
            <a:ext cx="3944620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51.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azureml.core.environment import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Environment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3604" y="4241291"/>
            <a:ext cx="4768850" cy="568960"/>
          </a:xfrm>
          <a:custGeom>
            <a:avLst/>
            <a:gdLst/>
            <a:ahLst/>
            <a:cxnLst/>
            <a:rect l="l" t="t" r="r" b="b"/>
            <a:pathLst>
              <a:path w="4768850" h="568960">
                <a:moveTo>
                  <a:pt x="4015740" y="12"/>
                </a:moveTo>
                <a:lnTo>
                  <a:pt x="3944112" y="12"/>
                </a:lnTo>
                <a:lnTo>
                  <a:pt x="0" y="0"/>
                </a:lnTo>
                <a:lnTo>
                  <a:pt x="0" y="71628"/>
                </a:lnTo>
                <a:lnTo>
                  <a:pt x="3944112" y="71628"/>
                </a:lnTo>
                <a:lnTo>
                  <a:pt x="3944112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3944112" y="283464"/>
                </a:lnTo>
                <a:lnTo>
                  <a:pt x="4015740" y="283476"/>
                </a:lnTo>
                <a:lnTo>
                  <a:pt x="4015740" y="12"/>
                </a:lnTo>
                <a:close/>
              </a:path>
              <a:path w="4768850" h="568960">
                <a:moveTo>
                  <a:pt x="4768596" y="285000"/>
                </a:moveTo>
                <a:lnTo>
                  <a:pt x="4696968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696968" y="356616"/>
                </a:lnTo>
                <a:lnTo>
                  <a:pt x="4696968" y="496824"/>
                </a:lnTo>
                <a:lnTo>
                  <a:pt x="71628" y="496824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6824"/>
                </a:lnTo>
                <a:lnTo>
                  <a:pt x="0" y="568452"/>
                </a:lnTo>
                <a:lnTo>
                  <a:pt x="4696968" y="568452"/>
                </a:lnTo>
                <a:lnTo>
                  <a:pt x="4768596" y="568452"/>
                </a:lnTo>
                <a:lnTo>
                  <a:pt x="4768596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462532" y="4564538"/>
            <a:ext cx="464629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52.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myenv =</a:t>
            </a:r>
            <a:r>
              <a:rPr dirty="0" sz="1000" spc="-3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Environment.from_conda_specification(name="myenv",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file_path="myenv.yml")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8475" y="4814315"/>
            <a:ext cx="1800225" cy="280670"/>
          </a:xfrm>
          <a:custGeom>
            <a:avLst/>
            <a:gdLst/>
            <a:ahLst/>
            <a:cxnLst/>
            <a:rect l="l" t="t" r="r" b="b"/>
            <a:pathLst>
              <a:path w="1800225" h="280670">
                <a:moveTo>
                  <a:pt x="1799856" y="12"/>
                </a:moveTo>
                <a:lnTo>
                  <a:pt x="1728228" y="12"/>
                </a:lnTo>
                <a:lnTo>
                  <a:pt x="0" y="0"/>
                </a:lnTo>
                <a:lnTo>
                  <a:pt x="0" y="71628"/>
                </a:lnTo>
                <a:lnTo>
                  <a:pt x="1728216" y="71628"/>
                </a:lnTo>
                <a:lnTo>
                  <a:pt x="1728216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1728216" y="280416"/>
                </a:lnTo>
                <a:lnTo>
                  <a:pt x="1799856" y="280416"/>
                </a:lnTo>
                <a:lnTo>
                  <a:pt x="179985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39418" y="5133594"/>
            <a:ext cx="477329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53.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inference_config =</a:t>
            </a:r>
            <a:r>
              <a:rPr dirty="0" sz="1000" spc="-3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InferenceConfig(entry_script="score.py",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5384291"/>
            <a:ext cx="4845050" cy="850900"/>
          </a:xfrm>
          <a:custGeom>
            <a:avLst/>
            <a:gdLst/>
            <a:ahLst/>
            <a:cxnLst/>
            <a:rect l="l" t="t" r="r" b="b"/>
            <a:pathLst>
              <a:path w="4845050" h="850900">
                <a:moveTo>
                  <a:pt x="1711452" y="12"/>
                </a:moveTo>
                <a:lnTo>
                  <a:pt x="1639824" y="12"/>
                </a:lnTo>
                <a:lnTo>
                  <a:pt x="214871" y="0"/>
                </a:lnTo>
                <a:lnTo>
                  <a:pt x="214871" y="71628"/>
                </a:lnTo>
                <a:lnTo>
                  <a:pt x="1639824" y="71628"/>
                </a:lnTo>
                <a:lnTo>
                  <a:pt x="1639824" y="208800"/>
                </a:lnTo>
                <a:lnTo>
                  <a:pt x="286512" y="208800"/>
                </a:lnTo>
                <a:lnTo>
                  <a:pt x="286512" y="71640"/>
                </a:lnTo>
                <a:lnTo>
                  <a:pt x="214884" y="71640"/>
                </a:lnTo>
                <a:lnTo>
                  <a:pt x="214884" y="208800"/>
                </a:lnTo>
                <a:lnTo>
                  <a:pt x="214871" y="280416"/>
                </a:lnTo>
                <a:lnTo>
                  <a:pt x="1639824" y="280416"/>
                </a:lnTo>
                <a:lnTo>
                  <a:pt x="1711452" y="280416"/>
                </a:lnTo>
                <a:lnTo>
                  <a:pt x="1711452" y="12"/>
                </a:lnTo>
                <a:close/>
              </a:path>
              <a:path w="4845050" h="850900">
                <a:moveTo>
                  <a:pt x="4091940" y="283476"/>
                </a:moveTo>
                <a:lnTo>
                  <a:pt x="4020312" y="283476"/>
                </a:lnTo>
                <a:lnTo>
                  <a:pt x="0" y="283464"/>
                </a:lnTo>
                <a:lnTo>
                  <a:pt x="0" y="355092"/>
                </a:lnTo>
                <a:lnTo>
                  <a:pt x="4020312" y="355092"/>
                </a:lnTo>
                <a:lnTo>
                  <a:pt x="4020312" y="493776"/>
                </a:lnTo>
                <a:lnTo>
                  <a:pt x="71628" y="493776"/>
                </a:lnTo>
                <a:lnTo>
                  <a:pt x="71628" y="355104"/>
                </a:lnTo>
                <a:lnTo>
                  <a:pt x="0" y="355104"/>
                </a:lnTo>
                <a:lnTo>
                  <a:pt x="0" y="493776"/>
                </a:lnTo>
                <a:lnTo>
                  <a:pt x="0" y="565404"/>
                </a:lnTo>
                <a:lnTo>
                  <a:pt x="4020312" y="565404"/>
                </a:lnTo>
                <a:lnTo>
                  <a:pt x="4091940" y="565416"/>
                </a:lnTo>
                <a:lnTo>
                  <a:pt x="4091940" y="283476"/>
                </a:lnTo>
                <a:close/>
              </a:path>
              <a:path w="4845050" h="850900">
                <a:moveTo>
                  <a:pt x="4844796" y="568464"/>
                </a:moveTo>
                <a:lnTo>
                  <a:pt x="4773168" y="568464"/>
                </a:lnTo>
                <a:lnTo>
                  <a:pt x="0" y="568452"/>
                </a:lnTo>
                <a:lnTo>
                  <a:pt x="0" y="640080"/>
                </a:lnTo>
                <a:lnTo>
                  <a:pt x="4773168" y="640080"/>
                </a:lnTo>
                <a:lnTo>
                  <a:pt x="4773168" y="778764"/>
                </a:lnTo>
                <a:lnTo>
                  <a:pt x="71628" y="778764"/>
                </a:lnTo>
                <a:lnTo>
                  <a:pt x="71628" y="640092"/>
                </a:lnTo>
                <a:lnTo>
                  <a:pt x="0" y="640092"/>
                </a:lnTo>
                <a:lnTo>
                  <a:pt x="0" y="778764"/>
                </a:lnTo>
                <a:lnTo>
                  <a:pt x="0" y="850392"/>
                </a:lnTo>
                <a:lnTo>
                  <a:pt x="4773168" y="850392"/>
                </a:lnTo>
                <a:lnTo>
                  <a:pt x="4844796" y="850392"/>
                </a:lnTo>
                <a:lnTo>
                  <a:pt x="4844796" y="568464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62532" y="5419502"/>
            <a:ext cx="4723130" cy="10318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environment=myenv)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54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azureml.core.webservice import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AciWebservice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54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spcBef>
                <a:spcPts val="5"/>
              </a:spcBef>
              <a:buAutoNum type="arabicPeriod" startAt="54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aciconfig =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AciWebservice.deploy_configuration(cpu_cores=1,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54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spcBef>
                <a:spcPts val="5"/>
              </a:spcBef>
              <a:buAutoNum type="arabicPeriod" startAt="54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memory_gb=1,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3604" y="6237731"/>
            <a:ext cx="1308100" cy="281940"/>
          </a:xfrm>
          <a:custGeom>
            <a:avLst/>
            <a:gdLst/>
            <a:ahLst/>
            <a:cxnLst/>
            <a:rect l="l" t="t" r="r" b="b"/>
            <a:pathLst>
              <a:path w="1308100" h="281940">
                <a:moveTo>
                  <a:pt x="1307592" y="12"/>
                </a:moveTo>
                <a:lnTo>
                  <a:pt x="1235964" y="12"/>
                </a:lnTo>
                <a:lnTo>
                  <a:pt x="0" y="0"/>
                </a:lnTo>
                <a:lnTo>
                  <a:pt x="0" y="71628"/>
                </a:lnTo>
                <a:lnTo>
                  <a:pt x="1235964" y="71628"/>
                </a:lnTo>
                <a:lnTo>
                  <a:pt x="12359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235964" y="281940"/>
                </a:lnTo>
                <a:lnTo>
                  <a:pt x="1307592" y="281940"/>
                </a:lnTo>
                <a:lnTo>
                  <a:pt x="13075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39418" y="6558533"/>
            <a:ext cx="221488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57.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tags={"data":</a:t>
            </a:r>
            <a:r>
              <a:rPr dirty="0" sz="1000" spc="-4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"weather"},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54302" y="6848093"/>
            <a:ext cx="255460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952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description='weather-prediction')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90903" y="7137426"/>
            <a:ext cx="5183505" cy="15557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843915" indent="-215265">
              <a:lnSpc>
                <a:spcPct val="138000"/>
              </a:lnSpc>
              <a:spcBef>
                <a:spcPts val="780"/>
              </a:spcBef>
              <a:buAutoNum type="arabicPeriod" startAt="58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deploy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web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ACI.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</a:t>
            </a:r>
            <a:r>
              <a:rPr dirty="0" sz="1000" spc="-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score.py</a:t>
            </a:r>
            <a:r>
              <a:rPr dirty="0" sz="1000" spc="6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environment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(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myenv.yml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),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inference_config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,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ct val="141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aci_config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deploy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web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point to the</a:t>
            </a:r>
            <a:r>
              <a:rPr dirty="0" sz="1000" spc="-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  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 to deploy.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use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Model()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000" spc="-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load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9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the workspace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get them ready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0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deployment: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45"/>
              </a:spcBef>
              <a:buAutoNum type="arabicPeriod" startAt="59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%%time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03604" y="8478011"/>
            <a:ext cx="855344" cy="281940"/>
          </a:xfrm>
          <a:custGeom>
            <a:avLst/>
            <a:gdLst/>
            <a:ahLst/>
            <a:cxnLst/>
            <a:rect l="l" t="t" r="r" b="b"/>
            <a:pathLst>
              <a:path w="855344" h="281940">
                <a:moveTo>
                  <a:pt x="854964" y="12"/>
                </a:moveTo>
                <a:lnTo>
                  <a:pt x="783336" y="12"/>
                </a:lnTo>
                <a:lnTo>
                  <a:pt x="0" y="0"/>
                </a:lnTo>
                <a:lnTo>
                  <a:pt x="0" y="71628"/>
                </a:lnTo>
                <a:lnTo>
                  <a:pt x="783323" y="71628"/>
                </a:lnTo>
                <a:lnTo>
                  <a:pt x="783323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783323" y="281940"/>
                </a:lnTo>
                <a:lnTo>
                  <a:pt x="854964" y="281940"/>
                </a:lnTo>
                <a:lnTo>
                  <a:pt x="8549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39418" y="8800338"/>
            <a:ext cx="379349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60.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azureml.core.webservice import</a:t>
            </a:r>
            <a:r>
              <a:rPr dirty="0" sz="1000" spc="-4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Webservice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859535"/>
            <a:ext cx="3865245" cy="281940"/>
          </a:xfrm>
          <a:custGeom>
            <a:avLst/>
            <a:gdLst/>
            <a:ahLst/>
            <a:cxnLst/>
            <a:rect l="l" t="t" r="r" b="b"/>
            <a:pathLst>
              <a:path w="3865245" h="281940">
                <a:moveTo>
                  <a:pt x="3864864" y="12"/>
                </a:moveTo>
                <a:lnTo>
                  <a:pt x="3793236" y="12"/>
                </a:lnTo>
                <a:lnTo>
                  <a:pt x="0" y="0"/>
                </a:lnTo>
                <a:lnTo>
                  <a:pt x="0" y="71628"/>
                </a:lnTo>
                <a:lnTo>
                  <a:pt x="3793236" y="71628"/>
                </a:lnTo>
                <a:lnTo>
                  <a:pt x="3793236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793236" y="281940"/>
                </a:lnTo>
                <a:lnTo>
                  <a:pt x="3864864" y="281940"/>
                </a:lnTo>
                <a:lnTo>
                  <a:pt x="38648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62532" y="897793"/>
            <a:ext cx="3896360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61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InferenceConfig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61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61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azureml.core.environment import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Environment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1144523"/>
            <a:ext cx="4015740" cy="281940"/>
          </a:xfrm>
          <a:custGeom>
            <a:avLst/>
            <a:gdLst/>
            <a:ahLst/>
            <a:cxnLst/>
            <a:rect l="l" t="t" r="r" b="b"/>
            <a:pathLst>
              <a:path w="4015740" h="281940">
                <a:moveTo>
                  <a:pt x="4015740" y="12"/>
                </a:moveTo>
                <a:lnTo>
                  <a:pt x="3944112" y="12"/>
                </a:lnTo>
                <a:lnTo>
                  <a:pt x="0" y="0"/>
                </a:lnTo>
                <a:lnTo>
                  <a:pt x="0" y="71628"/>
                </a:lnTo>
                <a:lnTo>
                  <a:pt x="3944112" y="71628"/>
                </a:lnTo>
                <a:lnTo>
                  <a:pt x="394411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944112" y="281940"/>
                </a:lnTo>
                <a:lnTo>
                  <a:pt x="4015740" y="281940"/>
                </a:lnTo>
                <a:lnTo>
                  <a:pt x="40157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1501139"/>
            <a:ext cx="289115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63.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 import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1429511"/>
            <a:ext cx="2962910" cy="281940"/>
          </a:xfrm>
          <a:custGeom>
            <a:avLst/>
            <a:gdLst/>
            <a:ahLst/>
            <a:cxnLst/>
            <a:rect l="l" t="t" r="r" b="b"/>
            <a:pathLst>
              <a:path w="2962910" h="281939">
                <a:moveTo>
                  <a:pt x="2962656" y="12"/>
                </a:moveTo>
                <a:lnTo>
                  <a:pt x="2891028" y="12"/>
                </a:lnTo>
                <a:lnTo>
                  <a:pt x="0" y="0"/>
                </a:lnTo>
                <a:lnTo>
                  <a:pt x="0" y="71628"/>
                </a:lnTo>
                <a:lnTo>
                  <a:pt x="2891015" y="71628"/>
                </a:lnTo>
                <a:lnTo>
                  <a:pt x="289101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891015" y="281940"/>
                </a:lnTo>
                <a:lnTo>
                  <a:pt x="2962656" y="281940"/>
                </a:lnTo>
                <a:lnTo>
                  <a:pt x="296265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2532" y="1752757"/>
            <a:ext cx="299402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64.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4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4" y="1714499"/>
            <a:ext cx="3114040" cy="282575"/>
          </a:xfrm>
          <a:custGeom>
            <a:avLst/>
            <a:gdLst/>
            <a:ahLst/>
            <a:cxnLst/>
            <a:rect l="l" t="t" r="r" b="b"/>
            <a:pathLst>
              <a:path w="3114040" h="282575">
                <a:moveTo>
                  <a:pt x="3113532" y="12"/>
                </a:moveTo>
                <a:lnTo>
                  <a:pt x="3041904" y="12"/>
                </a:lnTo>
                <a:lnTo>
                  <a:pt x="0" y="0"/>
                </a:lnTo>
                <a:lnTo>
                  <a:pt x="0" y="71628"/>
                </a:lnTo>
                <a:lnTo>
                  <a:pt x="3041891" y="71628"/>
                </a:lnTo>
                <a:lnTo>
                  <a:pt x="3041891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041891" y="281940"/>
                </a:lnTo>
                <a:lnTo>
                  <a:pt x="3113532" y="281952"/>
                </a:lnTo>
                <a:lnTo>
                  <a:pt x="31135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39418" y="2071116"/>
            <a:ext cx="244030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65. ws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Workspace.from_config()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3604" y="1999487"/>
            <a:ext cx="2512060" cy="281940"/>
          </a:xfrm>
          <a:custGeom>
            <a:avLst/>
            <a:gdLst/>
            <a:ahLst/>
            <a:cxnLst/>
            <a:rect l="l" t="t" r="r" b="b"/>
            <a:pathLst>
              <a:path w="2512060" h="281939">
                <a:moveTo>
                  <a:pt x="2511552" y="12"/>
                </a:moveTo>
                <a:lnTo>
                  <a:pt x="2439924" y="12"/>
                </a:lnTo>
                <a:lnTo>
                  <a:pt x="0" y="0"/>
                </a:lnTo>
                <a:lnTo>
                  <a:pt x="0" y="71628"/>
                </a:lnTo>
                <a:lnTo>
                  <a:pt x="2439924" y="71628"/>
                </a:lnTo>
                <a:lnTo>
                  <a:pt x="243992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439924" y="281940"/>
                </a:lnTo>
                <a:lnTo>
                  <a:pt x="2511552" y="281940"/>
                </a:lnTo>
                <a:lnTo>
                  <a:pt x="25115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62532" y="2324257"/>
            <a:ext cx="382079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66.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model1 = Model(ws,</a:t>
            </a:r>
            <a:r>
              <a:rPr dirty="0" sz="1000" spc="-4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'support-vector-classifier')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3604" y="2285999"/>
            <a:ext cx="3941445" cy="282575"/>
          </a:xfrm>
          <a:custGeom>
            <a:avLst/>
            <a:gdLst/>
            <a:ahLst/>
            <a:cxnLst/>
            <a:rect l="l" t="t" r="r" b="b"/>
            <a:pathLst>
              <a:path w="3941445" h="282575">
                <a:moveTo>
                  <a:pt x="3941064" y="12"/>
                </a:moveTo>
                <a:lnTo>
                  <a:pt x="3869436" y="12"/>
                </a:lnTo>
                <a:lnTo>
                  <a:pt x="0" y="0"/>
                </a:lnTo>
                <a:lnTo>
                  <a:pt x="0" y="71628"/>
                </a:lnTo>
                <a:lnTo>
                  <a:pt x="3869436" y="71628"/>
                </a:lnTo>
                <a:lnTo>
                  <a:pt x="3869436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869436" y="281940"/>
                </a:lnTo>
                <a:lnTo>
                  <a:pt x="3941064" y="281952"/>
                </a:lnTo>
                <a:lnTo>
                  <a:pt x="39410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439418" y="2642616"/>
            <a:ext cx="2440305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67.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model2 = Model(ws,</a:t>
            </a:r>
            <a:r>
              <a:rPr dirty="0" sz="1000" spc="-4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'scaler')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3604" y="2570987"/>
            <a:ext cx="2512060" cy="283845"/>
          </a:xfrm>
          <a:custGeom>
            <a:avLst/>
            <a:gdLst/>
            <a:ahLst/>
            <a:cxnLst/>
            <a:rect l="l" t="t" r="r" b="b"/>
            <a:pathLst>
              <a:path w="2512060" h="283844">
                <a:moveTo>
                  <a:pt x="2511552" y="12"/>
                </a:moveTo>
                <a:lnTo>
                  <a:pt x="2439924" y="12"/>
                </a:lnTo>
                <a:lnTo>
                  <a:pt x="0" y="0"/>
                </a:lnTo>
                <a:lnTo>
                  <a:pt x="0" y="71628"/>
                </a:lnTo>
                <a:lnTo>
                  <a:pt x="2439924" y="71628"/>
                </a:lnTo>
                <a:lnTo>
                  <a:pt x="2439924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2439924" y="283464"/>
                </a:lnTo>
                <a:lnTo>
                  <a:pt x="2511552" y="283464"/>
                </a:lnTo>
                <a:lnTo>
                  <a:pt x="25115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39418" y="2927604"/>
            <a:ext cx="3018155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68.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 =</a:t>
            </a:r>
            <a:r>
              <a:rPr dirty="0" sz="1000" spc="-4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Model.deploy(workspace=ws,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2855975"/>
            <a:ext cx="4692650" cy="1708785"/>
          </a:xfrm>
          <a:custGeom>
            <a:avLst/>
            <a:gdLst/>
            <a:ahLst/>
            <a:cxnLst/>
            <a:rect l="l" t="t" r="r" b="b"/>
            <a:pathLst>
              <a:path w="4692650" h="1708785">
                <a:moveTo>
                  <a:pt x="3113532" y="12"/>
                </a:moveTo>
                <a:lnTo>
                  <a:pt x="3041904" y="12"/>
                </a:lnTo>
                <a:lnTo>
                  <a:pt x="0" y="0"/>
                </a:lnTo>
                <a:lnTo>
                  <a:pt x="0" y="71628"/>
                </a:lnTo>
                <a:lnTo>
                  <a:pt x="3041891" y="71628"/>
                </a:lnTo>
                <a:lnTo>
                  <a:pt x="3041891" y="211836"/>
                </a:lnTo>
                <a:lnTo>
                  <a:pt x="0" y="211836"/>
                </a:lnTo>
                <a:lnTo>
                  <a:pt x="0" y="283464"/>
                </a:lnTo>
                <a:lnTo>
                  <a:pt x="3041891" y="283464"/>
                </a:lnTo>
                <a:lnTo>
                  <a:pt x="3113532" y="283476"/>
                </a:lnTo>
                <a:lnTo>
                  <a:pt x="3113532" y="12"/>
                </a:lnTo>
                <a:close/>
              </a:path>
              <a:path w="4692650" h="1708785">
                <a:moveTo>
                  <a:pt x="3744468" y="1429524"/>
                </a:moveTo>
                <a:lnTo>
                  <a:pt x="3672840" y="1429524"/>
                </a:lnTo>
                <a:lnTo>
                  <a:pt x="214871" y="1429512"/>
                </a:lnTo>
                <a:lnTo>
                  <a:pt x="214871" y="1501140"/>
                </a:lnTo>
                <a:lnTo>
                  <a:pt x="3672840" y="1501140"/>
                </a:lnTo>
                <a:lnTo>
                  <a:pt x="3672840" y="1636776"/>
                </a:lnTo>
                <a:lnTo>
                  <a:pt x="286512" y="1636776"/>
                </a:lnTo>
                <a:lnTo>
                  <a:pt x="286512" y="1501152"/>
                </a:lnTo>
                <a:lnTo>
                  <a:pt x="214884" y="1501152"/>
                </a:lnTo>
                <a:lnTo>
                  <a:pt x="214884" y="1636776"/>
                </a:lnTo>
                <a:lnTo>
                  <a:pt x="214871" y="1708404"/>
                </a:lnTo>
                <a:lnTo>
                  <a:pt x="3672840" y="1708404"/>
                </a:lnTo>
                <a:lnTo>
                  <a:pt x="3744468" y="1708416"/>
                </a:lnTo>
                <a:lnTo>
                  <a:pt x="3744468" y="1429524"/>
                </a:lnTo>
                <a:close/>
              </a:path>
              <a:path w="4692650" h="1708785">
                <a:moveTo>
                  <a:pt x="3941064" y="571512"/>
                </a:moveTo>
                <a:lnTo>
                  <a:pt x="3869436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3869436" y="643128"/>
                </a:lnTo>
                <a:lnTo>
                  <a:pt x="3869436" y="781812"/>
                </a:lnTo>
                <a:lnTo>
                  <a:pt x="71628" y="781812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81812"/>
                </a:lnTo>
                <a:lnTo>
                  <a:pt x="0" y="853440"/>
                </a:lnTo>
                <a:lnTo>
                  <a:pt x="3869436" y="853440"/>
                </a:lnTo>
                <a:lnTo>
                  <a:pt x="3941064" y="853452"/>
                </a:lnTo>
                <a:lnTo>
                  <a:pt x="3941064" y="571512"/>
                </a:lnTo>
                <a:close/>
              </a:path>
              <a:path w="4692650" h="1708785">
                <a:moveTo>
                  <a:pt x="4017264" y="285000"/>
                </a:moveTo>
                <a:lnTo>
                  <a:pt x="3945636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945636" y="356616"/>
                </a:lnTo>
                <a:lnTo>
                  <a:pt x="3945636" y="496824"/>
                </a:lnTo>
                <a:lnTo>
                  <a:pt x="71628" y="496824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6824"/>
                </a:lnTo>
                <a:lnTo>
                  <a:pt x="0" y="568452"/>
                </a:lnTo>
                <a:lnTo>
                  <a:pt x="3945636" y="568452"/>
                </a:lnTo>
                <a:lnTo>
                  <a:pt x="4017264" y="568452"/>
                </a:lnTo>
                <a:lnTo>
                  <a:pt x="4017264" y="285000"/>
                </a:lnTo>
                <a:close/>
              </a:path>
              <a:path w="4692650" h="1708785">
                <a:moveTo>
                  <a:pt x="4241292" y="1141488"/>
                </a:moveTo>
                <a:lnTo>
                  <a:pt x="4169664" y="1141488"/>
                </a:lnTo>
                <a:lnTo>
                  <a:pt x="0" y="1141476"/>
                </a:lnTo>
                <a:lnTo>
                  <a:pt x="0" y="1213104"/>
                </a:lnTo>
                <a:lnTo>
                  <a:pt x="4169664" y="1213104"/>
                </a:lnTo>
                <a:lnTo>
                  <a:pt x="4169664" y="1351788"/>
                </a:lnTo>
                <a:lnTo>
                  <a:pt x="71628" y="1351788"/>
                </a:lnTo>
                <a:lnTo>
                  <a:pt x="71628" y="1213116"/>
                </a:lnTo>
                <a:lnTo>
                  <a:pt x="0" y="1213116"/>
                </a:lnTo>
                <a:lnTo>
                  <a:pt x="0" y="1351788"/>
                </a:lnTo>
                <a:lnTo>
                  <a:pt x="0" y="1423416"/>
                </a:lnTo>
                <a:lnTo>
                  <a:pt x="4169664" y="1423416"/>
                </a:lnTo>
                <a:lnTo>
                  <a:pt x="4241292" y="1423416"/>
                </a:lnTo>
                <a:lnTo>
                  <a:pt x="4241292" y="1141488"/>
                </a:lnTo>
                <a:close/>
              </a:path>
              <a:path w="4692650" h="1708785">
                <a:moveTo>
                  <a:pt x="4692396" y="856500"/>
                </a:moveTo>
                <a:lnTo>
                  <a:pt x="4620768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4620768" y="928116"/>
                </a:lnTo>
                <a:lnTo>
                  <a:pt x="4620768" y="1066800"/>
                </a:lnTo>
                <a:lnTo>
                  <a:pt x="71628" y="1066800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6800"/>
                </a:lnTo>
                <a:lnTo>
                  <a:pt x="0" y="1138428"/>
                </a:lnTo>
                <a:lnTo>
                  <a:pt x="4620768" y="1138428"/>
                </a:lnTo>
                <a:lnTo>
                  <a:pt x="4692396" y="1138428"/>
                </a:lnTo>
                <a:lnTo>
                  <a:pt x="4692396" y="8565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390903" y="3179221"/>
            <a:ext cx="5121275" cy="278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075814" indent="-1992630">
              <a:lnSpc>
                <a:spcPct val="100000"/>
              </a:lnSpc>
              <a:spcBef>
                <a:spcPts val="90"/>
              </a:spcBef>
              <a:buAutoNum type="arabicPeriod" startAt="69"/>
              <a:tabLst>
                <a:tab pos="2075814" algn="l"/>
                <a:tab pos="207645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name='weatherprediction',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69"/>
            </a:pPr>
            <a:endParaRPr sz="900">
              <a:latin typeface="Courier New"/>
              <a:cs typeface="Courier New"/>
            </a:endParaRPr>
          </a:p>
          <a:p>
            <a:pPr marL="2075814" indent="-1992630">
              <a:lnSpc>
                <a:spcPct val="100000"/>
              </a:lnSpc>
              <a:buAutoNum type="arabicPeriod" startAt="69"/>
              <a:tabLst>
                <a:tab pos="2075814" algn="l"/>
                <a:tab pos="207645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models=[model1,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model2],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69"/>
            </a:pPr>
            <a:endParaRPr sz="900">
              <a:latin typeface="Courier New"/>
              <a:cs typeface="Courier New"/>
            </a:endParaRPr>
          </a:p>
          <a:p>
            <a:pPr marL="2075814" indent="-1992630">
              <a:lnSpc>
                <a:spcPct val="100000"/>
              </a:lnSpc>
              <a:spcBef>
                <a:spcPts val="5"/>
              </a:spcBef>
              <a:buAutoNum type="arabicPeriod" startAt="69"/>
              <a:tabLst>
                <a:tab pos="2075814" algn="l"/>
                <a:tab pos="207645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inference_config=inference_config,</a:t>
            </a:r>
            <a:endParaRPr sz="1000">
              <a:latin typeface="Courier New"/>
              <a:cs typeface="Courier New"/>
            </a:endParaRPr>
          </a:p>
          <a:p>
            <a:pPr marL="299085" marR="930910" indent="-215265">
              <a:lnSpc>
                <a:spcPct val="187000"/>
              </a:lnSpc>
              <a:buAutoNum type="arabicPeriod" startAt="69"/>
              <a:tabLst>
                <a:tab pos="2075814" algn="l"/>
                <a:tab pos="2076450" algn="l"/>
              </a:tabLst>
            </a:pP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d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p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loy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m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_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nf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g=a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c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c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onf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g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)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service.wait_for_deployment(show_output=True)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AutoNum type="arabicPeriod" startAt="69"/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800"/>
              </a:lnSpc>
              <a:spcBef>
                <a:spcPts val="700"/>
              </a:spcBef>
              <a:buAutoNum type="arabicPeriod" startAt="73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models are mounted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into variables, 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model1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model2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proceed with  deploying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web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deploy()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mounted models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web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ACI,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preceding code. This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take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around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8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minutes,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 grab your popcorn and enjoy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 being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deployed. 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see 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message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like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this:</a:t>
            </a:r>
            <a:endParaRPr sz="1000">
              <a:latin typeface="Arimo"/>
              <a:cs typeface="Arim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39418" y="5988558"/>
            <a:ext cx="507365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74.</a:t>
            </a:r>
            <a:r>
              <a:rPr dirty="0" sz="1000" spc="-3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Running........................................................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3604" y="6240792"/>
            <a:ext cx="5070475" cy="1420495"/>
          </a:xfrm>
          <a:custGeom>
            <a:avLst/>
            <a:gdLst/>
            <a:ahLst/>
            <a:cxnLst/>
            <a:rect l="l" t="t" r="r" b="b"/>
            <a:pathLst>
              <a:path w="5070475" h="1420495">
                <a:moveTo>
                  <a:pt x="1082040" y="281940"/>
                </a:moveTo>
                <a:lnTo>
                  <a:pt x="1010412" y="281940"/>
                </a:lnTo>
                <a:lnTo>
                  <a:pt x="1010399" y="353568"/>
                </a:lnTo>
                <a:lnTo>
                  <a:pt x="1010399" y="492239"/>
                </a:lnTo>
                <a:lnTo>
                  <a:pt x="71628" y="492239"/>
                </a:lnTo>
                <a:lnTo>
                  <a:pt x="71628" y="353568"/>
                </a:lnTo>
                <a:lnTo>
                  <a:pt x="1010399" y="353568"/>
                </a:lnTo>
                <a:lnTo>
                  <a:pt x="1010399" y="281927"/>
                </a:lnTo>
                <a:lnTo>
                  <a:pt x="0" y="281927"/>
                </a:lnTo>
                <a:lnTo>
                  <a:pt x="0" y="353568"/>
                </a:lnTo>
                <a:lnTo>
                  <a:pt x="0" y="492239"/>
                </a:lnTo>
                <a:lnTo>
                  <a:pt x="0" y="563867"/>
                </a:lnTo>
                <a:lnTo>
                  <a:pt x="1010399" y="563867"/>
                </a:lnTo>
                <a:lnTo>
                  <a:pt x="1082040" y="563867"/>
                </a:lnTo>
                <a:lnTo>
                  <a:pt x="1082040" y="281940"/>
                </a:lnTo>
                <a:close/>
              </a:path>
              <a:path w="5070475" h="1420495">
                <a:moveTo>
                  <a:pt x="1787652" y="1141476"/>
                </a:moveTo>
                <a:lnTo>
                  <a:pt x="1716024" y="1141476"/>
                </a:lnTo>
                <a:lnTo>
                  <a:pt x="214871" y="1141463"/>
                </a:lnTo>
                <a:lnTo>
                  <a:pt x="214871" y="1213091"/>
                </a:lnTo>
                <a:lnTo>
                  <a:pt x="1716024" y="1213091"/>
                </a:lnTo>
                <a:lnTo>
                  <a:pt x="1716024" y="1348727"/>
                </a:lnTo>
                <a:lnTo>
                  <a:pt x="286512" y="1348727"/>
                </a:lnTo>
                <a:lnTo>
                  <a:pt x="286512" y="1213104"/>
                </a:lnTo>
                <a:lnTo>
                  <a:pt x="214884" y="1213104"/>
                </a:lnTo>
                <a:lnTo>
                  <a:pt x="214884" y="1348727"/>
                </a:lnTo>
                <a:lnTo>
                  <a:pt x="214871" y="1420355"/>
                </a:lnTo>
                <a:lnTo>
                  <a:pt x="1716024" y="1420355"/>
                </a:lnTo>
                <a:lnTo>
                  <a:pt x="1787652" y="1420355"/>
                </a:lnTo>
                <a:lnTo>
                  <a:pt x="1787652" y="1141476"/>
                </a:lnTo>
                <a:close/>
              </a:path>
              <a:path w="5070475" h="1420495">
                <a:moveTo>
                  <a:pt x="2014728" y="0"/>
                </a:moveTo>
                <a:lnTo>
                  <a:pt x="1943100" y="0"/>
                </a:lnTo>
                <a:lnTo>
                  <a:pt x="214871" y="0"/>
                </a:lnTo>
                <a:lnTo>
                  <a:pt x="214871" y="71615"/>
                </a:lnTo>
                <a:lnTo>
                  <a:pt x="1943087" y="71615"/>
                </a:lnTo>
                <a:lnTo>
                  <a:pt x="1943087" y="207251"/>
                </a:lnTo>
                <a:lnTo>
                  <a:pt x="286512" y="207251"/>
                </a:lnTo>
                <a:lnTo>
                  <a:pt x="286512" y="71628"/>
                </a:lnTo>
                <a:lnTo>
                  <a:pt x="214884" y="71628"/>
                </a:lnTo>
                <a:lnTo>
                  <a:pt x="214884" y="207251"/>
                </a:lnTo>
                <a:lnTo>
                  <a:pt x="214871" y="278879"/>
                </a:lnTo>
                <a:lnTo>
                  <a:pt x="1943087" y="278879"/>
                </a:lnTo>
                <a:lnTo>
                  <a:pt x="2014728" y="278879"/>
                </a:lnTo>
                <a:lnTo>
                  <a:pt x="2014728" y="0"/>
                </a:lnTo>
                <a:close/>
              </a:path>
              <a:path w="5070475" h="1420495">
                <a:moveTo>
                  <a:pt x="4166616" y="853440"/>
                </a:moveTo>
                <a:lnTo>
                  <a:pt x="4094988" y="853440"/>
                </a:lnTo>
                <a:lnTo>
                  <a:pt x="0" y="853427"/>
                </a:lnTo>
                <a:lnTo>
                  <a:pt x="0" y="925055"/>
                </a:lnTo>
                <a:lnTo>
                  <a:pt x="4094975" y="925055"/>
                </a:lnTo>
                <a:lnTo>
                  <a:pt x="4094975" y="1063739"/>
                </a:lnTo>
                <a:lnTo>
                  <a:pt x="71628" y="1063739"/>
                </a:lnTo>
                <a:lnTo>
                  <a:pt x="71628" y="925068"/>
                </a:lnTo>
                <a:lnTo>
                  <a:pt x="0" y="925068"/>
                </a:lnTo>
                <a:lnTo>
                  <a:pt x="0" y="1063739"/>
                </a:lnTo>
                <a:lnTo>
                  <a:pt x="0" y="1135367"/>
                </a:lnTo>
                <a:lnTo>
                  <a:pt x="4094975" y="1135367"/>
                </a:lnTo>
                <a:lnTo>
                  <a:pt x="4166616" y="1135367"/>
                </a:lnTo>
                <a:lnTo>
                  <a:pt x="4166616" y="853440"/>
                </a:lnTo>
                <a:close/>
              </a:path>
              <a:path w="5070475" h="1420495">
                <a:moveTo>
                  <a:pt x="5070348" y="568452"/>
                </a:moveTo>
                <a:lnTo>
                  <a:pt x="4998720" y="568452"/>
                </a:lnTo>
                <a:lnTo>
                  <a:pt x="0" y="568439"/>
                </a:lnTo>
                <a:lnTo>
                  <a:pt x="0" y="640067"/>
                </a:lnTo>
                <a:lnTo>
                  <a:pt x="4998720" y="640067"/>
                </a:lnTo>
                <a:lnTo>
                  <a:pt x="4998720" y="778751"/>
                </a:lnTo>
                <a:lnTo>
                  <a:pt x="71628" y="778751"/>
                </a:lnTo>
                <a:lnTo>
                  <a:pt x="71628" y="640080"/>
                </a:lnTo>
                <a:lnTo>
                  <a:pt x="0" y="640080"/>
                </a:lnTo>
                <a:lnTo>
                  <a:pt x="0" y="778751"/>
                </a:lnTo>
                <a:lnTo>
                  <a:pt x="0" y="850379"/>
                </a:lnTo>
                <a:lnTo>
                  <a:pt x="4998720" y="850379"/>
                </a:lnTo>
                <a:lnTo>
                  <a:pt x="5070348" y="850379"/>
                </a:lnTo>
                <a:lnTo>
                  <a:pt x="5070348" y="56845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62532" y="6274465"/>
            <a:ext cx="4989195" cy="22129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......................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75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Succeeded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75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75"/>
              <a:tabLst>
                <a:tab pos="27368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ACI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 creation operation finished, operation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"Succeeded"</a:t>
            </a:r>
            <a:endParaRPr sz="1000">
              <a:latin typeface="Courier New"/>
              <a:cs typeface="Courier New"/>
            </a:endParaRPr>
          </a:p>
          <a:p>
            <a:pPr marL="227329" marR="947419" indent="-215265">
              <a:lnSpc>
                <a:spcPct val="187000"/>
              </a:lnSpc>
              <a:spcBef>
                <a:spcPts val="10"/>
              </a:spcBef>
              <a:buAutoNum type="arabicPeriod" startAt="75"/>
              <a:tabLst>
                <a:tab pos="27368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CPU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times: user 610 ms, sys: 103 ms, total: 713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ms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Wall time: 7min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57s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ourier New"/>
              <a:cs typeface="Courier New"/>
            </a:endParaRPr>
          </a:p>
          <a:p>
            <a:pPr marL="155575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55575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Congratulations!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successfully deployed your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using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1548383"/>
            <a:ext cx="2360930" cy="567055"/>
          </a:xfrm>
          <a:custGeom>
            <a:avLst/>
            <a:gdLst/>
            <a:ahLst/>
            <a:cxnLst/>
            <a:rect l="l" t="t" r="r" b="b"/>
            <a:pathLst>
              <a:path w="2360929" h="567055">
                <a:moveTo>
                  <a:pt x="2314956" y="288048"/>
                </a:moveTo>
                <a:lnTo>
                  <a:pt x="2243328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2243315" y="359664"/>
                </a:lnTo>
                <a:lnTo>
                  <a:pt x="2243315" y="495300"/>
                </a:lnTo>
                <a:lnTo>
                  <a:pt x="286512" y="495300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5300"/>
                </a:lnTo>
                <a:lnTo>
                  <a:pt x="214871" y="566928"/>
                </a:lnTo>
                <a:lnTo>
                  <a:pt x="2243315" y="566928"/>
                </a:lnTo>
                <a:lnTo>
                  <a:pt x="2314956" y="566928"/>
                </a:lnTo>
                <a:lnTo>
                  <a:pt x="2314956" y="288048"/>
                </a:lnTo>
                <a:close/>
              </a:path>
              <a:path w="2360929" h="567055">
                <a:moveTo>
                  <a:pt x="2360676" y="12"/>
                </a:moveTo>
                <a:lnTo>
                  <a:pt x="2289048" y="12"/>
                </a:lnTo>
                <a:lnTo>
                  <a:pt x="0" y="0"/>
                </a:lnTo>
                <a:lnTo>
                  <a:pt x="0" y="71628"/>
                </a:lnTo>
                <a:lnTo>
                  <a:pt x="2289035" y="71628"/>
                </a:lnTo>
                <a:lnTo>
                  <a:pt x="228903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289035" y="281940"/>
                </a:lnTo>
                <a:lnTo>
                  <a:pt x="2360676" y="281940"/>
                </a:lnTo>
                <a:lnTo>
                  <a:pt x="236067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0903" y="845713"/>
            <a:ext cx="5087620" cy="2487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227329" marR="5080" indent="-215265">
              <a:lnSpc>
                <a:spcPct val="141000"/>
              </a:lnSpc>
              <a:spcBef>
                <a:spcPts val="90"/>
              </a:spcBef>
              <a:buAutoNum type="arabicPeriod" startAt="78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check out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workings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robustness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deployed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out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URL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Swagger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URL,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code. 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these  URLs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perform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inference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input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data 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choice in real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time: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755"/>
              </a:spcBef>
              <a:buAutoNum type="arabicPeriod" startAt="78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print(service.scoring_uri)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78"/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print(service.swagger_uri)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buAutoNum type="arabicPeriod" startAt="80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deployed service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Azure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workspace.</a:t>
            </a:r>
            <a:endParaRPr sz="1000">
              <a:latin typeface="Arimo"/>
              <a:cs typeface="Arimo"/>
            </a:endParaRPr>
          </a:p>
          <a:p>
            <a:pPr marL="227329" marR="100330" indent="-215265">
              <a:lnSpc>
                <a:spcPct val="144000"/>
              </a:lnSpc>
              <a:spcBef>
                <a:spcPts val="285"/>
              </a:spcBef>
              <a:buAutoNum type="arabicPeriod" startAt="80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the service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the Azure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SDK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service.run()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</a:t>
            </a:r>
            <a:r>
              <a:rPr dirty="0" sz="1000" spc="-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passing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input 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00"/>
              </a:spcBef>
              <a:buAutoNum type="arabicPeriod" startAt="80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json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3118103"/>
            <a:ext cx="1231900" cy="283845"/>
          </a:xfrm>
          <a:custGeom>
            <a:avLst/>
            <a:gdLst/>
            <a:ahLst/>
            <a:cxnLst/>
            <a:rect l="l" t="t" r="r" b="b"/>
            <a:pathLst>
              <a:path w="1231900" h="283845">
                <a:moveTo>
                  <a:pt x="1231392" y="12"/>
                </a:moveTo>
                <a:lnTo>
                  <a:pt x="1159764" y="12"/>
                </a:ln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1159764" y="283464"/>
                </a:lnTo>
                <a:lnTo>
                  <a:pt x="1231392" y="283464"/>
                </a:lnTo>
                <a:lnTo>
                  <a:pt x="12313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3440429"/>
            <a:ext cx="4848225" cy="2120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83.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test_sample = json.dumps({'data': [[34.927778, 0.24,</a:t>
            </a:r>
            <a:r>
              <a:rPr dirty="0" sz="1000" spc="-3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7.3899,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3692651"/>
            <a:ext cx="4166870" cy="850900"/>
          </a:xfrm>
          <a:custGeom>
            <a:avLst/>
            <a:gdLst/>
            <a:ahLst/>
            <a:cxnLst/>
            <a:rect l="l" t="t" r="r" b="b"/>
            <a:pathLst>
              <a:path w="4166870" h="850900">
                <a:moveTo>
                  <a:pt x="2389632" y="12"/>
                </a:moveTo>
                <a:lnTo>
                  <a:pt x="2318004" y="12"/>
                </a:lnTo>
                <a:lnTo>
                  <a:pt x="214871" y="0"/>
                </a:lnTo>
                <a:lnTo>
                  <a:pt x="214871" y="71628"/>
                </a:lnTo>
                <a:lnTo>
                  <a:pt x="2317991" y="71628"/>
                </a:lnTo>
                <a:lnTo>
                  <a:pt x="2317991" y="208788"/>
                </a:lnTo>
                <a:lnTo>
                  <a:pt x="286512" y="208788"/>
                </a:lnTo>
                <a:lnTo>
                  <a:pt x="286512" y="71640"/>
                </a:lnTo>
                <a:lnTo>
                  <a:pt x="214884" y="71640"/>
                </a:lnTo>
                <a:lnTo>
                  <a:pt x="214884" y="208788"/>
                </a:lnTo>
                <a:lnTo>
                  <a:pt x="214871" y="280416"/>
                </a:lnTo>
                <a:lnTo>
                  <a:pt x="2317991" y="280416"/>
                </a:lnTo>
                <a:lnTo>
                  <a:pt x="2389632" y="280428"/>
                </a:lnTo>
                <a:lnTo>
                  <a:pt x="2389632" y="12"/>
                </a:lnTo>
                <a:close/>
              </a:path>
              <a:path w="4166870" h="850900">
                <a:moveTo>
                  <a:pt x="4046220" y="569988"/>
                </a:moveTo>
                <a:lnTo>
                  <a:pt x="3974592" y="569988"/>
                </a:lnTo>
                <a:lnTo>
                  <a:pt x="214871" y="569976"/>
                </a:lnTo>
                <a:lnTo>
                  <a:pt x="214871" y="641604"/>
                </a:lnTo>
                <a:lnTo>
                  <a:pt x="3974592" y="641604"/>
                </a:lnTo>
                <a:lnTo>
                  <a:pt x="3974592" y="778764"/>
                </a:lnTo>
                <a:lnTo>
                  <a:pt x="286512" y="778764"/>
                </a:lnTo>
                <a:lnTo>
                  <a:pt x="286512" y="641616"/>
                </a:lnTo>
                <a:lnTo>
                  <a:pt x="214884" y="641616"/>
                </a:lnTo>
                <a:lnTo>
                  <a:pt x="214884" y="778764"/>
                </a:lnTo>
                <a:lnTo>
                  <a:pt x="214871" y="850392"/>
                </a:lnTo>
                <a:lnTo>
                  <a:pt x="3974592" y="850392"/>
                </a:lnTo>
                <a:lnTo>
                  <a:pt x="4046220" y="850392"/>
                </a:lnTo>
                <a:lnTo>
                  <a:pt x="4046220" y="569988"/>
                </a:lnTo>
                <a:close/>
              </a:path>
              <a:path w="4166870" h="850900">
                <a:moveTo>
                  <a:pt x="4166616" y="283476"/>
                </a:moveTo>
                <a:lnTo>
                  <a:pt x="4094988" y="283476"/>
                </a:lnTo>
                <a:lnTo>
                  <a:pt x="0" y="283464"/>
                </a:lnTo>
                <a:lnTo>
                  <a:pt x="0" y="355092"/>
                </a:lnTo>
                <a:lnTo>
                  <a:pt x="4094975" y="355092"/>
                </a:lnTo>
                <a:lnTo>
                  <a:pt x="4094975" y="493776"/>
                </a:lnTo>
                <a:lnTo>
                  <a:pt x="71628" y="493776"/>
                </a:lnTo>
                <a:lnTo>
                  <a:pt x="71628" y="355104"/>
                </a:lnTo>
                <a:lnTo>
                  <a:pt x="0" y="355104"/>
                </a:lnTo>
                <a:lnTo>
                  <a:pt x="0" y="493776"/>
                </a:lnTo>
                <a:lnTo>
                  <a:pt x="0" y="565404"/>
                </a:lnTo>
                <a:lnTo>
                  <a:pt x="4094975" y="565404"/>
                </a:lnTo>
                <a:lnTo>
                  <a:pt x="4166616" y="565416"/>
                </a:lnTo>
                <a:lnTo>
                  <a:pt x="4166616" y="283476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90903" y="3727861"/>
            <a:ext cx="5177155" cy="35598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83,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16.1000, 1016.51,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1]]})</a:t>
            </a:r>
            <a:endParaRPr sz="1000">
              <a:latin typeface="Courier New"/>
              <a:cs typeface="Courier New"/>
            </a:endParaRPr>
          </a:p>
          <a:p>
            <a:pPr marL="299085" marR="1064260" indent="-215265">
              <a:lnSpc>
                <a:spcPct val="187000"/>
              </a:lnSpc>
              <a:buAutoNum type="arabicPeriod" startAt="84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test_sample = bytes(test_sample,encoding = 'utf8')  prediction = service.run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(input_data=test_sample)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 startAt="84"/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features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 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in</a:t>
            </a:r>
            <a:r>
              <a:rPr dirty="0" sz="11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</a:t>
            </a:r>
            <a:endParaRPr sz="1100">
              <a:latin typeface="Arimo"/>
              <a:cs typeface="Arimo"/>
            </a:endParaRPr>
          </a:p>
          <a:p>
            <a:pPr marL="227329" marR="5080">
              <a:lnSpc>
                <a:spcPts val="1689"/>
              </a:lnSpc>
              <a:spcBef>
                <a:spcPts val="1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order: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Temperature_C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Humidity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30">
                <a:solidFill>
                  <a:srgbClr val="E83D8C"/>
                </a:solidFill>
                <a:latin typeface="Arial"/>
                <a:cs typeface="Arial"/>
              </a:rPr>
              <a:t>Wind_speed_kmph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Wind_bearing_degrees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Visib 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ility_km</a:t>
            </a:r>
            <a:r>
              <a:rPr dirty="0" sz="1100" spc="1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Pressure_millibars</a:t>
            </a:r>
            <a:r>
              <a:rPr dirty="0" sz="1100" spc="8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Current_weather_condition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Encode</a:t>
            </a:r>
            <a:r>
              <a:rPr dirty="0" sz="1100" spc="-1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2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 data in UTF-8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smooth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inference. Upon inferring the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endParaRPr sz="1100">
              <a:latin typeface="Arimo"/>
              <a:cs typeface="Arimo"/>
            </a:endParaRPr>
          </a:p>
          <a:p>
            <a:pPr marL="227329" marR="55880">
              <a:lnSpc>
                <a:spcPts val="1689"/>
              </a:lnSpc>
              <a:spcBef>
                <a:spcPts val="10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service.run()</a:t>
            </a:r>
            <a:r>
              <a:rPr dirty="0" sz="1100" spc="10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returns a prediction of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0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means a clear  sky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1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will rain.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service,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</a:t>
            </a:r>
            <a:r>
              <a:rPr dirty="0" sz="1100" spc="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weather</a:t>
            </a:r>
            <a:endParaRPr sz="11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2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Turku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business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113664" indent="-215265">
              <a:lnSpc>
                <a:spcPct val="141000"/>
              </a:lnSpc>
              <a:buAutoNum type="arabicPeriod" startAt="85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service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deployed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infer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an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HTTP request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755"/>
              </a:spcBef>
              <a:buAutoNum type="arabicPeriod" startAt="85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requests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4" y="7074407"/>
            <a:ext cx="1533525" cy="281940"/>
          </a:xfrm>
          <a:custGeom>
            <a:avLst/>
            <a:gdLst/>
            <a:ahLst/>
            <a:cxnLst/>
            <a:rect l="l" t="t" r="r" b="b"/>
            <a:pathLst>
              <a:path w="1533525" h="281940">
                <a:moveTo>
                  <a:pt x="1533144" y="12"/>
                </a:moveTo>
                <a:lnTo>
                  <a:pt x="1461516" y="12"/>
                </a:lnTo>
                <a:lnTo>
                  <a:pt x="0" y="0"/>
                </a:lnTo>
                <a:lnTo>
                  <a:pt x="0" y="71628"/>
                </a:lnTo>
                <a:lnTo>
                  <a:pt x="1461516" y="71628"/>
                </a:lnTo>
                <a:lnTo>
                  <a:pt x="1461516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461516" y="281940"/>
                </a:lnTo>
                <a:lnTo>
                  <a:pt x="1533144" y="281940"/>
                </a:lnTo>
                <a:lnTo>
                  <a:pt x="15331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39418" y="7395209"/>
            <a:ext cx="454787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87.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headers = {'Content-Type': 'application/json',</a:t>
            </a:r>
            <a:r>
              <a:rPr dirty="0" sz="1000" spc="-3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'Accept':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18475" y="7647431"/>
            <a:ext cx="1572895" cy="279400"/>
          </a:xfrm>
          <a:custGeom>
            <a:avLst/>
            <a:gdLst/>
            <a:ahLst/>
            <a:cxnLst/>
            <a:rect l="l" t="t" r="r" b="b"/>
            <a:pathLst>
              <a:path w="1572895" h="279400">
                <a:moveTo>
                  <a:pt x="1572780" y="12"/>
                </a:moveTo>
                <a:lnTo>
                  <a:pt x="1501152" y="12"/>
                </a:lnTo>
                <a:lnTo>
                  <a:pt x="0" y="0"/>
                </a:lnTo>
                <a:lnTo>
                  <a:pt x="0" y="71628"/>
                </a:lnTo>
                <a:lnTo>
                  <a:pt x="1501152" y="71628"/>
                </a:lnTo>
                <a:lnTo>
                  <a:pt x="1501152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501152" y="278892"/>
                </a:lnTo>
                <a:lnTo>
                  <a:pt x="1572780" y="278904"/>
                </a:lnTo>
                <a:lnTo>
                  <a:pt x="15727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62532" y="7681117"/>
            <a:ext cx="2093595" cy="4629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'application/json'}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88. if</a:t>
            </a:r>
            <a:r>
              <a:rPr dirty="0" sz="1000" spc="-4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service.auth_enabled: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3604" y="7929371"/>
            <a:ext cx="2209800" cy="282575"/>
          </a:xfrm>
          <a:custGeom>
            <a:avLst/>
            <a:gdLst/>
            <a:ahLst/>
            <a:cxnLst/>
            <a:rect l="l" t="t" r="r" b="b"/>
            <a:pathLst>
              <a:path w="2209800" h="282575">
                <a:moveTo>
                  <a:pt x="2209800" y="12"/>
                </a:moveTo>
                <a:lnTo>
                  <a:pt x="2138172" y="12"/>
                </a:lnTo>
                <a:lnTo>
                  <a:pt x="0" y="0"/>
                </a:lnTo>
                <a:lnTo>
                  <a:pt x="0" y="71628"/>
                </a:lnTo>
                <a:lnTo>
                  <a:pt x="2138172" y="71628"/>
                </a:lnTo>
                <a:lnTo>
                  <a:pt x="213817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138172" y="281940"/>
                </a:lnTo>
                <a:lnTo>
                  <a:pt x="2209800" y="281952"/>
                </a:lnTo>
                <a:lnTo>
                  <a:pt x="220980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439418" y="8250173"/>
            <a:ext cx="507365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89.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headers['Authorization'] = 'Bearer '+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service.get_keys()[0]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2532" y="8537606"/>
            <a:ext cx="269367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90.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elif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service.token_auth_enabled: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03604" y="8499347"/>
            <a:ext cx="2811780" cy="281940"/>
          </a:xfrm>
          <a:custGeom>
            <a:avLst/>
            <a:gdLst/>
            <a:ahLst/>
            <a:cxnLst/>
            <a:rect l="l" t="t" r="r" b="b"/>
            <a:pathLst>
              <a:path w="2811779" h="281940">
                <a:moveTo>
                  <a:pt x="2811780" y="12"/>
                </a:moveTo>
                <a:lnTo>
                  <a:pt x="2740152" y="12"/>
                </a:lnTo>
                <a:lnTo>
                  <a:pt x="0" y="0"/>
                </a:lnTo>
                <a:lnTo>
                  <a:pt x="0" y="71628"/>
                </a:lnTo>
                <a:lnTo>
                  <a:pt x="2740152" y="71628"/>
                </a:lnTo>
                <a:lnTo>
                  <a:pt x="274015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740152" y="281940"/>
                </a:lnTo>
                <a:lnTo>
                  <a:pt x="2811780" y="281940"/>
                </a:lnTo>
                <a:lnTo>
                  <a:pt x="28117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9418" y="895350"/>
            <a:ext cx="341884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91.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headers['Authorization'] = 'Bearer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'+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604" y="1147571"/>
            <a:ext cx="2886710" cy="563880"/>
          </a:xfrm>
          <a:custGeom>
            <a:avLst/>
            <a:gdLst/>
            <a:ahLst/>
            <a:cxnLst/>
            <a:rect l="l" t="t" r="r" b="b"/>
            <a:pathLst>
              <a:path w="2886710" h="563880">
                <a:moveTo>
                  <a:pt x="2014728" y="12"/>
                </a:moveTo>
                <a:lnTo>
                  <a:pt x="1943100" y="12"/>
                </a:lnTo>
                <a:lnTo>
                  <a:pt x="214871" y="0"/>
                </a:lnTo>
                <a:lnTo>
                  <a:pt x="214871" y="71628"/>
                </a:lnTo>
                <a:lnTo>
                  <a:pt x="1943087" y="71628"/>
                </a:lnTo>
                <a:lnTo>
                  <a:pt x="1943087" y="207264"/>
                </a:lnTo>
                <a:lnTo>
                  <a:pt x="286512" y="207264"/>
                </a:lnTo>
                <a:lnTo>
                  <a:pt x="286512" y="71640"/>
                </a:lnTo>
                <a:lnTo>
                  <a:pt x="214884" y="71640"/>
                </a:lnTo>
                <a:lnTo>
                  <a:pt x="214884" y="207264"/>
                </a:lnTo>
                <a:lnTo>
                  <a:pt x="214871" y="278892"/>
                </a:lnTo>
                <a:lnTo>
                  <a:pt x="1943087" y="278892"/>
                </a:lnTo>
                <a:lnTo>
                  <a:pt x="2014728" y="278892"/>
                </a:lnTo>
                <a:lnTo>
                  <a:pt x="2014728" y="12"/>
                </a:lnTo>
                <a:close/>
              </a:path>
              <a:path w="2886710" h="563880">
                <a:moveTo>
                  <a:pt x="2886456" y="281952"/>
                </a:moveTo>
                <a:lnTo>
                  <a:pt x="2814828" y="281952"/>
                </a:lnTo>
                <a:lnTo>
                  <a:pt x="0" y="281940"/>
                </a:lnTo>
                <a:lnTo>
                  <a:pt x="0" y="353568"/>
                </a:lnTo>
                <a:lnTo>
                  <a:pt x="2814815" y="353568"/>
                </a:lnTo>
                <a:lnTo>
                  <a:pt x="2814815" y="492252"/>
                </a:lnTo>
                <a:lnTo>
                  <a:pt x="71628" y="492252"/>
                </a:lnTo>
                <a:lnTo>
                  <a:pt x="71628" y="353580"/>
                </a:lnTo>
                <a:lnTo>
                  <a:pt x="0" y="353580"/>
                </a:lnTo>
                <a:lnTo>
                  <a:pt x="0" y="492252"/>
                </a:lnTo>
                <a:lnTo>
                  <a:pt x="0" y="563880"/>
                </a:lnTo>
                <a:lnTo>
                  <a:pt x="2814815" y="563880"/>
                </a:lnTo>
                <a:lnTo>
                  <a:pt x="2886456" y="563880"/>
                </a:lnTo>
                <a:lnTo>
                  <a:pt x="2886456" y="28195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62532" y="1182781"/>
            <a:ext cx="2767965" cy="7467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service.get_token()[0]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92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scoring_uri =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service.scoring_uri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92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spcBef>
                <a:spcPts val="5"/>
              </a:spcBef>
              <a:buAutoNum type="arabicPeriod" startAt="92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print(scoring_uri)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1714499"/>
            <a:ext cx="1757680" cy="282575"/>
          </a:xfrm>
          <a:custGeom>
            <a:avLst/>
            <a:gdLst/>
            <a:ahLst/>
            <a:cxnLst/>
            <a:rect l="l" t="t" r="r" b="b"/>
            <a:pathLst>
              <a:path w="1757680" h="282575">
                <a:moveTo>
                  <a:pt x="1757172" y="12"/>
                </a:moveTo>
                <a:lnTo>
                  <a:pt x="1685544" y="12"/>
                </a:lnTo>
                <a:lnTo>
                  <a:pt x="0" y="0"/>
                </a:lnTo>
                <a:lnTo>
                  <a:pt x="0" y="71628"/>
                </a:lnTo>
                <a:lnTo>
                  <a:pt x="1685544" y="71628"/>
                </a:lnTo>
                <a:lnTo>
                  <a:pt x="16855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685544" y="281940"/>
                </a:lnTo>
                <a:lnTo>
                  <a:pt x="1757172" y="281952"/>
                </a:lnTo>
                <a:lnTo>
                  <a:pt x="17571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39418" y="2035301"/>
            <a:ext cx="447167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94.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response = requests.post(scoring_uri,</a:t>
            </a:r>
            <a:r>
              <a:rPr dirty="0" sz="1000" spc="-3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data=test_sample,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8475" y="2289047"/>
            <a:ext cx="1347470" cy="279400"/>
          </a:xfrm>
          <a:custGeom>
            <a:avLst/>
            <a:gdLst/>
            <a:ahLst/>
            <a:cxnLst/>
            <a:rect l="l" t="t" r="r" b="b"/>
            <a:pathLst>
              <a:path w="1347470" h="279400">
                <a:moveTo>
                  <a:pt x="1347228" y="12"/>
                </a:moveTo>
                <a:lnTo>
                  <a:pt x="1275588" y="12"/>
                </a:lnTo>
                <a:lnTo>
                  <a:pt x="0" y="0"/>
                </a:lnTo>
                <a:lnTo>
                  <a:pt x="0" y="71628"/>
                </a:lnTo>
                <a:lnTo>
                  <a:pt x="1275588" y="71628"/>
                </a:lnTo>
                <a:lnTo>
                  <a:pt x="127558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275588" y="278892"/>
                </a:lnTo>
                <a:lnTo>
                  <a:pt x="1347228" y="278904"/>
                </a:lnTo>
                <a:lnTo>
                  <a:pt x="13472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62532" y="2324257"/>
            <a:ext cx="231711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headers=headers)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95.</a:t>
            </a:r>
            <a:r>
              <a:rPr dirty="0" sz="1000" spc="-3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print(response.status_code)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3604" y="2570987"/>
            <a:ext cx="2435860" cy="283845"/>
          </a:xfrm>
          <a:custGeom>
            <a:avLst/>
            <a:gdLst/>
            <a:ahLst/>
            <a:cxnLst/>
            <a:rect l="l" t="t" r="r" b="b"/>
            <a:pathLst>
              <a:path w="2435860" h="283844">
                <a:moveTo>
                  <a:pt x="2435352" y="12"/>
                </a:moveTo>
                <a:lnTo>
                  <a:pt x="2363724" y="12"/>
                </a:lnTo>
                <a:lnTo>
                  <a:pt x="0" y="0"/>
                </a:lnTo>
                <a:lnTo>
                  <a:pt x="0" y="71628"/>
                </a:lnTo>
                <a:lnTo>
                  <a:pt x="2363724" y="71628"/>
                </a:lnTo>
                <a:lnTo>
                  <a:pt x="2363724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2363724" y="283464"/>
                </a:lnTo>
                <a:lnTo>
                  <a:pt x="2435352" y="283464"/>
                </a:lnTo>
                <a:lnTo>
                  <a:pt x="24353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39418" y="2927604"/>
            <a:ext cx="2063750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96.</a:t>
            </a:r>
            <a:r>
              <a:rPr dirty="0" sz="1000" spc="-3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print(response.elapsed)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03604" y="2855975"/>
            <a:ext cx="2135505" cy="568960"/>
          </a:xfrm>
          <a:custGeom>
            <a:avLst/>
            <a:gdLst/>
            <a:ahLst/>
            <a:cxnLst/>
            <a:rect l="l" t="t" r="r" b="b"/>
            <a:pathLst>
              <a:path w="2135504" h="568960">
                <a:moveTo>
                  <a:pt x="2014728" y="288048"/>
                </a:moveTo>
                <a:lnTo>
                  <a:pt x="1943100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1943087" y="359664"/>
                </a:lnTo>
                <a:lnTo>
                  <a:pt x="1943087" y="496824"/>
                </a:lnTo>
                <a:lnTo>
                  <a:pt x="286512" y="496824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6824"/>
                </a:lnTo>
                <a:lnTo>
                  <a:pt x="214871" y="568452"/>
                </a:lnTo>
                <a:lnTo>
                  <a:pt x="1943087" y="568452"/>
                </a:lnTo>
                <a:lnTo>
                  <a:pt x="2014728" y="568452"/>
                </a:lnTo>
                <a:lnTo>
                  <a:pt x="2014728" y="288048"/>
                </a:lnTo>
                <a:close/>
              </a:path>
              <a:path w="2135504" h="568960">
                <a:moveTo>
                  <a:pt x="2135124" y="12"/>
                </a:moveTo>
                <a:lnTo>
                  <a:pt x="2063496" y="12"/>
                </a:lnTo>
                <a:lnTo>
                  <a:pt x="0" y="0"/>
                </a:lnTo>
                <a:lnTo>
                  <a:pt x="0" y="71628"/>
                </a:lnTo>
                <a:lnTo>
                  <a:pt x="2063496" y="71628"/>
                </a:lnTo>
                <a:lnTo>
                  <a:pt x="2063496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2063496" y="283464"/>
                </a:lnTo>
                <a:lnTo>
                  <a:pt x="2135124" y="283476"/>
                </a:lnTo>
                <a:lnTo>
                  <a:pt x="213512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05788" y="3179221"/>
            <a:ext cx="4850765" cy="2097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print(response.json())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75565">
              <a:lnSpc>
                <a:spcPct val="1286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made by passing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returns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a prediction, your  service is working and is robust enough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needs.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auto-scaling cluster; this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ideal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 production scenarios as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auto-scale and serve user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6019" y="5418204"/>
            <a:ext cx="4717415" cy="7054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3900"/>
              </a:lnSpc>
              <a:spcBef>
                <a:spcPts val="90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Deploying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on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Azure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Kubernetes 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Service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(AKS)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3604" y="7735823"/>
            <a:ext cx="1757680" cy="568960"/>
          </a:xfrm>
          <a:custGeom>
            <a:avLst/>
            <a:gdLst/>
            <a:ahLst/>
            <a:cxnLst/>
            <a:rect l="l" t="t" r="r" b="b"/>
            <a:pathLst>
              <a:path w="1757680" h="568959">
                <a:moveTo>
                  <a:pt x="1757172" y="12"/>
                </a:moveTo>
                <a:lnTo>
                  <a:pt x="1685544" y="12"/>
                </a:lnTo>
                <a:lnTo>
                  <a:pt x="0" y="0"/>
                </a:lnTo>
                <a:lnTo>
                  <a:pt x="0" y="71628"/>
                </a:lnTo>
                <a:lnTo>
                  <a:pt x="1685544" y="71628"/>
                </a:lnTo>
                <a:lnTo>
                  <a:pt x="16855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685544" y="281940"/>
                </a:lnTo>
                <a:lnTo>
                  <a:pt x="1685544" y="286512"/>
                </a:lnTo>
                <a:lnTo>
                  <a:pt x="0" y="286512"/>
                </a:lnTo>
                <a:lnTo>
                  <a:pt x="0" y="358140"/>
                </a:lnTo>
                <a:lnTo>
                  <a:pt x="1685544" y="358140"/>
                </a:lnTo>
                <a:lnTo>
                  <a:pt x="1685544" y="496824"/>
                </a:lnTo>
                <a:lnTo>
                  <a:pt x="71628" y="496824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6824"/>
                </a:lnTo>
                <a:lnTo>
                  <a:pt x="0" y="568452"/>
                </a:lnTo>
                <a:lnTo>
                  <a:pt x="1685544" y="568452"/>
                </a:lnTo>
                <a:lnTo>
                  <a:pt x="1757172" y="568452"/>
                </a:lnTo>
                <a:lnTo>
                  <a:pt x="17571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76019" y="6267345"/>
            <a:ext cx="5380990" cy="2254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7699"/>
              </a:lnSpc>
              <a:spcBef>
                <a:spcPts val="9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Git repository cloned on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10" i="1">
                <a:solidFill>
                  <a:srgbClr val="49C4E2"/>
                </a:solidFill>
                <a:latin typeface="Arial"/>
                <a:cs typeface="Arial"/>
              </a:rPr>
              <a:t>3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Code Meets Data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, access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06_ModelDeployment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folder, and follow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steps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02_Deploy_model_AKS.ipynb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notebook: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mo"/>
              <a:cs typeface="Arimo"/>
            </a:endParaRPr>
          </a:p>
          <a:p>
            <a:pPr marL="441959" marR="254000" indent="-215265">
              <a:lnSpc>
                <a:spcPct val="138000"/>
              </a:lnSpc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 section,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start 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required packages, such  as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matplotlib</a:t>
            </a:r>
            <a:r>
              <a:rPr dirty="0" sz="1000" spc="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50">
                <a:solidFill>
                  <a:srgbClr val="E83D8C"/>
                </a:solidFill>
                <a:latin typeface="Arial"/>
                <a:cs typeface="Arial"/>
              </a:rPr>
              <a:t>numpy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azureml.core</a:t>
            </a:r>
            <a:r>
              <a:rPr dirty="0" sz="1000" spc="5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 required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functions,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</a:t>
            </a:r>
            <a:endParaRPr sz="1000">
              <a:latin typeface="Arimo"/>
              <a:cs typeface="Arimo"/>
            </a:endParaRPr>
          </a:p>
          <a:p>
            <a:pPr marL="441959">
              <a:lnSpc>
                <a:spcPct val="100000"/>
              </a:lnSpc>
              <a:spcBef>
                <a:spcPts val="49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Workspace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azureml.core</a:t>
            </a:r>
            <a:r>
              <a:rPr dirty="0" sz="1000" spc="5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code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block:</a:t>
            </a:r>
            <a:endParaRPr sz="1000">
              <a:latin typeface="Arimo"/>
              <a:cs typeface="Arimo"/>
            </a:endParaRPr>
          </a:p>
          <a:p>
            <a:pPr marL="559435" indent="-260985">
              <a:lnSpc>
                <a:spcPct val="100000"/>
              </a:lnSpc>
              <a:spcBef>
                <a:spcPts val="445"/>
              </a:spcBef>
              <a:buAutoNum type="arabicPeriod" startAt="2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%matplotlib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inline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 startAt="2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numpy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2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 startAt="2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matplotlib.pyplot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plt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8307323"/>
            <a:ext cx="2735580" cy="281940"/>
          </a:xfrm>
          <a:custGeom>
            <a:avLst/>
            <a:gdLst/>
            <a:ahLst/>
            <a:cxnLst/>
            <a:rect l="l" t="t" r="r" b="b"/>
            <a:pathLst>
              <a:path w="2735579" h="281940">
                <a:moveTo>
                  <a:pt x="2735580" y="12"/>
                </a:moveTo>
                <a:lnTo>
                  <a:pt x="2663952" y="12"/>
                </a:lnTo>
                <a:lnTo>
                  <a:pt x="0" y="0"/>
                </a:lnTo>
                <a:lnTo>
                  <a:pt x="0" y="71628"/>
                </a:lnTo>
                <a:lnTo>
                  <a:pt x="2663952" y="71628"/>
                </a:lnTo>
                <a:lnTo>
                  <a:pt x="266395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663952" y="281940"/>
                </a:lnTo>
                <a:lnTo>
                  <a:pt x="2735580" y="281940"/>
                </a:lnTo>
                <a:lnTo>
                  <a:pt x="27355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75232" y="8664343"/>
            <a:ext cx="152400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2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5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3604" y="8592311"/>
            <a:ext cx="332740" cy="213360"/>
          </a:xfrm>
          <a:custGeom>
            <a:avLst/>
            <a:gdLst/>
            <a:ahLst/>
            <a:cxnLst/>
            <a:rect l="l" t="t" r="r" b="b"/>
            <a:pathLst>
              <a:path w="332739" h="213359">
                <a:moveTo>
                  <a:pt x="332232" y="12"/>
                </a:moveTo>
                <a:lnTo>
                  <a:pt x="260604" y="12"/>
                </a:lnTo>
                <a:lnTo>
                  <a:pt x="0" y="0"/>
                </a:lnTo>
                <a:lnTo>
                  <a:pt x="0" y="71628"/>
                </a:lnTo>
                <a:lnTo>
                  <a:pt x="260604" y="71628"/>
                </a:lnTo>
                <a:lnTo>
                  <a:pt x="260604" y="141732"/>
                </a:lnTo>
                <a:lnTo>
                  <a:pt x="71628" y="141732"/>
                </a:lnTo>
                <a:lnTo>
                  <a:pt x="71628" y="71640"/>
                </a:lnTo>
                <a:lnTo>
                  <a:pt x="0" y="71640"/>
                </a:lnTo>
                <a:lnTo>
                  <a:pt x="0" y="141732"/>
                </a:lnTo>
                <a:lnTo>
                  <a:pt x="0" y="213360"/>
                </a:lnTo>
                <a:lnTo>
                  <a:pt x="260604" y="213360"/>
                </a:lnTo>
                <a:lnTo>
                  <a:pt x="332232" y="213360"/>
                </a:lnTo>
                <a:lnTo>
                  <a:pt x="332232" y="141732"/>
                </a:lnTo>
                <a:lnTo>
                  <a:pt x="332232" y="71640"/>
                </a:lnTo>
                <a:lnTo>
                  <a:pt x="3322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39418" y="8841485"/>
            <a:ext cx="176212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azureml.core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859535"/>
            <a:ext cx="4346575" cy="1137285"/>
          </a:xfrm>
          <a:custGeom>
            <a:avLst/>
            <a:gdLst/>
            <a:ahLst/>
            <a:cxnLst/>
            <a:rect l="l" t="t" r="r" b="b"/>
            <a:pathLst>
              <a:path w="4346575" h="1137285">
                <a:moveTo>
                  <a:pt x="2962656" y="12"/>
                </a:moveTo>
                <a:lnTo>
                  <a:pt x="2891028" y="12"/>
                </a:lnTo>
                <a:lnTo>
                  <a:pt x="0" y="0"/>
                </a:lnTo>
                <a:lnTo>
                  <a:pt x="0" y="71628"/>
                </a:lnTo>
                <a:lnTo>
                  <a:pt x="2891015" y="71628"/>
                </a:lnTo>
                <a:lnTo>
                  <a:pt x="289101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891015" y="281940"/>
                </a:lnTo>
                <a:lnTo>
                  <a:pt x="2962656" y="281940"/>
                </a:lnTo>
                <a:lnTo>
                  <a:pt x="2962656" y="12"/>
                </a:lnTo>
                <a:close/>
              </a:path>
              <a:path w="4346575" h="1137285">
                <a:moveTo>
                  <a:pt x="3113532" y="285000"/>
                </a:moveTo>
                <a:lnTo>
                  <a:pt x="304190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041891" y="356616"/>
                </a:lnTo>
                <a:lnTo>
                  <a:pt x="3041891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3041891" y="566928"/>
                </a:lnTo>
                <a:lnTo>
                  <a:pt x="3113532" y="566928"/>
                </a:lnTo>
                <a:lnTo>
                  <a:pt x="3113532" y="285000"/>
                </a:lnTo>
                <a:close/>
              </a:path>
              <a:path w="4346575" h="1137285">
                <a:moveTo>
                  <a:pt x="3188208" y="569988"/>
                </a:moveTo>
                <a:lnTo>
                  <a:pt x="3116580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3116567" y="641604"/>
                </a:lnTo>
                <a:lnTo>
                  <a:pt x="3116567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3116567" y="851916"/>
                </a:lnTo>
                <a:lnTo>
                  <a:pt x="3188208" y="851916"/>
                </a:lnTo>
                <a:lnTo>
                  <a:pt x="3188208" y="569988"/>
                </a:lnTo>
                <a:close/>
              </a:path>
              <a:path w="4346575" h="1137285">
                <a:moveTo>
                  <a:pt x="4346448" y="858024"/>
                </a:moveTo>
                <a:lnTo>
                  <a:pt x="4274820" y="858024"/>
                </a:lnTo>
                <a:lnTo>
                  <a:pt x="214871" y="858012"/>
                </a:lnTo>
                <a:lnTo>
                  <a:pt x="214871" y="929640"/>
                </a:lnTo>
                <a:lnTo>
                  <a:pt x="4274820" y="929640"/>
                </a:lnTo>
                <a:lnTo>
                  <a:pt x="4274820" y="1065276"/>
                </a:lnTo>
                <a:lnTo>
                  <a:pt x="286512" y="1065276"/>
                </a:lnTo>
                <a:lnTo>
                  <a:pt x="286512" y="929652"/>
                </a:lnTo>
                <a:lnTo>
                  <a:pt x="214884" y="929652"/>
                </a:lnTo>
                <a:lnTo>
                  <a:pt x="214884" y="1065276"/>
                </a:lnTo>
                <a:lnTo>
                  <a:pt x="214871" y="1136904"/>
                </a:lnTo>
                <a:lnTo>
                  <a:pt x="4274820" y="1136904"/>
                </a:lnTo>
                <a:lnTo>
                  <a:pt x="4346448" y="1136916"/>
                </a:lnTo>
                <a:lnTo>
                  <a:pt x="4346448" y="858024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03604" y="3169919"/>
            <a:ext cx="2512060" cy="281940"/>
          </a:xfrm>
          <a:custGeom>
            <a:avLst/>
            <a:gdLst/>
            <a:ahLst/>
            <a:cxnLst/>
            <a:rect l="l" t="t" r="r" b="b"/>
            <a:pathLst>
              <a:path w="2512060" h="281939">
                <a:moveTo>
                  <a:pt x="2511552" y="12"/>
                </a:moveTo>
                <a:lnTo>
                  <a:pt x="2439924" y="12"/>
                </a:lnTo>
                <a:lnTo>
                  <a:pt x="0" y="0"/>
                </a:lnTo>
                <a:lnTo>
                  <a:pt x="0" y="71628"/>
                </a:lnTo>
                <a:lnTo>
                  <a:pt x="2439924" y="71628"/>
                </a:lnTo>
                <a:lnTo>
                  <a:pt x="243992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439924" y="281940"/>
                </a:lnTo>
                <a:lnTo>
                  <a:pt x="2511552" y="281940"/>
                </a:lnTo>
                <a:lnTo>
                  <a:pt x="25115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90903" y="897793"/>
            <a:ext cx="5060950" cy="2771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44805" indent="-261620">
              <a:lnSpc>
                <a:spcPct val="100000"/>
              </a:lnSpc>
              <a:spcBef>
                <a:spcPts val="90"/>
              </a:spcBef>
              <a:buAutoNum type="arabicPeriod" startAt="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 import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7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7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spcBef>
                <a:spcPts val="5"/>
              </a:spcBef>
              <a:buAutoNum type="arabicPeriod" startAt="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display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the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core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SDK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version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number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7"/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print("Azure ML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SDK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Version: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",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 azureml.core.VERSION)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223520" indent="-215265">
              <a:lnSpc>
                <a:spcPct val="139000"/>
              </a:lnSpc>
              <a:spcBef>
                <a:spcPts val="780"/>
              </a:spcBef>
              <a:buAutoNum type="arabicPeriod" startAt="10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version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Azure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SDK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check for the version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(it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print, for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1.10.0</a:t>
            </a:r>
            <a:r>
              <a:rPr dirty="0" sz="1000" spc="65">
                <a:solidFill>
                  <a:srgbClr val="6D727C"/>
                </a:solidFill>
                <a:latin typeface="Arimo"/>
                <a:cs typeface="Arimo"/>
              </a:rPr>
              <a:t>;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version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different).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config</a:t>
            </a:r>
            <a:r>
              <a:rPr dirty="0" sz="1000" spc="-1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ts val="1720"/>
              </a:lnSpc>
              <a:spcBef>
                <a:spcPts val="114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Workspace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connect to your workspace, as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block: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260"/>
              </a:spcBef>
              <a:buAutoNum type="arabicPeriod" startAt="11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Workspace.from_config()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11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11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print(ws.name, ws.resource_group, ws.location, sep =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'\n')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3454907"/>
            <a:ext cx="4768850" cy="282575"/>
          </a:xfrm>
          <a:custGeom>
            <a:avLst/>
            <a:gdLst/>
            <a:ahLst/>
            <a:cxnLst/>
            <a:rect l="l" t="t" r="r" b="b"/>
            <a:pathLst>
              <a:path w="4768850" h="282575">
                <a:moveTo>
                  <a:pt x="4768596" y="12"/>
                </a:moveTo>
                <a:lnTo>
                  <a:pt x="4696968" y="12"/>
                </a:lnTo>
                <a:lnTo>
                  <a:pt x="0" y="0"/>
                </a:lnTo>
                <a:lnTo>
                  <a:pt x="0" y="71628"/>
                </a:lnTo>
                <a:lnTo>
                  <a:pt x="4696968" y="71628"/>
                </a:lnTo>
                <a:lnTo>
                  <a:pt x="4696968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696968" y="281940"/>
                </a:lnTo>
                <a:lnTo>
                  <a:pt x="4768596" y="281952"/>
                </a:lnTo>
                <a:lnTo>
                  <a:pt x="476859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39418" y="3811523"/>
            <a:ext cx="4170045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13.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 =</a:t>
            </a:r>
            <a:r>
              <a:rPr dirty="0" sz="1000" spc="-3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Model(ws,'scaler').download(exist_ok=True)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4" y="3739895"/>
            <a:ext cx="4241800" cy="283845"/>
          </a:xfrm>
          <a:custGeom>
            <a:avLst/>
            <a:gdLst/>
            <a:ahLst/>
            <a:cxnLst/>
            <a:rect l="l" t="t" r="r" b="b"/>
            <a:pathLst>
              <a:path w="4241800" h="283845">
                <a:moveTo>
                  <a:pt x="4241292" y="12"/>
                </a:moveTo>
                <a:lnTo>
                  <a:pt x="4169664" y="12"/>
                </a:lnTo>
                <a:lnTo>
                  <a:pt x="0" y="0"/>
                </a:lnTo>
                <a:lnTo>
                  <a:pt x="0" y="71628"/>
                </a:lnTo>
                <a:lnTo>
                  <a:pt x="4169664" y="71628"/>
                </a:lnTo>
                <a:lnTo>
                  <a:pt x="4169664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4169664" y="283464"/>
                </a:lnTo>
                <a:lnTo>
                  <a:pt x="4241292" y="283464"/>
                </a:lnTo>
                <a:lnTo>
                  <a:pt x="42412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54302" y="4101084"/>
            <a:ext cx="2554605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 =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Model(ws,'support-vector-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18475" y="4029455"/>
            <a:ext cx="2853055" cy="565785"/>
          </a:xfrm>
          <a:custGeom>
            <a:avLst/>
            <a:gdLst/>
            <a:ahLst/>
            <a:cxnLst/>
            <a:rect l="l" t="t" r="r" b="b"/>
            <a:pathLst>
              <a:path w="2853054" h="565785">
                <a:moveTo>
                  <a:pt x="2625864" y="12"/>
                </a:moveTo>
                <a:lnTo>
                  <a:pt x="2554236" y="12"/>
                </a:lnTo>
                <a:lnTo>
                  <a:pt x="0" y="0"/>
                </a:lnTo>
                <a:lnTo>
                  <a:pt x="0" y="71628"/>
                </a:lnTo>
                <a:lnTo>
                  <a:pt x="2554224" y="71628"/>
                </a:lnTo>
                <a:lnTo>
                  <a:pt x="2554224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2554224" y="280416"/>
                </a:lnTo>
                <a:lnTo>
                  <a:pt x="2625864" y="280416"/>
                </a:lnTo>
                <a:lnTo>
                  <a:pt x="2625864" y="12"/>
                </a:lnTo>
                <a:close/>
              </a:path>
              <a:path w="2853054" h="565785">
                <a:moveTo>
                  <a:pt x="2852940" y="285000"/>
                </a:moveTo>
                <a:lnTo>
                  <a:pt x="278131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781300" y="356616"/>
                </a:lnTo>
                <a:lnTo>
                  <a:pt x="2781300" y="493776"/>
                </a:lnTo>
                <a:lnTo>
                  <a:pt x="71640" y="493776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3776"/>
                </a:lnTo>
                <a:lnTo>
                  <a:pt x="0" y="565404"/>
                </a:lnTo>
                <a:lnTo>
                  <a:pt x="2781300" y="565404"/>
                </a:lnTo>
                <a:lnTo>
                  <a:pt x="2852940" y="565404"/>
                </a:lnTo>
                <a:lnTo>
                  <a:pt x="2852940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390903" y="4349653"/>
            <a:ext cx="5189220" cy="20605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classifier').download(exist_ok=True)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buAutoNum type="arabicPeriod" startAt="14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Download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we did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previously.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After the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</a:t>
            </a:r>
            <a:r>
              <a:rPr dirty="0" sz="1000" spc="-10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ts val="1730"/>
              </a:lnSpc>
              <a:spcBef>
                <a:spcPts val="11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files are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downloaded,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next step is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prepare 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scoring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</a:t>
            </a:r>
            <a:r>
              <a:rPr dirty="0" sz="1000" spc="-1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infer 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containers deployed 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service.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09"/>
              </a:spcBef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scoring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 takes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passed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user, infers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000" spc="-1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endParaRPr sz="1000">
              <a:latin typeface="Arimo"/>
              <a:cs typeface="Arimo"/>
            </a:endParaRPr>
          </a:p>
          <a:p>
            <a:pPr marL="227329" marR="53340">
              <a:lnSpc>
                <a:spcPct val="141000"/>
              </a:lnSpc>
              <a:spcBef>
                <a:spcPts val="3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output with the prediction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user.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required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libraries, 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block: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395"/>
              </a:spcBef>
              <a:buAutoNum type="arabicPeriod" startAt="15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%%writefile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score.py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03604" y="6196583"/>
            <a:ext cx="1910080" cy="282575"/>
          </a:xfrm>
          <a:custGeom>
            <a:avLst/>
            <a:gdLst/>
            <a:ahLst/>
            <a:cxnLst/>
            <a:rect l="l" t="t" r="r" b="b"/>
            <a:pathLst>
              <a:path w="1910079" h="282575">
                <a:moveTo>
                  <a:pt x="1909572" y="12"/>
                </a:moveTo>
                <a:lnTo>
                  <a:pt x="1837944" y="12"/>
                </a:lnTo>
                <a:lnTo>
                  <a:pt x="1837944" y="71640"/>
                </a:lnTo>
                <a:lnTo>
                  <a:pt x="18379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1837944" y="71640"/>
                </a:lnTo>
                <a:lnTo>
                  <a:pt x="1837944" y="12"/>
                </a:lnTo>
                <a:lnTo>
                  <a:pt x="0" y="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837944" y="281940"/>
                </a:lnTo>
                <a:lnTo>
                  <a:pt x="1909572" y="281952"/>
                </a:lnTo>
                <a:lnTo>
                  <a:pt x="19095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39418" y="6554723"/>
            <a:ext cx="116014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16.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json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6483095"/>
            <a:ext cx="1757680" cy="567055"/>
          </a:xfrm>
          <a:custGeom>
            <a:avLst/>
            <a:gdLst/>
            <a:ahLst/>
            <a:cxnLst/>
            <a:rect l="l" t="t" r="r" b="b"/>
            <a:pathLst>
              <a:path w="1757680" h="567054">
                <a:moveTo>
                  <a:pt x="1231392" y="12"/>
                </a:moveTo>
                <a:lnTo>
                  <a:pt x="1159764" y="12"/>
                </a:ln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159764" y="281940"/>
                </a:lnTo>
                <a:lnTo>
                  <a:pt x="1231392" y="281952"/>
                </a:lnTo>
                <a:lnTo>
                  <a:pt x="1231392" y="12"/>
                </a:lnTo>
                <a:close/>
              </a:path>
              <a:path w="1757680" h="567054">
                <a:moveTo>
                  <a:pt x="1757172" y="285000"/>
                </a:moveTo>
                <a:lnTo>
                  <a:pt x="16855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1685544" y="356616"/>
                </a:lnTo>
                <a:lnTo>
                  <a:pt x="1685544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1685544" y="566928"/>
                </a:lnTo>
                <a:lnTo>
                  <a:pt x="1757172" y="566940"/>
                </a:lnTo>
                <a:lnTo>
                  <a:pt x="17571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62532" y="6804817"/>
            <a:ext cx="164147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17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numpy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17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17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03604" y="7053071"/>
            <a:ext cx="1082040" cy="282575"/>
          </a:xfrm>
          <a:custGeom>
            <a:avLst/>
            <a:gdLst/>
            <a:ahLst/>
            <a:cxnLst/>
            <a:rect l="l" t="t" r="r" b="b"/>
            <a:pathLst>
              <a:path w="1082039" h="282575">
                <a:moveTo>
                  <a:pt x="1082040" y="12"/>
                </a:moveTo>
                <a:lnTo>
                  <a:pt x="1010412" y="12"/>
                </a:lnTo>
                <a:lnTo>
                  <a:pt x="0" y="0"/>
                </a:lnTo>
                <a:lnTo>
                  <a:pt x="0" y="71628"/>
                </a:lnTo>
                <a:lnTo>
                  <a:pt x="1010399" y="71628"/>
                </a:lnTo>
                <a:lnTo>
                  <a:pt x="1010399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010399" y="281940"/>
                </a:lnTo>
                <a:lnTo>
                  <a:pt x="1082040" y="281952"/>
                </a:lnTo>
                <a:lnTo>
                  <a:pt x="10820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39418" y="7409688"/>
            <a:ext cx="131064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19.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09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pickle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03604" y="7338059"/>
            <a:ext cx="1310640" cy="281940"/>
          </a:xfrm>
          <a:custGeom>
            <a:avLst/>
            <a:gdLst/>
            <a:ahLst/>
            <a:cxnLst/>
            <a:rect l="l" t="t" r="r" b="b"/>
            <a:pathLst>
              <a:path w="1310639" h="281940">
                <a:moveTo>
                  <a:pt x="1310627" y="210312"/>
                </a:move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310627" y="281940"/>
                </a:lnTo>
                <a:lnTo>
                  <a:pt x="1310627" y="210312"/>
                </a:lnTo>
                <a:close/>
              </a:path>
              <a:path w="1310639" h="281940">
                <a:moveTo>
                  <a:pt x="1310627" y="0"/>
                </a:moveTo>
                <a:lnTo>
                  <a:pt x="0" y="0"/>
                </a:lnTo>
                <a:lnTo>
                  <a:pt x="0" y="71628"/>
                </a:lnTo>
                <a:lnTo>
                  <a:pt x="1310627" y="71628"/>
                </a:lnTo>
                <a:lnTo>
                  <a:pt x="1310627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39418" y="7694676"/>
            <a:ext cx="131064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20.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09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joblib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3604" y="7338072"/>
            <a:ext cx="1757680" cy="852169"/>
          </a:xfrm>
          <a:custGeom>
            <a:avLst/>
            <a:gdLst/>
            <a:ahLst/>
            <a:cxnLst/>
            <a:rect l="l" t="t" r="r" b="b"/>
            <a:pathLst>
              <a:path w="1757680" h="852170">
                <a:moveTo>
                  <a:pt x="1382268" y="0"/>
                </a:moveTo>
                <a:lnTo>
                  <a:pt x="1310627" y="0"/>
                </a:lnTo>
                <a:lnTo>
                  <a:pt x="1310627" y="284975"/>
                </a:lnTo>
                <a:lnTo>
                  <a:pt x="0" y="284975"/>
                </a:lnTo>
                <a:lnTo>
                  <a:pt x="0" y="356603"/>
                </a:lnTo>
                <a:lnTo>
                  <a:pt x="1310627" y="356603"/>
                </a:lnTo>
                <a:lnTo>
                  <a:pt x="1310627" y="495287"/>
                </a:lnTo>
                <a:lnTo>
                  <a:pt x="71628" y="495287"/>
                </a:lnTo>
                <a:lnTo>
                  <a:pt x="71628" y="356616"/>
                </a:lnTo>
                <a:lnTo>
                  <a:pt x="0" y="356616"/>
                </a:lnTo>
                <a:lnTo>
                  <a:pt x="0" y="495287"/>
                </a:lnTo>
                <a:lnTo>
                  <a:pt x="0" y="566915"/>
                </a:lnTo>
                <a:lnTo>
                  <a:pt x="1310627" y="566915"/>
                </a:lnTo>
                <a:lnTo>
                  <a:pt x="1382268" y="566915"/>
                </a:lnTo>
                <a:lnTo>
                  <a:pt x="1382268" y="0"/>
                </a:lnTo>
                <a:close/>
              </a:path>
              <a:path w="1757680" h="852170">
                <a:moveTo>
                  <a:pt x="1757172" y="569976"/>
                </a:moveTo>
                <a:lnTo>
                  <a:pt x="1685544" y="569976"/>
                </a:lnTo>
                <a:lnTo>
                  <a:pt x="0" y="569963"/>
                </a:lnTo>
                <a:lnTo>
                  <a:pt x="0" y="641591"/>
                </a:lnTo>
                <a:lnTo>
                  <a:pt x="1685544" y="641591"/>
                </a:lnTo>
                <a:lnTo>
                  <a:pt x="1685544" y="780275"/>
                </a:lnTo>
                <a:lnTo>
                  <a:pt x="71628" y="780275"/>
                </a:lnTo>
                <a:lnTo>
                  <a:pt x="71628" y="641604"/>
                </a:lnTo>
                <a:lnTo>
                  <a:pt x="0" y="641604"/>
                </a:lnTo>
                <a:lnTo>
                  <a:pt x="0" y="780275"/>
                </a:lnTo>
                <a:lnTo>
                  <a:pt x="0" y="851903"/>
                </a:lnTo>
                <a:lnTo>
                  <a:pt x="1685544" y="851903"/>
                </a:lnTo>
                <a:lnTo>
                  <a:pt x="1757172" y="851903"/>
                </a:lnTo>
                <a:lnTo>
                  <a:pt x="1757172" y="569976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62532" y="7944770"/>
            <a:ext cx="1641475" cy="4629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21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onnxruntime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21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21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time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03604" y="8193023"/>
            <a:ext cx="1231900" cy="281940"/>
          </a:xfrm>
          <a:custGeom>
            <a:avLst/>
            <a:gdLst/>
            <a:ahLst/>
            <a:cxnLst/>
            <a:rect l="l" t="t" r="r" b="b"/>
            <a:pathLst>
              <a:path w="1231900" h="281940">
                <a:moveTo>
                  <a:pt x="1231392" y="12"/>
                </a:moveTo>
                <a:lnTo>
                  <a:pt x="1159764" y="12"/>
                </a:ln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159764" y="281940"/>
                </a:lnTo>
                <a:lnTo>
                  <a:pt x="1231392" y="281940"/>
                </a:lnTo>
                <a:lnTo>
                  <a:pt x="12313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654302" y="8516873"/>
            <a:ext cx="278130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05788" y="8807729"/>
            <a:ext cx="33210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C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12547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18415" rIns="0" bIns="0" rtlCol="0" vert="horz">
            <a:spAutoFit/>
          </a:bodyPr>
          <a:lstStyle/>
          <a:p>
            <a:pPr marL="231140" marR="102870">
              <a:lnSpc>
                <a:spcPts val="1839"/>
              </a:lnSpc>
              <a:spcBef>
                <a:spcPts val="14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high costs. This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way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development 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have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negative impact on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project delivery timeline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costs.</a:t>
            </a:r>
            <a:endParaRPr sz="1000">
              <a:latin typeface="Arimo"/>
              <a:cs typeface="Arimo"/>
            </a:endParaRPr>
          </a:p>
          <a:p>
            <a:pPr marL="231140" marR="112395" indent="-215265">
              <a:lnSpc>
                <a:spcPct val="153000"/>
              </a:lnSpc>
              <a:spcBef>
                <a:spcPts val="52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Most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time,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system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provisioned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based on the  developer's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understanding,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not user-centric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come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short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meeting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their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needs.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238519"/>
            <a:ext cx="5396865" cy="1652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100" spc="5" b="1">
                <a:solidFill>
                  <a:srgbClr val="444954"/>
                </a:solidFill>
                <a:latin typeface="Arial"/>
                <a:cs typeface="Arial"/>
              </a:rPr>
              <a:t>Agile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method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Agile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method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facilitates 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iterative and progressive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approach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 development. Unlike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waterfall method,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Agile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approaches are precise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user-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centric.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method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bidirectional and often involves end users or customers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opportunity 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test,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feedback,  and suggest improvements throughout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project development process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phases.  Agile has several advantages 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waterfall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4128515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85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Requirements 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defined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starting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development,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 they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be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modified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4361688"/>
            <a:ext cx="5207635" cy="204978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any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time.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possible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implement reusable</a:t>
            </a:r>
            <a:r>
              <a:rPr dirty="0" sz="10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components.</a:t>
            </a:r>
            <a:endParaRPr sz="1000">
              <a:latin typeface="Arimo"/>
              <a:cs typeface="Arimo"/>
            </a:endParaRPr>
          </a:p>
          <a:p>
            <a:pPr marL="231140" marR="425450" indent="-215265">
              <a:lnSpc>
                <a:spcPct val="152000"/>
              </a:lnSpc>
              <a:spcBef>
                <a:spcPts val="71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solution or project can 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modular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 segregating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project into different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modules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delivered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periodically.</a:t>
            </a:r>
            <a:endParaRPr sz="1000">
              <a:latin typeface="Arimo"/>
              <a:cs typeface="Arimo"/>
            </a:endParaRPr>
          </a:p>
          <a:p>
            <a:pPr marL="231140" marR="80010" indent="-215265">
              <a:lnSpc>
                <a:spcPct val="152700"/>
              </a:lnSpc>
              <a:spcBef>
                <a:spcPts val="72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users or customers 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co-create by testing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evaluating developed solution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modules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periodically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ensure the business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needs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satisfied. Such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user-centric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process ensures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outcomes focused 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meeting customer and business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6564524"/>
            <a:ext cx="2893695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diagram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difference  between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Waterfall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Agile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methodologies: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1719071"/>
            <a:ext cx="5070475" cy="1422400"/>
          </a:xfrm>
          <a:custGeom>
            <a:avLst/>
            <a:gdLst/>
            <a:ahLst/>
            <a:cxnLst/>
            <a:rect l="l" t="t" r="r" b="b"/>
            <a:pathLst>
              <a:path w="5070475" h="1422400">
                <a:moveTo>
                  <a:pt x="1231392" y="12"/>
                </a:moveTo>
                <a:lnTo>
                  <a:pt x="1159764" y="12"/>
                </a:ln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159764" y="281940"/>
                </a:lnTo>
                <a:lnTo>
                  <a:pt x="1231392" y="281940"/>
                </a:lnTo>
                <a:lnTo>
                  <a:pt x="1231392" y="12"/>
                </a:lnTo>
                <a:close/>
              </a:path>
              <a:path w="5070475" h="1422400">
                <a:moveTo>
                  <a:pt x="2014728" y="858024"/>
                </a:moveTo>
                <a:lnTo>
                  <a:pt x="1943100" y="858024"/>
                </a:lnTo>
                <a:lnTo>
                  <a:pt x="214871" y="858012"/>
                </a:lnTo>
                <a:lnTo>
                  <a:pt x="214871" y="929640"/>
                </a:lnTo>
                <a:lnTo>
                  <a:pt x="1943087" y="929640"/>
                </a:lnTo>
                <a:lnTo>
                  <a:pt x="1943087" y="1065276"/>
                </a:lnTo>
                <a:lnTo>
                  <a:pt x="286512" y="1065276"/>
                </a:lnTo>
                <a:lnTo>
                  <a:pt x="286512" y="929652"/>
                </a:lnTo>
                <a:lnTo>
                  <a:pt x="214884" y="929652"/>
                </a:lnTo>
                <a:lnTo>
                  <a:pt x="214884" y="1065276"/>
                </a:lnTo>
                <a:lnTo>
                  <a:pt x="214871" y="1136904"/>
                </a:lnTo>
                <a:lnTo>
                  <a:pt x="1943087" y="1136904"/>
                </a:lnTo>
                <a:lnTo>
                  <a:pt x="2014728" y="1136904"/>
                </a:lnTo>
                <a:lnTo>
                  <a:pt x="2014728" y="858024"/>
                </a:lnTo>
                <a:close/>
              </a:path>
              <a:path w="5070475" h="1422400">
                <a:moveTo>
                  <a:pt x="4015740" y="285000"/>
                </a:moveTo>
                <a:lnTo>
                  <a:pt x="394411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944112" y="356616"/>
                </a:lnTo>
                <a:lnTo>
                  <a:pt x="3944112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3944112" y="566928"/>
                </a:lnTo>
                <a:lnTo>
                  <a:pt x="4015740" y="566928"/>
                </a:lnTo>
                <a:lnTo>
                  <a:pt x="4015740" y="285000"/>
                </a:lnTo>
                <a:close/>
              </a:path>
              <a:path w="5070475" h="1422400">
                <a:moveTo>
                  <a:pt x="4768596" y="1139964"/>
                </a:moveTo>
                <a:lnTo>
                  <a:pt x="4696968" y="1139964"/>
                </a:lnTo>
                <a:lnTo>
                  <a:pt x="0" y="1139952"/>
                </a:lnTo>
                <a:lnTo>
                  <a:pt x="0" y="1211580"/>
                </a:lnTo>
                <a:lnTo>
                  <a:pt x="4696968" y="1211580"/>
                </a:lnTo>
                <a:lnTo>
                  <a:pt x="4696968" y="1350264"/>
                </a:lnTo>
                <a:lnTo>
                  <a:pt x="71628" y="1350264"/>
                </a:lnTo>
                <a:lnTo>
                  <a:pt x="71628" y="1211592"/>
                </a:lnTo>
                <a:lnTo>
                  <a:pt x="0" y="1211592"/>
                </a:lnTo>
                <a:lnTo>
                  <a:pt x="0" y="1350264"/>
                </a:lnTo>
                <a:lnTo>
                  <a:pt x="0" y="1421892"/>
                </a:lnTo>
                <a:lnTo>
                  <a:pt x="4696968" y="1421892"/>
                </a:lnTo>
                <a:lnTo>
                  <a:pt x="4768596" y="1421892"/>
                </a:lnTo>
                <a:lnTo>
                  <a:pt x="4768596" y="1139964"/>
                </a:lnTo>
                <a:close/>
              </a:path>
              <a:path w="5070475" h="1422400">
                <a:moveTo>
                  <a:pt x="5070348" y="569988"/>
                </a:moveTo>
                <a:lnTo>
                  <a:pt x="4998720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4998720" y="641604"/>
                </a:lnTo>
                <a:lnTo>
                  <a:pt x="4998720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4998720" y="851916"/>
                </a:lnTo>
                <a:lnTo>
                  <a:pt x="5070348" y="851916"/>
                </a:lnTo>
                <a:lnTo>
                  <a:pt x="5070348" y="569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0903" y="841141"/>
            <a:ext cx="5098415" cy="251904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227329" marR="5080" indent="-215265">
              <a:lnSpc>
                <a:spcPct val="142000"/>
              </a:lnSpc>
              <a:spcBef>
                <a:spcPts val="80"/>
              </a:spcBef>
              <a:buAutoNum type="arabicPeriod" startAt="23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score.py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ACI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deployment,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the same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file. It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two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primary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functions,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15">
                <a:solidFill>
                  <a:srgbClr val="E83D8C"/>
                </a:solidFill>
                <a:latin typeface="Arial"/>
                <a:cs typeface="Arial"/>
              </a:rPr>
              <a:t>init()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run()</a:t>
            </a:r>
            <a:r>
              <a:rPr dirty="0" sz="1000" spc="95">
                <a:solidFill>
                  <a:srgbClr val="6D727C"/>
                </a:solidFill>
                <a:latin typeface="Arimo"/>
                <a:cs typeface="Arimo"/>
              </a:rPr>
              <a:t>.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define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15">
                <a:solidFill>
                  <a:srgbClr val="E83D8C"/>
                </a:solidFill>
                <a:latin typeface="Arial"/>
                <a:cs typeface="Arial"/>
              </a:rPr>
              <a:t>init()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function;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downloads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deserializes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into variables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 predictions: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05"/>
              </a:spcBef>
              <a:buAutoNum type="arabicPeriod" startAt="23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def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init():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23"/>
            </a:pPr>
            <a:endParaRPr sz="900">
              <a:latin typeface="Courier New"/>
              <a:cs typeface="Courier New"/>
            </a:endParaRPr>
          </a:p>
          <a:p>
            <a:pPr marL="646430" indent="-563245">
              <a:lnSpc>
                <a:spcPct val="100000"/>
              </a:lnSpc>
              <a:buAutoNum type="arabicPeriod" startAt="23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global model, scaler, input_name,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label_name</a:t>
            </a:r>
            <a:endParaRPr sz="1000">
              <a:latin typeface="Courier New"/>
              <a:cs typeface="Courier New"/>
            </a:endParaRPr>
          </a:p>
          <a:p>
            <a:pPr marL="299085" marR="81280" indent="-215265">
              <a:lnSpc>
                <a:spcPct val="187000"/>
              </a:lnSpc>
              <a:buAutoNum type="arabicPeriod" startAt="23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scaler_path = os.path.join(os.getenv('AZUREML_MODEL_DIR'),  'scaler/2/scaler.pkl')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23"/>
            </a:pPr>
            <a:endParaRPr sz="900">
              <a:latin typeface="Courier New"/>
              <a:cs typeface="Courier New"/>
            </a:endParaRPr>
          </a:p>
          <a:p>
            <a:pPr marL="646430" indent="-563245">
              <a:lnSpc>
                <a:spcPct val="100000"/>
              </a:lnSpc>
              <a:buAutoNum type="arabicPeriod" startAt="23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deserialize the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model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file back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into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 sklearn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 startAt="23"/>
            </a:pPr>
            <a:endParaRPr sz="900">
              <a:latin typeface="Courier New"/>
              <a:cs typeface="Courier New"/>
            </a:endParaRPr>
          </a:p>
          <a:p>
            <a:pPr marL="646430" indent="-563245">
              <a:lnSpc>
                <a:spcPct val="100000"/>
              </a:lnSpc>
              <a:spcBef>
                <a:spcPts val="5"/>
              </a:spcBef>
              <a:buAutoNum type="arabicPeriod" startAt="23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 =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joblib.load(scaler_path)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3145535"/>
            <a:ext cx="3188335" cy="281940"/>
          </a:xfrm>
          <a:custGeom>
            <a:avLst/>
            <a:gdLst/>
            <a:ahLst/>
            <a:cxnLst/>
            <a:rect l="l" t="t" r="r" b="b"/>
            <a:pathLst>
              <a:path w="3188335" h="281939">
                <a:moveTo>
                  <a:pt x="3188208" y="12"/>
                </a:moveTo>
                <a:lnTo>
                  <a:pt x="3116580" y="12"/>
                </a:lnTo>
                <a:lnTo>
                  <a:pt x="0" y="0"/>
                </a:lnTo>
                <a:lnTo>
                  <a:pt x="0" y="71628"/>
                </a:lnTo>
                <a:lnTo>
                  <a:pt x="3116567" y="71628"/>
                </a:lnTo>
                <a:lnTo>
                  <a:pt x="3116567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116567" y="281940"/>
                </a:lnTo>
                <a:lnTo>
                  <a:pt x="3188208" y="281940"/>
                </a:lnTo>
                <a:lnTo>
                  <a:pt x="318820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75232" y="3502555"/>
            <a:ext cx="227965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2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9.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3430523"/>
            <a:ext cx="370840" cy="213360"/>
          </a:xfrm>
          <a:custGeom>
            <a:avLst/>
            <a:gdLst/>
            <a:ahLst/>
            <a:cxnLst/>
            <a:rect l="l" t="t" r="r" b="b"/>
            <a:pathLst>
              <a:path w="370839" h="213360">
                <a:moveTo>
                  <a:pt x="370332" y="12"/>
                </a:moveTo>
                <a:lnTo>
                  <a:pt x="298704" y="12"/>
                </a:lnTo>
                <a:lnTo>
                  <a:pt x="0" y="0"/>
                </a:lnTo>
                <a:lnTo>
                  <a:pt x="0" y="71628"/>
                </a:lnTo>
                <a:lnTo>
                  <a:pt x="298704" y="71628"/>
                </a:lnTo>
                <a:lnTo>
                  <a:pt x="298704" y="141732"/>
                </a:lnTo>
                <a:lnTo>
                  <a:pt x="71628" y="141732"/>
                </a:lnTo>
                <a:lnTo>
                  <a:pt x="71628" y="71640"/>
                </a:lnTo>
                <a:lnTo>
                  <a:pt x="0" y="71640"/>
                </a:lnTo>
                <a:lnTo>
                  <a:pt x="0" y="141732"/>
                </a:lnTo>
                <a:lnTo>
                  <a:pt x="0" y="213360"/>
                </a:lnTo>
                <a:lnTo>
                  <a:pt x="298704" y="213360"/>
                </a:lnTo>
                <a:lnTo>
                  <a:pt x="370332" y="213360"/>
                </a:lnTo>
                <a:lnTo>
                  <a:pt x="370332" y="141732"/>
                </a:lnTo>
                <a:lnTo>
                  <a:pt x="370332" y="71640"/>
                </a:lnTo>
                <a:lnTo>
                  <a:pt x="3703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2532" y="3682141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0.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25143" y="3682141"/>
            <a:ext cx="431038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model_onnx =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os.path.join(os.getenv('AZUREML_MODEL_DIR'),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3604" y="3643883"/>
            <a:ext cx="4996180" cy="283845"/>
          </a:xfrm>
          <a:custGeom>
            <a:avLst/>
            <a:gdLst/>
            <a:ahLst/>
            <a:cxnLst/>
            <a:rect l="l" t="t" r="r" b="b"/>
            <a:pathLst>
              <a:path w="4996180" h="283845">
                <a:moveTo>
                  <a:pt x="4995672" y="12"/>
                </a:moveTo>
                <a:lnTo>
                  <a:pt x="4924044" y="12"/>
                </a:lnTo>
                <a:lnTo>
                  <a:pt x="0" y="0"/>
                </a:lnTo>
                <a:lnTo>
                  <a:pt x="0" y="71628"/>
                </a:lnTo>
                <a:lnTo>
                  <a:pt x="4924031" y="71628"/>
                </a:lnTo>
                <a:lnTo>
                  <a:pt x="4924031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4924031" y="283464"/>
                </a:lnTo>
                <a:lnTo>
                  <a:pt x="4995672" y="283476"/>
                </a:lnTo>
                <a:lnTo>
                  <a:pt x="49956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54302" y="4003547"/>
            <a:ext cx="3007360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'support-vector-classifier/2/svc.onnx')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03604" y="3931919"/>
            <a:ext cx="4768850" cy="1135380"/>
          </a:xfrm>
          <a:custGeom>
            <a:avLst/>
            <a:gdLst/>
            <a:ahLst/>
            <a:cxnLst/>
            <a:rect l="l" t="t" r="r" b="b"/>
            <a:pathLst>
              <a:path w="4768850" h="1135379">
                <a:moveTo>
                  <a:pt x="3293364" y="12"/>
                </a:moveTo>
                <a:lnTo>
                  <a:pt x="3221736" y="12"/>
                </a:lnTo>
                <a:lnTo>
                  <a:pt x="214871" y="0"/>
                </a:lnTo>
                <a:lnTo>
                  <a:pt x="214871" y="71628"/>
                </a:lnTo>
                <a:lnTo>
                  <a:pt x="3221736" y="71628"/>
                </a:lnTo>
                <a:lnTo>
                  <a:pt x="3221736" y="208788"/>
                </a:lnTo>
                <a:lnTo>
                  <a:pt x="286512" y="208788"/>
                </a:lnTo>
                <a:lnTo>
                  <a:pt x="286512" y="71640"/>
                </a:lnTo>
                <a:lnTo>
                  <a:pt x="214884" y="71640"/>
                </a:lnTo>
                <a:lnTo>
                  <a:pt x="214884" y="208788"/>
                </a:lnTo>
                <a:lnTo>
                  <a:pt x="214871" y="280416"/>
                </a:lnTo>
                <a:lnTo>
                  <a:pt x="3221736" y="280416"/>
                </a:lnTo>
                <a:lnTo>
                  <a:pt x="3293364" y="280416"/>
                </a:lnTo>
                <a:lnTo>
                  <a:pt x="3293364" y="12"/>
                </a:lnTo>
                <a:close/>
              </a:path>
              <a:path w="4768850" h="1135379">
                <a:moveTo>
                  <a:pt x="3640836" y="568464"/>
                </a:moveTo>
                <a:lnTo>
                  <a:pt x="3569208" y="568464"/>
                </a:lnTo>
                <a:lnTo>
                  <a:pt x="0" y="568452"/>
                </a:lnTo>
                <a:lnTo>
                  <a:pt x="0" y="640080"/>
                </a:lnTo>
                <a:lnTo>
                  <a:pt x="3569208" y="640080"/>
                </a:lnTo>
                <a:lnTo>
                  <a:pt x="3569208" y="778764"/>
                </a:lnTo>
                <a:lnTo>
                  <a:pt x="71628" y="778764"/>
                </a:lnTo>
                <a:lnTo>
                  <a:pt x="71628" y="640092"/>
                </a:lnTo>
                <a:lnTo>
                  <a:pt x="0" y="640092"/>
                </a:lnTo>
                <a:lnTo>
                  <a:pt x="0" y="778764"/>
                </a:lnTo>
                <a:lnTo>
                  <a:pt x="0" y="850392"/>
                </a:lnTo>
                <a:lnTo>
                  <a:pt x="3569208" y="850392"/>
                </a:lnTo>
                <a:lnTo>
                  <a:pt x="3640836" y="850404"/>
                </a:lnTo>
                <a:lnTo>
                  <a:pt x="3640836" y="568464"/>
                </a:lnTo>
                <a:close/>
              </a:path>
              <a:path w="4768850" h="1135379">
                <a:moveTo>
                  <a:pt x="3668268" y="856500"/>
                </a:moveTo>
                <a:lnTo>
                  <a:pt x="3596640" y="856500"/>
                </a:lnTo>
                <a:lnTo>
                  <a:pt x="214871" y="856488"/>
                </a:lnTo>
                <a:lnTo>
                  <a:pt x="214871" y="928116"/>
                </a:lnTo>
                <a:lnTo>
                  <a:pt x="3596640" y="928116"/>
                </a:lnTo>
                <a:lnTo>
                  <a:pt x="3596640" y="1063752"/>
                </a:lnTo>
                <a:lnTo>
                  <a:pt x="286512" y="1063752"/>
                </a:lnTo>
                <a:lnTo>
                  <a:pt x="286512" y="928128"/>
                </a:lnTo>
                <a:lnTo>
                  <a:pt x="214884" y="928128"/>
                </a:lnTo>
                <a:lnTo>
                  <a:pt x="214884" y="1063752"/>
                </a:lnTo>
                <a:lnTo>
                  <a:pt x="214871" y="1135380"/>
                </a:lnTo>
                <a:lnTo>
                  <a:pt x="3596640" y="1135380"/>
                </a:lnTo>
                <a:lnTo>
                  <a:pt x="3668268" y="1135380"/>
                </a:lnTo>
                <a:lnTo>
                  <a:pt x="3668268" y="856500"/>
                </a:lnTo>
                <a:close/>
              </a:path>
              <a:path w="4768850" h="1135379">
                <a:moveTo>
                  <a:pt x="4768596" y="283476"/>
                </a:moveTo>
                <a:lnTo>
                  <a:pt x="4696968" y="283476"/>
                </a:lnTo>
                <a:lnTo>
                  <a:pt x="0" y="283464"/>
                </a:lnTo>
                <a:lnTo>
                  <a:pt x="0" y="355092"/>
                </a:lnTo>
                <a:lnTo>
                  <a:pt x="4696968" y="355092"/>
                </a:lnTo>
                <a:lnTo>
                  <a:pt x="4696968" y="493776"/>
                </a:lnTo>
                <a:lnTo>
                  <a:pt x="71628" y="493776"/>
                </a:lnTo>
                <a:lnTo>
                  <a:pt x="71628" y="355104"/>
                </a:lnTo>
                <a:lnTo>
                  <a:pt x="0" y="355104"/>
                </a:lnTo>
                <a:lnTo>
                  <a:pt x="0" y="493776"/>
                </a:lnTo>
                <a:lnTo>
                  <a:pt x="0" y="565404"/>
                </a:lnTo>
                <a:lnTo>
                  <a:pt x="4696968" y="565404"/>
                </a:lnTo>
                <a:lnTo>
                  <a:pt x="4768596" y="565416"/>
                </a:lnTo>
                <a:lnTo>
                  <a:pt x="4768596" y="283476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90903" y="4252117"/>
            <a:ext cx="5197475" cy="26403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46430" indent="-563245">
              <a:lnSpc>
                <a:spcPct val="100000"/>
              </a:lnSpc>
              <a:spcBef>
                <a:spcPts val="90"/>
              </a:spcBef>
              <a:buAutoNum type="arabicPeriod" startAt="31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 = onnxruntime.InferenceSession(model_onnx,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None)</a:t>
            </a:r>
            <a:endParaRPr sz="1000">
              <a:latin typeface="Courier New"/>
              <a:cs typeface="Courier New"/>
            </a:endParaRPr>
          </a:p>
          <a:p>
            <a:pPr marL="600710" marR="1580515" indent="-516890">
              <a:lnSpc>
                <a:spcPct val="187000"/>
              </a:lnSpc>
              <a:buClr>
                <a:srgbClr val="444954"/>
              </a:buClr>
              <a:buFont typeface="Courier New"/>
              <a:buAutoNum type="arabicPeriod" startAt="31"/>
              <a:tabLst>
                <a:tab pos="646430" algn="l"/>
                <a:tab pos="647065" algn="l"/>
              </a:tabLst>
            </a:pPr>
            <a:r>
              <a:rPr dirty="0"/>
              <a:t>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input_name = model.get_inputs()[0].name  label_name =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model.get_outputs()[0].name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 startAt="31"/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4000"/>
              </a:lnSpc>
              <a:spcBef>
                <a:spcPts val="685"/>
              </a:spcBef>
              <a:buAutoNum type="arabicPeriod" startAt="33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section on ACI deployment,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onnxruntime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package  functions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deserialize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support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vector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classifier</a:t>
            </a:r>
            <a:endParaRPr sz="1000">
              <a:latin typeface="Arimo"/>
              <a:cs typeface="Arimo"/>
            </a:endParaRPr>
          </a:p>
          <a:p>
            <a:pPr marL="227329" marR="80010">
              <a:lnSpc>
                <a:spcPts val="1689"/>
              </a:lnSpc>
              <a:spcBef>
                <a:spcPts val="10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model.The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InferenceSession()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deserialize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serve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inference,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E83D8C"/>
                </a:solidFill>
                <a:latin typeface="Arial"/>
                <a:cs typeface="Arial"/>
              </a:rPr>
              <a:t>input_name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label_name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loaded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5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deserialized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nutshell,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15">
                <a:solidFill>
                  <a:srgbClr val="E83D8C"/>
                </a:solidFill>
                <a:latin typeface="Arial"/>
                <a:cs typeface="Arial"/>
              </a:rPr>
              <a:t>init()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loads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files</a:t>
            </a:r>
            <a:endParaRPr sz="1000">
              <a:latin typeface="Arimo"/>
              <a:cs typeface="Arimo"/>
            </a:endParaRPr>
          </a:p>
          <a:p>
            <a:pPr marL="227329" marR="80645">
              <a:lnSpc>
                <a:spcPct val="141000"/>
              </a:lnSpc>
            </a:pP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scaler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deserializes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serves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needed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making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20">
                <a:solidFill>
                  <a:srgbClr val="E83D8C"/>
                </a:solidFill>
                <a:latin typeface="Arial"/>
                <a:cs typeface="Arial"/>
              </a:rPr>
              <a:t>run()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function:</a:t>
            </a:r>
            <a:endParaRPr sz="1000">
              <a:latin typeface="Arimo"/>
              <a:cs typeface="Arim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6885431"/>
            <a:ext cx="1910080" cy="567055"/>
          </a:xfrm>
          <a:custGeom>
            <a:avLst/>
            <a:gdLst/>
            <a:ahLst/>
            <a:cxnLst/>
            <a:rect l="l" t="t" r="r" b="b"/>
            <a:pathLst>
              <a:path w="1910079" h="567054">
                <a:moveTo>
                  <a:pt x="1757172" y="12"/>
                </a:moveTo>
                <a:lnTo>
                  <a:pt x="1685544" y="12"/>
                </a:lnTo>
                <a:lnTo>
                  <a:pt x="0" y="0"/>
                </a:lnTo>
                <a:lnTo>
                  <a:pt x="0" y="71628"/>
                </a:lnTo>
                <a:lnTo>
                  <a:pt x="1685544" y="71628"/>
                </a:lnTo>
                <a:lnTo>
                  <a:pt x="16855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685544" y="281940"/>
                </a:lnTo>
                <a:lnTo>
                  <a:pt x="1757172" y="281940"/>
                </a:lnTo>
                <a:lnTo>
                  <a:pt x="1757172" y="12"/>
                </a:lnTo>
                <a:close/>
              </a:path>
              <a:path w="1910079" h="567054">
                <a:moveTo>
                  <a:pt x="1909572" y="285000"/>
                </a:moveTo>
                <a:lnTo>
                  <a:pt x="18379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1837944" y="356616"/>
                </a:lnTo>
                <a:lnTo>
                  <a:pt x="1837944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1837944" y="566928"/>
                </a:lnTo>
                <a:lnTo>
                  <a:pt x="1909572" y="566928"/>
                </a:lnTo>
                <a:lnTo>
                  <a:pt x="19095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62532" y="6922165"/>
            <a:ext cx="1790064" cy="7467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34"/>
              <a:tabLst>
                <a:tab pos="27368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def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run(raw_data):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34"/>
            </a:pPr>
            <a:endParaRPr sz="900">
              <a:latin typeface="Courier New"/>
              <a:cs typeface="Courier New"/>
            </a:endParaRPr>
          </a:p>
          <a:p>
            <a:pPr marL="1477010" indent="-1464945">
              <a:lnSpc>
                <a:spcPct val="100000"/>
              </a:lnSpc>
              <a:buAutoNum type="arabicPeriod" startAt="34"/>
              <a:tabLst>
                <a:tab pos="1477010" algn="l"/>
                <a:tab pos="147764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ry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34"/>
            </a:pPr>
            <a:endParaRPr sz="900">
              <a:latin typeface="Courier New"/>
              <a:cs typeface="Courier New"/>
            </a:endParaRPr>
          </a:p>
          <a:p>
            <a:pPr marL="240665" indent="-228600">
              <a:lnSpc>
                <a:spcPct val="100000"/>
              </a:lnSpc>
              <a:spcBef>
                <a:spcPts val="5"/>
              </a:spcBef>
              <a:buClr>
                <a:srgbClr val="444954"/>
              </a:buClr>
              <a:buFont typeface="Courier New"/>
              <a:buAutoNum type="arabicPeriod" startAt="34"/>
              <a:tabLst>
                <a:tab pos="241300" algn="l"/>
              </a:tabLst>
            </a:pP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8103" y="7492141"/>
            <a:ext cx="47752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7455407"/>
            <a:ext cx="2360930" cy="281940"/>
          </a:xfrm>
          <a:custGeom>
            <a:avLst/>
            <a:gdLst/>
            <a:ahLst/>
            <a:cxnLst/>
            <a:rect l="l" t="t" r="r" b="b"/>
            <a:pathLst>
              <a:path w="2360929" h="281940">
                <a:moveTo>
                  <a:pt x="2360676" y="12"/>
                </a:moveTo>
                <a:lnTo>
                  <a:pt x="2289048" y="12"/>
                </a:lnTo>
                <a:lnTo>
                  <a:pt x="0" y="0"/>
                </a:lnTo>
                <a:lnTo>
                  <a:pt x="0" y="71628"/>
                </a:lnTo>
                <a:lnTo>
                  <a:pt x="2289035" y="71628"/>
                </a:lnTo>
                <a:lnTo>
                  <a:pt x="228903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289035" y="281940"/>
                </a:lnTo>
                <a:lnTo>
                  <a:pt x="2360676" y="281940"/>
                </a:lnTo>
                <a:lnTo>
                  <a:pt x="236067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677416" y="7777129"/>
            <a:ext cx="423608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np.array(json.loads(raw_data)['data']).astype('float32')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75" y="7743443"/>
            <a:ext cx="4357370" cy="279400"/>
          </a:xfrm>
          <a:custGeom>
            <a:avLst/>
            <a:gdLst/>
            <a:ahLst/>
            <a:cxnLst/>
            <a:rect l="l" t="t" r="r" b="b"/>
            <a:pathLst>
              <a:path w="4357370" h="279400">
                <a:moveTo>
                  <a:pt x="4357128" y="12"/>
                </a:moveTo>
                <a:lnTo>
                  <a:pt x="4285500" y="12"/>
                </a:lnTo>
                <a:lnTo>
                  <a:pt x="0" y="0"/>
                </a:lnTo>
                <a:lnTo>
                  <a:pt x="0" y="71628"/>
                </a:lnTo>
                <a:lnTo>
                  <a:pt x="4285488" y="71628"/>
                </a:lnTo>
                <a:lnTo>
                  <a:pt x="428548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4285488" y="278892"/>
                </a:lnTo>
                <a:lnTo>
                  <a:pt x="4357128" y="278904"/>
                </a:lnTo>
                <a:lnTo>
                  <a:pt x="43571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62532" y="8063641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7.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28103" y="8063641"/>
            <a:ext cx="325818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 =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scaler.fit_transform(data.reshape(1,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03604" y="8026907"/>
            <a:ext cx="5146675" cy="281940"/>
          </a:xfrm>
          <a:custGeom>
            <a:avLst/>
            <a:gdLst/>
            <a:ahLst/>
            <a:cxnLst/>
            <a:rect l="l" t="t" r="r" b="b"/>
            <a:pathLst>
              <a:path w="5146675" h="281940">
                <a:moveTo>
                  <a:pt x="5146548" y="12"/>
                </a:moveTo>
                <a:lnTo>
                  <a:pt x="5074920" y="12"/>
                </a:lnTo>
                <a:lnTo>
                  <a:pt x="0" y="0"/>
                </a:lnTo>
                <a:lnTo>
                  <a:pt x="0" y="71628"/>
                </a:lnTo>
                <a:lnTo>
                  <a:pt x="5074920" y="71628"/>
                </a:lnTo>
                <a:lnTo>
                  <a:pt x="507492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5074920" y="281940"/>
                </a:lnTo>
                <a:lnTo>
                  <a:pt x="5146548" y="281940"/>
                </a:lnTo>
                <a:lnTo>
                  <a:pt x="51465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677416" y="8350153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7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18475" y="8314943"/>
            <a:ext cx="370840" cy="279400"/>
          </a:xfrm>
          <a:custGeom>
            <a:avLst/>
            <a:gdLst/>
            <a:ahLst/>
            <a:cxnLst/>
            <a:rect l="l" t="t" r="r" b="b"/>
            <a:pathLst>
              <a:path w="370839" h="279400">
                <a:moveTo>
                  <a:pt x="370344" y="12"/>
                </a:moveTo>
                <a:lnTo>
                  <a:pt x="298716" y="12"/>
                </a:lnTo>
                <a:lnTo>
                  <a:pt x="0" y="0"/>
                </a:lnTo>
                <a:lnTo>
                  <a:pt x="0" y="71628"/>
                </a:lnTo>
                <a:lnTo>
                  <a:pt x="298716" y="71628"/>
                </a:lnTo>
                <a:lnTo>
                  <a:pt x="298716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98716" y="278892"/>
                </a:lnTo>
                <a:lnTo>
                  <a:pt x="370344" y="278904"/>
                </a:lnTo>
                <a:lnTo>
                  <a:pt x="3703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439418" y="8632697"/>
            <a:ext cx="311658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180086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38.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make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prediction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2532" y="897793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9.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8103" y="897793"/>
            <a:ext cx="318452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model_prediction =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model.run([label_name],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859535"/>
            <a:ext cx="5070475" cy="281940"/>
          </a:xfrm>
          <a:custGeom>
            <a:avLst/>
            <a:gdLst/>
            <a:ahLst/>
            <a:cxnLst/>
            <a:rect l="l" t="t" r="r" b="b"/>
            <a:pathLst>
              <a:path w="5070475" h="281940">
                <a:moveTo>
                  <a:pt x="5070348" y="12"/>
                </a:moveTo>
                <a:lnTo>
                  <a:pt x="4998720" y="12"/>
                </a:lnTo>
                <a:lnTo>
                  <a:pt x="0" y="0"/>
                </a:lnTo>
                <a:lnTo>
                  <a:pt x="0" y="71628"/>
                </a:lnTo>
                <a:lnTo>
                  <a:pt x="4998720" y="71628"/>
                </a:lnTo>
                <a:lnTo>
                  <a:pt x="499872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998720" y="281940"/>
                </a:lnTo>
                <a:lnTo>
                  <a:pt x="5070348" y="281940"/>
                </a:lnTo>
                <a:lnTo>
                  <a:pt x="50703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54302" y="1219200"/>
            <a:ext cx="3157855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{input_name: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data.astype(np.float32)})[0]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8475" y="1147571"/>
            <a:ext cx="3229610" cy="279400"/>
          </a:xfrm>
          <a:custGeom>
            <a:avLst/>
            <a:gdLst/>
            <a:ahLst/>
            <a:cxnLst/>
            <a:rect l="l" t="t" r="r" b="b"/>
            <a:pathLst>
              <a:path w="3229610" h="279400">
                <a:moveTo>
                  <a:pt x="3229368" y="12"/>
                </a:moveTo>
                <a:lnTo>
                  <a:pt x="3157740" y="12"/>
                </a:lnTo>
                <a:lnTo>
                  <a:pt x="0" y="0"/>
                </a:lnTo>
                <a:lnTo>
                  <a:pt x="0" y="71628"/>
                </a:lnTo>
                <a:lnTo>
                  <a:pt x="3157728" y="71628"/>
                </a:lnTo>
                <a:lnTo>
                  <a:pt x="315772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3157728" y="278892"/>
                </a:lnTo>
                <a:lnTo>
                  <a:pt x="3229368" y="278892"/>
                </a:lnTo>
                <a:lnTo>
                  <a:pt x="32293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2532" y="1467769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0.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8103" y="1467769"/>
            <a:ext cx="310769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you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can return any data type as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long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3604" y="1429511"/>
            <a:ext cx="4996180" cy="281940"/>
          </a:xfrm>
          <a:custGeom>
            <a:avLst/>
            <a:gdLst/>
            <a:ahLst/>
            <a:cxnLst/>
            <a:rect l="l" t="t" r="r" b="b"/>
            <a:pathLst>
              <a:path w="4996180" h="281939">
                <a:moveTo>
                  <a:pt x="4995672" y="12"/>
                </a:moveTo>
                <a:lnTo>
                  <a:pt x="4924044" y="12"/>
                </a:lnTo>
                <a:lnTo>
                  <a:pt x="0" y="0"/>
                </a:lnTo>
                <a:lnTo>
                  <a:pt x="0" y="71628"/>
                </a:lnTo>
                <a:lnTo>
                  <a:pt x="4924031" y="71628"/>
                </a:lnTo>
                <a:lnTo>
                  <a:pt x="4924031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924031" y="281940"/>
                </a:lnTo>
                <a:lnTo>
                  <a:pt x="4995672" y="281940"/>
                </a:lnTo>
                <a:lnTo>
                  <a:pt x="49956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7416" y="1752757"/>
            <a:ext cx="175577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it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is</a:t>
            </a:r>
            <a:r>
              <a:rPr dirty="0" sz="1000" spc="-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JSON-serializable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8475" y="1717547"/>
            <a:ext cx="1875155" cy="279400"/>
          </a:xfrm>
          <a:custGeom>
            <a:avLst/>
            <a:gdLst/>
            <a:ahLst/>
            <a:cxnLst/>
            <a:rect l="l" t="t" r="r" b="b"/>
            <a:pathLst>
              <a:path w="1875154" h="279400">
                <a:moveTo>
                  <a:pt x="1874532" y="12"/>
                </a:moveTo>
                <a:lnTo>
                  <a:pt x="1802904" y="12"/>
                </a:lnTo>
                <a:lnTo>
                  <a:pt x="0" y="0"/>
                </a:lnTo>
                <a:lnTo>
                  <a:pt x="0" y="71628"/>
                </a:lnTo>
                <a:lnTo>
                  <a:pt x="1802892" y="71628"/>
                </a:lnTo>
                <a:lnTo>
                  <a:pt x="1802892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802892" y="278892"/>
                </a:lnTo>
                <a:lnTo>
                  <a:pt x="1874532" y="278904"/>
                </a:lnTo>
                <a:lnTo>
                  <a:pt x="18745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75232" y="2071519"/>
            <a:ext cx="227965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2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1999487"/>
            <a:ext cx="370840" cy="215265"/>
          </a:xfrm>
          <a:custGeom>
            <a:avLst/>
            <a:gdLst/>
            <a:ahLst/>
            <a:cxnLst/>
            <a:rect l="l" t="t" r="r" b="b"/>
            <a:pathLst>
              <a:path w="370839" h="215264">
                <a:moveTo>
                  <a:pt x="370332" y="12"/>
                </a:moveTo>
                <a:lnTo>
                  <a:pt x="298704" y="12"/>
                </a:lnTo>
                <a:lnTo>
                  <a:pt x="0" y="0"/>
                </a:lnTo>
                <a:lnTo>
                  <a:pt x="0" y="71628"/>
                </a:lnTo>
                <a:lnTo>
                  <a:pt x="298704" y="71628"/>
                </a:lnTo>
                <a:lnTo>
                  <a:pt x="298704" y="143256"/>
                </a:lnTo>
                <a:lnTo>
                  <a:pt x="71628" y="143256"/>
                </a:lnTo>
                <a:lnTo>
                  <a:pt x="71628" y="71640"/>
                </a:lnTo>
                <a:lnTo>
                  <a:pt x="0" y="71640"/>
                </a:lnTo>
                <a:lnTo>
                  <a:pt x="0" y="143256"/>
                </a:lnTo>
                <a:lnTo>
                  <a:pt x="0" y="214884"/>
                </a:lnTo>
                <a:lnTo>
                  <a:pt x="298704" y="214884"/>
                </a:lnTo>
                <a:lnTo>
                  <a:pt x="370332" y="214884"/>
                </a:lnTo>
                <a:lnTo>
                  <a:pt x="370332" y="143256"/>
                </a:lnTo>
                <a:lnTo>
                  <a:pt x="370332" y="71640"/>
                </a:lnTo>
                <a:lnTo>
                  <a:pt x="3703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62532" y="2252630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2.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27366" y="2252630"/>
            <a:ext cx="1678939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except Exception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e: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2214371"/>
            <a:ext cx="3263265" cy="281940"/>
          </a:xfrm>
          <a:custGeom>
            <a:avLst/>
            <a:gdLst/>
            <a:ahLst/>
            <a:cxnLst/>
            <a:rect l="l" t="t" r="r" b="b"/>
            <a:pathLst>
              <a:path w="3263265" h="281939">
                <a:moveTo>
                  <a:pt x="3262884" y="12"/>
                </a:moveTo>
                <a:lnTo>
                  <a:pt x="3191256" y="12"/>
                </a:lnTo>
                <a:lnTo>
                  <a:pt x="0" y="0"/>
                </a:lnTo>
                <a:lnTo>
                  <a:pt x="0" y="71628"/>
                </a:lnTo>
                <a:lnTo>
                  <a:pt x="3191243" y="71628"/>
                </a:lnTo>
                <a:lnTo>
                  <a:pt x="3191243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191243" y="281940"/>
                </a:lnTo>
                <a:lnTo>
                  <a:pt x="3262884" y="281940"/>
                </a:lnTo>
                <a:lnTo>
                  <a:pt x="32628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62532" y="2537617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3.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8103" y="2537617"/>
            <a:ext cx="197993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model_prediction =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'error'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3604" y="2499359"/>
            <a:ext cx="3865245" cy="283845"/>
          </a:xfrm>
          <a:custGeom>
            <a:avLst/>
            <a:gdLst/>
            <a:ahLst/>
            <a:cxnLst/>
            <a:rect l="l" t="t" r="r" b="b"/>
            <a:pathLst>
              <a:path w="3865245" h="283844">
                <a:moveTo>
                  <a:pt x="3864864" y="12"/>
                </a:moveTo>
                <a:lnTo>
                  <a:pt x="3793236" y="12"/>
                </a:lnTo>
                <a:lnTo>
                  <a:pt x="0" y="0"/>
                </a:lnTo>
                <a:lnTo>
                  <a:pt x="0" y="71628"/>
                </a:lnTo>
                <a:lnTo>
                  <a:pt x="3793236" y="71628"/>
                </a:lnTo>
                <a:lnTo>
                  <a:pt x="3793236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3793236" y="283464"/>
                </a:lnTo>
                <a:lnTo>
                  <a:pt x="3864864" y="283464"/>
                </a:lnTo>
                <a:lnTo>
                  <a:pt x="38648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75232" y="2856379"/>
            <a:ext cx="227965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2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4.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03604" y="2784347"/>
            <a:ext cx="370840" cy="213360"/>
          </a:xfrm>
          <a:custGeom>
            <a:avLst/>
            <a:gdLst/>
            <a:ahLst/>
            <a:cxnLst/>
            <a:rect l="l" t="t" r="r" b="b"/>
            <a:pathLst>
              <a:path w="370839" h="213360">
                <a:moveTo>
                  <a:pt x="370332" y="12"/>
                </a:moveTo>
                <a:lnTo>
                  <a:pt x="298704" y="12"/>
                </a:lnTo>
                <a:lnTo>
                  <a:pt x="0" y="0"/>
                </a:lnTo>
                <a:lnTo>
                  <a:pt x="0" y="71628"/>
                </a:lnTo>
                <a:lnTo>
                  <a:pt x="298704" y="71628"/>
                </a:lnTo>
                <a:lnTo>
                  <a:pt x="298704" y="141732"/>
                </a:lnTo>
                <a:lnTo>
                  <a:pt x="71628" y="141732"/>
                </a:lnTo>
                <a:lnTo>
                  <a:pt x="71628" y="71640"/>
                </a:lnTo>
                <a:lnTo>
                  <a:pt x="0" y="71640"/>
                </a:lnTo>
                <a:lnTo>
                  <a:pt x="0" y="141732"/>
                </a:lnTo>
                <a:lnTo>
                  <a:pt x="0" y="213360"/>
                </a:lnTo>
                <a:lnTo>
                  <a:pt x="298704" y="213360"/>
                </a:lnTo>
                <a:lnTo>
                  <a:pt x="370332" y="213360"/>
                </a:lnTo>
                <a:lnTo>
                  <a:pt x="370332" y="141732"/>
                </a:lnTo>
                <a:lnTo>
                  <a:pt x="370332" y="71640"/>
                </a:lnTo>
                <a:lnTo>
                  <a:pt x="3703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654302" y="3036570"/>
            <a:ext cx="3007360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123952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return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model_prediction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03604" y="6626352"/>
            <a:ext cx="5024755" cy="1708785"/>
          </a:xfrm>
          <a:custGeom>
            <a:avLst/>
            <a:gdLst/>
            <a:ahLst/>
            <a:cxnLst/>
            <a:rect l="l" t="t" r="r" b="b"/>
            <a:pathLst>
              <a:path w="5024755" h="1708784">
                <a:moveTo>
                  <a:pt x="1307592" y="571512"/>
                </a:moveTo>
                <a:lnTo>
                  <a:pt x="1235964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1235964" y="643128"/>
                </a:lnTo>
                <a:lnTo>
                  <a:pt x="1235964" y="781812"/>
                </a:lnTo>
                <a:lnTo>
                  <a:pt x="71628" y="781812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81812"/>
                </a:lnTo>
                <a:lnTo>
                  <a:pt x="0" y="853440"/>
                </a:lnTo>
                <a:lnTo>
                  <a:pt x="1235964" y="853440"/>
                </a:lnTo>
                <a:lnTo>
                  <a:pt x="1307592" y="853452"/>
                </a:lnTo>
                <a:lnTo>
                  <a:pt x="1307592" y="571512"/>
                </a:lnTo>
                <a:close/>
              </a:path>
              <a:path w="5024755" h="1708784">
                <a:moveTo>
                  <a:pt x="3113532" y="12"/>
                </a:moveTo>
                <a:lnTo>
                  <a:pt x="3041904" y="12"/>
                </a:lnTo>
                <a:lnTo>
                  <a:pt x="0" y="0"/>
                </a:lnTo>
                <a:lnTo>
                  <a:pt x="0" y="71628"/>
                </a:lnTo>
                <a:lnTo>
                  <a:pt x="3041891" y="71628"/>
                </a:lnTo>
                <a:lnTo>
                  <a:pt x="3041891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041891" y="281940"/>
                </a:lnTo>
                <a:lnTo>
                  <a:pt x="3113532" y="281952"/>
                </a:lnTo>
                <a:lnTo>
                  <a:pt x="3113532" y="12"/>
                </a:lnTo>
                <a:close/>
              </a:path>
              <a:path w="5024755" h="1708784">
                <a:moveTo>
                  <a:pt x="4421124" y="1429524"/>
                </a:moveTo>
                <a:lnTo>
                  <a:pt x="4349496" y="1429524"/>
                </a:lnTo>
                <a:lnTo>
                  <a:pt x="214871" y="1429512"/>
                </a:lnTo>
                <a:lnTo>
                  <a:pt x="214871" y="1501140"/>
                </a:lnTo>
                <a:lnTo>
                  <a:pt x="4349496" y="1501140"/>
                </a:lnTo>
                <a:lnTo>
                  <a:pt x="4349496" y="1636776"/>
                </a:lnTo>
                <a:lnTo>
                  <a:pt x="286512" y="1636776"/>
                </a:lnTo>
                <a:lnTo>
                  <a:pt x="286512" y="1501152"/>
                </a:lnTo>
                <a:lnTo>
                  <a:pt x="214884" y="1501152"/>
                </a:lnTo>
                <a:lnTo>
                  <a:pt x="214884" y="1636776"/>
                </a:lnTo>
                <a:lnTo>
                  <a:pt x="214871" y="1708404"/>
                </a:lnTo>
                <a:lnTo>
                  <a:pt x="4349496" y="1708404"/>
                </a:lnTo>
                <a:lnTo>
                  <a:pt x="4421124" y="1708404"/>
                </a:lnTo>
                <a:lnTo>
                  <a:pt x="4421124" y="1429524"/>
                </a:lnTo>
                <a:close/>
              </a:path>
              <a:path w="5024755" h="1708784">
                <a:moveTo>
                  <a:pt x="4646676" y="859548"/>
                </a:moveTo>
                <a:lnTo>
                  <a:pt x="4575035" y="859548"/>
                </a:lnTo>
                <a:lnTo>
                  <a:pt x="214871" y="859536"/>
                </a:lnTo>
                <a:lnTo>
                  <a:pt x="214871" y="931164"/>
                </a:lnTo>
                <a:lnTo>
                  <a:pt x="4575035" y="931164"/>
                </a:lnTo>
                <a:lnTo>
                  <a:pt x="4575035" y="1066800"/>
                </a:lnTo>
                <a:lnTo>
                  <a:pt x="286512" y="1066800"/>
                </a:lnTo>
                <a:lnTo>
                  <a:pt x="286512" y="931176"/>
                </a:lnTo>
                <a:lnTo>
                  <a:pt x="214884" y="931176"/>
                </a:lnTo>
                <a:lnTo>
                  <a:pt x="214884" y="1066800"/>
                </a:lnTo>
                <a:lnTo>
                  <a:pt x="214871" y="1138428"/>
                </a:lnTo>
                <a:lnTo>
                  <a:pt x="4575035" y="1138428"/>
                </a:lnTo>
                <a:lnTo>
                  <a:pt x="4646676" y="1138440"/>
                </a:lnTo>
                <a:lnTo>
                  <a:pt x="4646676" y="859548"/>
                </a:lnTo>
                <a:close/>
              </a:path>
              <a:path w="5024755" h="1708784">
                <a:moveTo>
                  <a:pt x="4995672" y="286524"/>
                </a:moveTo>
                <a:lnTo>
                  <a:pt x="4924044" y="286524"/>
                </a:lnTo>
                <a:lnTo>
                  <a:pt x="0" y="286512"/>
                </a:lnTo>
                <a:lnTo>
                  <a:pt x="0" y="358140"/>
                </a:lnTo>
                <a:lnTo>
                  <a:pt x="4924031" y="358140"/>
                </a:lnTo>
                <a:lnTo>
                  <a:pt x="4924031" y="496824"/>
                </a:lnTo>
                <a:lnTo>
                  <a:pt x="71628" y="496824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6824"/>
                </a:lnTo>
                <a:lnTo>
                  <a:pt x="0" y="568452"/>
                </a:lnTo>
                <a:lnTo>
                  <a:pt x="4924031" y="568452"/>
                </a:lnTo>
                <a:lnTo>
                  <a:pt x="4995672" y="568452"/>
                </a:lnTo>
                <a:lnTo>
                  <a:pt x="4995672" y="286524"/>
                </a:lnTo>
                <a:close/>
              </a:path>
              <a:path w="5024755" h="1708784">
                <a:moveTo>
                  <a:pt x="5024628" y="1144536"/>
                </a:moveTo>
                <a:lnTo>
                  <a:pt x="4953000" y="1144536"/>
                </a:lnTo>
                <a:lnTo>
                  <a:pt x="214871" y="1144524"/>
                </a:lnTo>
                <a:lnTo>
                  <a:pt x="214871" y="1216152"/>
                </a:lnTo>
                <a:lnTo>
                  <a:pt x="4952987" y="1216152"/>
                </a:lnTo>
                <a:lnTo>
                  <a:pt x="4952987" y="1351788"/>
                </a:lnTo>
                <a:lnTo>
                  <a:pt x="286512" y="1351788"/>
                </a:lnTo>
                <a:lnTo>
                  <a:pt x="286512" y="1216164"/>
                </a:lnTo>
                <a:lnTo>
                  <a:pt x="214884" y="1216164"/>
                </a:lnTo>
                <a:lnTo>
                  <a:pt x="214884" y="1351788"/>
                </a:lnTo>
                <a:lnTo>
                  <a:pt x="214871" y="1423416"/>
                </a:lnTo>
                <a:lnTo>
                  <a:pt x="4952987" y="1423416"/>
                </a:lnTo>
                <a:lnTo>
                  <a:pt x="5024628" y="1423428"/>
                </a:lnTo>
                <a:lnTo>
                  <a:pt x="5024628" y="1144536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90903" y="3327425"/>
            <a:ext cx="5149850" cy="52235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227329" marR="36830">
              <a:lnSpc>
                <a:spcPct val="1286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run()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previously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section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Deploying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the model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on ACI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AKS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proceed to  deploying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AKS.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mo"/>
              <a:cs typeface="Arimo"/>
            </a:endParaRPr>
          </a:p>
          <a:p>
            <a:pPr marL="227329" marR="114300" indent="-215265">
              <a:lnSpc>
                <a:spcPct val="139500"/>
              </a:lnSpc>
              <a:buAutoNum type="arabicPeriod" startAt="45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proceed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 crucial part of deploying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service 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Azure  Kubernetes Service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 an environment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your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deployed  using the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CondaDependencies()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mention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000">
              <a:latin typeface="Arimo"/>
              <a:cs typeface="Arimo"/>
            </a:endParaRPr>
          </a:p>
          <a:p>
            <a:pPr marL="227329" marR="8255">
              <a:lnSpc>
                <a:spcPts val="1730"/>
              </a:lnSpc>
              <a:spcBef>
                <a:spcPts val="11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required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pip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conda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packages to 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installed inside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Docker container that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deployed as 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Packages</a:t>
            </a:r>
            <a:r>
              <a:rPr dirty="0" sz="10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0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50">
                <a:solidFill>
                  <a:srgbClr val="E83D8C"/>
                </a:solidFill>
                <a:latin typeface="Arial"/>
                <a:cs typeface="Arial"/>
              </a:rPr>
              <a:t>numpy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onnxruntime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joblib</a:t>
            </a:r>
            <a:r>
              <a:rPr dirty="0" sz="1000" spc="13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azureml-core</a:t>
            </a:r>
            <a:r>
              <a:rPr dirty="0" sz="1000" spc="5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azureml-defaults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1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75">
                <a:solidFill>
                  <a:srgbClr val="E83D8C"/>
                </a:solidFill>
                <a:latin typeface="Arial"/>
                <a:cs typeface="Arial"/>
              </a:rPr>
              <a:t>scikit-</a:t>
            </a:r>
            <a:endParaRPr sz="1000">
              <a:latin typeface="Arial"/>
              <a:cs typeface="Arial"/>
            </a:endParaRPr>
          </a:p>
          <a:p>
            <a:pPr marL="227329" marR="138430">
              <a:lnSpc>
                <a:spcPts val="1730"/>
              </a:lnSpc>
              <a:spcBef>
                <a:spcPts val="110"/>
              </a:spcBef>
            </a:pP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learn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installed inside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container upon triggering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environment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 use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publicly available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Microsoft Container Registry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without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4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authentication.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This container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install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environment and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configured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9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deployment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target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AKS: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395"/>
              </a:spcBef>
              <a:buAutoNum type="arabicPeriod" startAt="46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 import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Environment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 startAt="46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spcBef>
                <a:spcPts val="5"/>
              </a:spcBef>
              <a:buAutoNum type="arabicPeriod" startAt="46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azureml.core.conda_dependencies import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CondaDependencies</a:t>
            </a:r>
            <a:endParaRPr sz="1000">
              <a:latin typeface="Courier New"/>
              <a:cs typeface="Courier New"/>
            </a:endParaRPr>
          </a:p>
          <a:p>
            <a:pPr marL="299085" marR="179070" indent="-215265">
              <a:lnSpc>
                <a:spcPct val="187000"/>
              </a:lnSpc>
              <a:buAutoNum type="arabicPeriod" startAt="46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conda_deps =  CondaDependencies.create(conda_packages=['numpy','scikit-  learn==0.19.1','scipy'], pip_packages=["numpy", "onnxruntime",  "joblib", "azureml-core", "azureml-defaults", "scikit-  learn==0.20.3"])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18475" y="8340852"/>
            <a:ext cx="1347470" cy="279400"/>
          </a:xfrm>
          <a:custGeom>
            <a:avLst/>
            <a:gdLst/>
            <a:ahLst/>
            <a:cxnLst/>
            <a:rect l="l" t="t" r="r" b="b"/>
            <a:pathLst>
              <a:path w="1347470" h="279400">
                <a:moveTo>
                  <a:pt x="1347228" y="12"/>
                </a:moveTo>
                <a:lnTo>
                  <a:pt x="1275588" y="12"/>
                </a:lnTo>
                <a:lnTo>
                  <a:pt x="0" y="0"/>
                </a:lnTo>
                <a:lnTo>
                  <a:pt x="0" y="71628"/>
                </a:lnTo>
                <a:lnTo>
                  <a:pt x="1275588" y="71628"/>
                </a:lnTo>
                <a:lnTo>
                  <a:pt x="127558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275588" y="278892"/>
                </a:lnTo>
                <a:lnTo>
                  <a:pt x="1347228" y="278892"/>
                </a:lnTo>
                <a:lnTo>
                  <a:pt x="13472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439418" y="8658606"/>
            <a:ext cx="281495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49.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myenv =</a:t>
            </a:r>
            <a:r>
              <a:rPr dirty="0" sz="1000" spc="-409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Environment(name='myenv')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859535"/>
            <a:ext cx="4996180" cy="567055"/>
          </a:xfrm>
          <a:custGeom>
            <a:avLst/>
            <a:gdLst/>
            <a:ahLst/>
            <a:cxnLst/>
            <a:rect l="l" t="t" r="r" b="b"/>
            <a:pathLst>
              <a:path w="4996180" h="567055">
                <a:moveTo>
                  <a:pt x="3713988" y="12"/>
                </a:moveTo>
                <a:lnTo>
                  <a:pt x="3642360" y="12"/>
                </a:lnTo>
                <a:lnTo>
                  <a:pt x="0" y="0"/>
                </a:lnTo>
                <a:lnTo>
                  <a:pt x="0" y="71628"/>
                </a:lnTo>
                <a:lnTo>
                  <a:pt x="3642360" y="71628"/>
                </a:lnTo>
                <a:lnTo>
                  <a:pt x="364236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642360" y="281940"/>
                </a:lnTo>
                <a:lnTo>
                  <a:pt x="3713988" y="281940"/>
                </a:lnTo>
                <a:lnTo>
                  <a:pt x="3713988" y="12"/>
                </a:lnTo>
                <a:close/>
              </a:path>
              <a:path w="4996180" h="567055">
                <a:moveTo>
                  <a:pt x="4995672" y="285000"/>
                </a:moveTo>
                <a:lnTo>
                  <a:pt x="49240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924031" y="356616"/>
                </a:lnTo>
                <a:lnTo>
                  <a:pt x="4924031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924031" y="566928"/>
                </a:lnTo>
                <a:lnTo>
                  <a:pt x="4995672" y="566928"/>
                </a:lnTo>
                <a:lnTo>
                  <a:pt x="49956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62532" y="897793"/>
            <a:ext cx="4872990" cy="7467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50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myenv.python.conda_dependencies =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conda_deps</a:t>
            </a:r>
            <a:endParaRPr sz="1000">
              <a:latin typeface="Courier New"/>
              <a:cs typeface="Courier New"/>
            </a:endParaRPr>
          </a:p>
          <a:p>
            <a:pPr marL="227329" marR="5080" indent="-215265">
              <a:lnSpc>
                <a:spcPct val="187000"/>
              </a:lnSpc>
              <a:buAutoNum type="arabicPeriod" startAt="50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use an image available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in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public Container Registry without  authentication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475" y="1432559"/>
            <a:ext cx="1196975" cy="279400"/>
          </a:xfrm>
          <a:custGeom>
            <a:avLst/>
            <a:gdLst/>
            <a:ahLst/>
            <a:cxnLst/>
            <a:rect l="l" t="t" r="r" b="b"/>
            <a:pathLst>
              <a:path w="1196975" h="279400">
                <a:moveTo>
                  <a:pt x="1196352" y="12"/>
                </a:moveTo>
                <a:lnTo>
                  <a:pt x="1124724" y="12"/>
                </a:lnTo>
                <a:lnTo>
                  <a:pt x="0" y="0"/>
                </a:lnTo>
                <a:lnTo>
                  <a:pt x="0" y="71628"/>
                </a:lnTo>
                <a:lnTo>
                  <a:pt x="1124724" y="71628"/>
                </a:lnTo>
                <a:lnTo>
                  <a:pt x="112472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124724" y="278892"/>
                </a:lnTo>
                <a:lnTo>
                  <a:pt x="1196352" y="278892"/>
                </a:lnTo>
                <a:lnTo>
                  <a:pt x="11963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54302" y="1753361"/>
            <a:ext cx="443674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myenv.docker.base_image =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"mcr.microsoft.com/azureml/o16n-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8475" y="2002535"/>
            <a:ext cx="2702560" cy="279400"/>
          </a:xfrm>
          <a:custGeom>
            <a:avLst/>
            <a:gdLst/>
            <a:ahLst/>
            <a:cxnLst/>
            <a:rect l="l" t="t" r="r" b="b"/>
            <a:pathLst>
              <a:path w="2702560" h="279400">
                <a:moveTo>
                  <a:pt x="2702064" y="12"/>
                </a:moveTo>
                <a:lnTo>
                  <a:pt x="2630436" y="12"/>
                </a:lnTo>
                <a:lnTo>
                  <a:pt x="0" y="0"/>
                </a:lnTo>
                <a:lnTo>
                  <a:pt x="0" y="71628"/>
                </a:lnTo>
                <a:lnTo>
                  <a:pt x="2630424" y="71628"/>
                </a:lnTo>
                <a:lnTo>
                  <a:pt x="263042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630424" y="278892"/>
                </a:lnTo>
                <a:lnTo>
                  <a:pt x="2702064" y="278892"/>
                </a:lnTo>
                <a:lnTo>
                  <a:pt x="27020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03604" y="3240023"/>
            <a:ext cx="4346575" cy="855344"/>
          </a:xfrm>
          <a:custGeom>
            <a:avLst/>
            <a:gdLst/>
            <a:ahLst/>
            <a:cxnLst/>
            <a:rect l="l" t="t" r="r" b="b"/>
            <a:pathLst>
              <a:path w="4346575" h="855345">
                <a:moveTo>
                  <a:pt x="1711452" y="574560"/>
                </a:moveTo>
                <a:lnTo>
                  <a:pt x="1639824" y="574560"/>
                </a:lnTo>
                <a:lnTo>
                  <a:pt x="214871" y="574548"/>
                </a:lnTo>
                <a:lnTo>
                  <a:pt x="214871" y="646176"/>
                </a:lnTo>
                <a:lnTo>
                  <a:pt x="1639824" y="646176"/>
                </a:lnTo>
                <a:lnTo>
                  <a:pt x="1639824" y="783336"/>
                </a:lnTo>
                <a:lnTo>
                  <a:pt x="286512" y="783336"/>
                </a:lnTo>
                <a:lnTo>
                  <a:pt x="286512" y="646188"/>
                </a:lnTo>
                <a:lnTo>
                  <a:pt x="214884" y="646188"/>
                </a:lnTo>
                <a:lnTo>
                  <a:pt x="214884" y="783336"/>
                </a:lnTo>
                <a:lnTo>
                  <a:pt x="214871" y="854964"/>
                </a:lnTo>
                <a:lnTo>
                  <a:pt x="1639824" y="854964"/>
                </a:lnTo>
                <a:lnTo>
                  <a:pt x="1711452" y="854976"/>
                </a:lnTo>
                <a:lnTo>
                  <a:pt x="1711452" y="574560"/>
                </a:lnTo>
                <a:close/>
              </a:path>
              <a:path w="4346575" h="855345">
                <a:moveTo>
                  <a:pt x="3864864" y="12"/>
                </a:moveTo>
                <a:lnTo>
                  <a:pt x="3793236" y="12"/>
                </a:lnTo>
                <a:lnTo>
                  <a:pt x="0" y="0"/>
                </a:lnTo>
                <a:lnTo>
                  <a:pt x="0" y="71628"/>
                </a:lnTo>
                <a:lnTo>
                  <a:pt x="3793236" y="71628"/>
                </a:lnTo>
                <a:lnTo>
                  <a:pt x="3793236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793236" y="281940"/>
                </a:lnTo>
                <a:lnTo>
                  <a:pt x="3864864" y="281940"/>
                </a:lnTo>
                <a:lnTo>
                  <a:pt x="3864864" y="12"/>
                </a:lnTo>
                <a:close/>
              </a:path>
              <a:path w="4346575" h="855345">
                <a:moveTo>
                  <a:pt x="4346448" y="288048"/>
                </a:moveTo>
                <a:lnTo>
                  <a:pt x="4274820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4274820" y="359664"/>
                </a:lnTo>
                <a:lnTo>
                  <a:pt x="4274820" y="496824"/>
                </a:lnTo>
                <a:lnTo>
                  <a:pt x="286512" y="496824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6824"/>
                </a:lnTo>
                <a:lnTo>
                  <a:pt x="214871" y="568452"/>
                </a:lnTo>
                <a:lnTo>
                  <a:pt x="4274820" y="568452"/>
                </a:lnTo>
                <a:lnTo>
                  <a:pt x="4346448" y="568452"/>
                </a:lnTo>
                <a:lnTo>
                  <a:pt x="4346448" y="28804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03604" y="5910071"/>
            <a:ext cx="3865245" cy="568960"/>
          </a:xfrm>
          <a:custGeom>
            <a:avLst/>
            <a:gdLst/>
            <a:ahLst/>
            <a:cxnLst/>
            <a:rect l="l" t="t" r="r" b="b"/>
            <a:pathLst>
              <a:path w="3865245" h="568960">
                <a:moveTo>
                  <a:pt x="854964" y="12"/>
                </a:moveTo>
                <a:lnTo>
                  <a:pt x="783336" y="12"/>
                </a:lnTo>
                <a:lnTo>
                  <a:pt x="0" y="0"/>
                </a:lnTo>
                <a:lnTo>
                  <a:pt x="0" y="71628"/>
                </a:lnTo>
                <a:lnTo>
                  <a:pt x="783323" y="71628"/>
                </a:lnTo>
                <a:lnTo>
                  <a:pt x="783323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783323" y="283464"/>
                </a:lnTo>
                <a:lnTo>
                  <a:pt x="854964" y="283464"/>
                </a:lnTo>
                <a:lnTo>
                  <a:pt x="854964" y="12"/>
                </a:lnTo>
                <a:close/>
              </a:path>
              <a:path w="3865245" h="568960">
                <a:moveTo>
                  <a:pt x="3864864" y="286524"/>
                </a:moveTo>
                <a:lnTo>
                  <a:pt x="3793236" y="286524"/>
                </a:lnTo>
                <a:lnTo>
                  <a:pt x="3793236" y="358152"/>
                </a:lnTo>
                <a:lnTo>
                  <a:pt x="3793236" y="496824"/>
                </a:lnTo>
                <a:lnTo>
                  <a:pt x="71628" y="496824"/>
                </a:lnTo>
                <a:lnTo>
                  <a:pt x="71628" y="358152"/>
                </a:lnTo>
                <a:lnTo>
                  <a:pt x="3793236" y="358152"/>
                </a:lnTo>
                <a:lnTo>
                  <a:pt x="3793236" y="286524"/>
                </a:lnTo>
                <a:lnTo>
                  <a:pt x="0" y="286512"/>
                </a:lnTo>
                <a:lnTo>
                  <a:pt x="0" y="358152"/>
                </a:lnTo>
                <a:lnTo>
                  <a:pt x="0" y="496824"/>
                </a:lnTo>
                <a:lnTo>
                  <a:pt x="0" y="568452"/>
                </a:lnTo>
                <a:lnTo>
                  <a:pt x="3793236" y="568452"/>
                </a:lnTo>
                <a:lnTo>
                  <a:pt x="3864864" y="568464"/>
                </a:lnTo>
                <a:lnTo>
                  <a:pt x="3864864" y="286524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90903" y="2037745"/>
            <a:ext cx="5069205" cy="46589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sample-user-base/ubuntu-miniconda"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algn="just" marL="227329" marR="70485" indent="-215265">
              <a:lnSpc>
                <a:spcPct val="142000"/>
              </a:lnSpc>
              <a:spcBef>
                <a:spcPts val="710"/>
              </a:spcBef>
              <a:buAutoNum type="arabicPeriod" startAt="52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inference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configuration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using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InferenceConfig()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takes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score.py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 environment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arguments upon being  called: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05"/>
              </a:spcBef>
              <a:buAutoNum type="arabicPeriod" startAt="52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InferenceConfig</a:t>
            </a:r>
            <a:endParaRPr sz="1000">
              <a:latin typeface="Courier New"/>
              <a:cs typeface="Courier New"/>
            </a:endParaRPr>
          </a:p>
          <a:p>
            <a:pPr marL="299085" marR="776605">
              <a:lnSpc>
                <a:spcPts val="2260"/>
              </a:lnSpc>
              <a:spcBef>
                <a:spcPts val="24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inf_config = InferenceConfig(entry_script='score.py',  environment=myenv)</a:t>
            </a: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  <a:spcBef>
                <a:spcPts val="88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spcBef>
                <a:spcPts val="745"/>
              </a:spcBef>
              <a:buAutoNum type="arabicPeriod" startAt="54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deploy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web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Azure Kubernetes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Service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(auto-scaling cluster).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order to do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so,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AKS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attach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 Azure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workspace. Choose a name for your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exists using the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ComputeTarget()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If not,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provisioned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ComputeTarget.create()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takes a workspace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object, </a:t>
            </a:r>
            <a:r>
              <a:rPr dirty="0" sz="1000" spc="-45">
                <a:solidFill>
                  <a:srgbClr val="E83D8C"/>
                </a:solidFill>
                <a:latin typeface="Arial"/>
                <a:cs typeface="Arial"/>
              </a:rPr>
              <a:t>ws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;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service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name;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provisioning config to 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default parameters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provisioning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config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default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395"/>
              </a:spcBef>
              <a:buAutoNum type="arabicPeriod" startAt="54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%%time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54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54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azureml.core.compute import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ComputeTarget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 startAt="54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spcBef>
                <a:spcPts val="5"/>
              </a:spcBef>
              <a:buAutoNum type="arabicPeriod" startAt="54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azureml.core.compute_target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ComputeTargetException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3604" y="6483095"/>
            <a:ext cx="5070475" cy="282575"/>
          </a:xfrm>
          <a:custGeom>
            <a:avLst/>
            <a:gdLst/>
            <a:ahLst/>
            <a:cxnLst/>
            <a:rect l="l" t="t" r="r" b="b"/>
            <a:pathLst>
              <a:path w="5070475" h="282575">
                <a:moveTo>
                  <a:pt x="5070348" y="12"/>
                </a:moveTo>
                <a:lnTo>
                  <a:pt x="4998720" y="12"/>
                </a:lnTo>
                <a:lnTo>
                  <a:pt x="0" y="0"/>
                </a:lnTo>
                <a:lnTo>
                  <a:pt x="0" y="71628"/>
                </a:lnTo>
                <a:lnTo>
                  <a:pt x="4998720" y="71628"/>
                </a:lnTo>
                <a:lnTo>
                  <a:pt x="499872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998720" y="281940"/>
                </a:lnTo>
                <a:lnTo>
                  <a:pt x="5070348" y="281952"/>
                </a:lnTo>
                <a:lnTo>
                  <a:pt x="50703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39418" y="6839711"/>
            <a:ext cx="469709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58.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azureml.core.compute import AksCompute,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ComputeTarget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3604" y="6768083"/>
            <a:ext cx="4768850" cy="282575"/>
          </a:xfrm>
          <a:custGeom>
            <a:avLst/>
            <a:gdLst/>
            <a:ahLst/>
            <a:cxnLst/>
            <a:rect l="l" t="t" r="r" b="b"/>
            <a:pathLst>
              <a:path w="4768850" h="282575">
                <a:moveTo>
                  <a:pt x="4768596" y="12"/>
                </a:moveTo>
                <a:lnTo>
                  <a:pt x="4696968" y="12"/>
                </a:lnTo>
                <a:lnTo>
                  <a:pt x="0" y="0"/>
                </a:lnTo>
                <a:lnTo>
                  <a:pt x="0" y="71628"/>
                </a:lnTo>
                <a:lnTo>
                  <a:pt x="4696968" y="71628"/>
                </a:lnTo>
                <a:lnTo>
                  <a:pt x="4696968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696968" y="281940"/>
                </a:lnTo>
                <a:lnTo>
                  <a:pt x="4768596" y="281952"/>
                </a:lnTo>
                <a:lnTo>
                  <a:pt x="476859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439418" y="7124700"/>
            <a:ext cx="304228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59.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Choose a name for your AKS</a:t>
            </a:r>
            <a:r>
              <a:rPr dirty="0" sz="1000" spc="-409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cluster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3604" y="7053071"/>
            <a:ext cx="3114040" cy="282575"/>
          </a:xfrm>
          <a:custGeom>
            <a:avLst/>
            <a:gdLst/>
            <a:ahLst/>
            <a:cxnLst/>
            <a:rect l="l" t="t" r="r" b="b"/>
            <a:pathLst>
              <a:path w="3114040" h="282575">
                <a:moveTo>
                  <a:pt x="3113532" y="12"/>
                </a:moveTo>
                <a:lnTo>
                  <a:pt x="3041904" y="12"/>
                </a:lnTo>
                <a:lnTo>
                  <a:pt x="0" y="0"/>
                </a:lnTo>
                <a:lnTo>
                  <a:pt x="0" y="71628"/>
                </a:lnTo>
                <a:lnTo>
                  <a:pt x="3041891" y="71628"/>
                </a:lnTo>
                <a:lnTo>
                  <a:pt x="3041891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041891" y="281940"/>
                </a:lnTo>
                <a:lnTo>
                  <a:pt x="3113532" y="281952"/>
                </a:lnTo>
                <a:lnTo>
                  <a:pt x="31135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462532" y="7374794"/>
            <a:ext cx="18669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60.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aks_name =</a:t>
            </a:r>
            <a:r>
              <a:rPr dirty="0" sz="1000" spc="-4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'port-aks'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7338059"/>
            <a:ext cx="1986280" cy="281940"/>
          </a:xfrm>
          <a:custGeom>
            <a:avLst/>
            <a:gdLst/>
            <a:ahLst/>
            <a:cxnLst/>
            <a:rect l="l" t="t" r="r" b="b"/>
            <a:pathLst>
              <a:path w="1986279" h="281940">
                <a:moveTo>
                  <a:pt x="1985772" y="12"/>
                </a:moveTo>
                <a:lnTo>
                  <a:pt x="1914144" y="12"/>
                </a:lnTo>
                <a:lnTo>
                  <a:pt x="0" y="0"/>
                </a:lnTo>
                <a:lnTo>
                  <a:pt x="0" y="71628"/>
                </a:lnTo>
                <a:lnTo>
                  <a:pt x="1914144" y="71628"/>
                </a:lnTo>
                <a:lnTo>
                  <a:pt x="19141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914144" y="281940"/>
                </a:lnTo>
                <a:lnTo>
                  <a:pt x="1985772" y="281940"/>
                </a:lnTo>
                <a:lnTo>
                  <a:pt x="19857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39418" y="7658861"/>
            <a:ext cx="364236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61.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Verify that cluster does not exist</a:t>
            </a:r>
            <a:r>
              <a:rPr dirty="0" sz="1000" spc="-409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already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3604" y="7908035"/>
            <a:ext cx="4843780" cy="852169"/>
          </a:xfrm>
          <a:custGeom>
            <a:avLst/>
            <a:gdLst/>
            <a:ahLst/>
            <a:cxnLst/>
            <a:rect l="l" t="t" r="r" b="b"/>
            <a:pathLst>
              <a:path w="4843780" h="852170">
                <a:moveTo>
                  <a:pt x="705612" y="12"/>
                </a:moveTo>
                <a:lnTo>
                  <a:pt x="633984" y="12"/>
                </a:lnTo>
                <a:lnTo>
                  <a:pt x="0" y="0"/>
                </a:lnTo>
                <a:lnTo>
                  <a:pt x="0" y="71628"/>
                </a:lnTo>
                <a:lnTo>
                  <a:pt x="633984" y="71628"/>
                </a:lnTo>
                <a:lnTo>
                  <a:pt x="63398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633984" y="281940"/>
                </a:lnTo>
                <a:lnTo>
                  <a:pt x="705612" y="281940"/>
                </a:lnTo>
                <a:lnTo>
                  <a:pt x="705612" y="12"/>
                </a:lnTo>
                <a:close/>
              </a:path>
              <a:path w="4843780" h="852170">
                <a:moveTo>
                  <a:pt x="3713988" y="569988"/>
                </a:moveTo>
                <a:lnTo>
                  <a:pt x="3642360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3642360" y="641604"/>
                </a:lnTo>
                <a:lnTo>
                  <a:pt x="3642360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3642360" y="851916"/>
                </a:lnTo>
                <a:lnTo>
                  <a:pt x="3713988" y="851916"/>
                </a:lnTo>
                <a:lnTo>
                  <a:pt x="3713988" y="569988"/>
                </a:lnTo>
                <a:close/>
              </a:path>
              <a:path w="4843780" h="852170">
                <a:moveTo>
                  <a:pt x="4843272" y="285000"/>
                </a:moveTo>
                <a:lnTo>
                  <a:pt x="47716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771631" y="356616"/>
                </a:lnTo>
                <a:lnTo>
                  <a:pt x="4771631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771631" y="566928"/>
                </a:lnTo>
                <a:lnTo>
                  <a:pt x="4843272" y="566928"/>
                </a:lnTo>
                <a:lnTo>
                  <a:pt x="48432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62532" y="7944770"/>
            <a:ext cx="4723130" cy="10344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62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try: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62"/>
            </a:pPr>
            <a:endParaRPr sz="900">
              <a:latin typeface="Courier New"/>
              <a:cs typeface="Courier New"/>
            </a:endParaRPr>
          </a:p>
          <a:p>
            <a:pPr marL="575310" indent="-562610">
              <a:lnSpc>
                <a:spcPct val="100000"/>
              </a:lnSpc>
              <a:buAutoNum type="arabicPeriod" startAt="62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aks_target = ComputeTarget(workspace=ws,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name=aks_name)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62"/>
            </a:pPr>
            <a:endParaRPr sz="900">
              <a:latin typeface="Courier New"/>
              <a:cs typeface="Courier New"/>
            </a:endParaRPr>
          </a:p>
          <a:p>
            <a:pPr marL="575310" indent="-562610">
              <a:lnSpc>
                <a:spcPct val="100000"/>
              </a:lnSpc>
              <a:buAutoNum type="arabicPeriod" startAt="62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print('Found existing cluster, use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it.')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62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62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except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ComputeTargetException: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03604" y="8764523"/>
            <a:ext cx="2662555" cy="281940"/>
          </a:xfrm>
          <a:custGeom>
            <a:avLst/>
            <a:gdLst/>
            <a:ahLst/>
            <a:cxnLst/>
            <a:rect l="l" t="t" r="r" b="b"/>
            <a:pathLst>
              <a:path w="2662554" h="281940">
                <a:moveTo>
                  <a:pt x="2662428" y="12"/>
                </a:moveTo>
                <a:lnTo>
                  <a:pt x="2590800" y="12"/>
                </a:lnTo>
                <a:lnTo>
                  <a:pt x="0" y="0"/>
                </a:lnTo>
                <a:lnTo>
                  <a:pt x="0" y="71628"/>
                </a:lnTo>
                <a:lnTo>
                  <a:pt x="2590787" y="71628"/>
                </a:lnTo>
                <a:lnTo>
                  <a:pt x="2590787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590787" y="281940"/>
                </a:lnTo>
                <a:lnTo>
                  <a:pt x="2662428" y="281940"/>
                </a:lnTo>
                <a:lnTo>
                  <a:pt x="26624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9418" y="895350"/>
            <a:ext cx="432054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66.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Use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the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default configuration (can also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provide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7416" y="1182781"/>
            <a:ext cx="1831339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parameters to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customize)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475" y="1147571"/>
            <a:ext cx="1949450" cy="279400"/>
          </a:xfrm>
          <a:custGeom>
            <a:avLst/>
            <a:gdLst/>
            <a:ahLst/>
            <a:cxnLst/>
            <a:rect l="l" t="t" r="r" b="b"/>
            <a:pathLst>
              <a:path w="1949450" h="279400">
                <a:moveTo>
                  <a:pt x="1949208" y="12"/>
                </a:moveTo>
                <a:lnTo>
                  <a:pt x="1877580" y="12"/>
                </a:lnTo>
                <a:lnTo>
                  <a:pt x="0" y="0"/>
                </a:lnTo>
                <a:lnTo>
                  <a:pt x="0" y="71628"/>
                </a:lnTo>
                <a:lnTo>
                  <a:pt x="1877580" y="71628"/>
                </a:lnTo>
                <a:lnTo>
                  <a:pt x="1877580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877580" y="278892"/>
                </a:lnTo>
                <a:lnTo>
                  <a:pt x="1949208" y="278892"/>
                </a:lnTo>
                <a:lnTo>
                  <a:pt x="194920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1465325"/>
            <a:ext cx="462089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67.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prov_config =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AksCompute.provisioning_configuration()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1714499"/>
            <a:ext cx="4392295" cy="1710055"/>
          </a:xfrm>
          <a:custGeom>
            <a:avLst/>
            <a:gdLst/>
            <a:ahLst/>
            <a:cxnLst/>
            <a:rect l="l" t="t" r="r" b="b"/>
            <a:pathLst>
              <a:path w="4392295" h="1710054">
                <a:moveTo>
                  <a:pt x="2209800" y="12"/>
                </a:moveTo>
                <a:lnTo>
                  <a:pt x="2138172" y="12"/>
                </a:lnTo>
                <a:lnTo>
                  <a:pt x="0" y="0"/>
                </a:lnTo>
                <a:lnTo>
                  <a:pt x="0" y="71628"/>
                </a:lnTo>
                <a:lnTo>
                  <a:pt x="2138172" y="71628"/>
                </a:lnTo>
                <a:lnTo>
                  <a:pt x="213817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138172" y="281940"/>
                </a:lnTo>
                <a:lnTo>
                  <a:pt x="2209800" y="281952"/>
                </a:lnTo>
                <a:lnTo>
                  <a:pt x="2209800" y="12"/>
                </a:lnTo>
                <a:close/>
              </a:path>
              <a:path w="4392295" h="1710054">
                <a:moveTo>
                  <a:pt x="3489960" y="856500"/>
                </a:moveTo>
                <a:lnTo>
                  <a:pt x="3418332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3418332" y="928116"/>
                </a:lnTo>
                <a:lnTo>
                  <a:pt x="3418332" y="1068324"/>
                </a:lnTo>
                <a:lnTo>
                  <a:pt x="71628" y="1068324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8324"/>
                </a:lnTo>
                <a:lnTo>
                  <a:pt x="0" y="1139952"/>
                </a:lnTo>
                <a:lnTo>
                  <a:pt x="3418332" y="1139952"/>
                </a:lnTo>
                <a:lnTo>
                  <a:pt x="3489960" y="1139952"/>
                </a:lnTo>
                <a:lnTo>
                  <a:pt x="3489960" y="856500"/>
                </a:lnTo>
                <a:close/>
              </a:path>
              <a:path w="4392295" h="1710054">
                <a:moveTo>
                  <a:pt x="3564636" y="1141488"/>
                </a:moveTo>
                <a:lnTo>
                  <a:pt x="3493008" y="1141488"/>
                </a:lnTo>
                <a:lnTo>
                  <a:pt x="0" y="1141476"/>
                </a:lnTo>
                <a:lnTo>
                  <a:pt x="0" y="1213104"/>
                </a:lnTo>
                <a:lnTo>
                  <a:pt x="3493008" y="1213104"/>
                </a:lnTo>
                <a:lnTo>
                  <a:pt x="3493008" y="1353312"/>
                </a:lnTo>
                <a:lnTo>
                  <a:pt x="71628" y="1353312"/>
                </a:lnTo>
                <a:lnTo>
                  <a:pt x="71628" y="1213116"/>
                </a:lnTo>
                <a:lnTo>
                  <a:pt x="0" y="1213116"/>
                </a:lnTo>
                <a:lnTo>
                  <a:pt x="0" y="1353312"/>
                </a:lnTo>
                <a:lnTo>
                  <a:pt x="0" y="1424940"/>
                </a:lnTo>
                <a:lnTo>
                  <a:pt x="3493008" y="1424940"/>
                </a:lnTo>
                <a:lnTo>
                  <a:pt x="3564636" y="1424952"/>
                </a:lnTo>
                <a:lnTo>
                  <a:pt x="3564636" y="1141488"/>
                </a:lnTo>
                <a:close/>
              </a:path>
              <a:path w="4392295" h="1710054">
                <a:moveTo>
                  <a:pt x="3970020" y="1429524"/>
                </a:moveTo>
                <a:lnTo>
                  <a:pt x="3898392" y="1429524"/>
                </a:lnTo>
                <a:lnTo>
                  <a:pt x="214871" y="1429512"/>
                </a:lnTo>
                <a:lnTo>
                  <a:pt x="214871" y="1501140"/>
                </a:lnTo>
                <a:lnTo>
                  <a:pt x="3898392" y="1501140"/>
                </a:lnTo>
                <a:lnTo>
                  <a:pt x="3898392" y="1638300"/>
                </a:lnTo>
                <a:lnTo>
                  <a:pt x="286512" y="1638300"/>
                </a:lnTo>
                <a:lnTo>
                  <a:pt x="286512" y="1501152"/>
                </a:lnTo>
                <a:lnTo>
                  <a:pt x="214884" y="1501152"/>
                </a:lnTo>
                <a:lnTo>
                  <a:pt x="214884" y="1638300"/>
                </a:lnTo>
                <a:lnTo>
                  <a:pt x="214871" y="1709928"/>
                </a:lnTo>
                <a:lnTo>
                  <a:pt x="3898392" y="1709928"/>
                </a:lnTo>
                <a:lnTo>
                  <a:pt x="3970020" y="1709928"/>
                </a:lnTo>
                <a:lnTo>
                  <a:pt x="3970020" y="1429524"/>
                </a:lnTo>
                <a:close/>
              </a:path>
              <a:path w="4392295" h="1710054">
                <a:moveTo>
                  <a:pt x="4317492" y="571512"/>
                </a:moveTo>
                <a:lnTo>
                  <a:pt x="4245864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4245864" y="643128"/>
                </a:lnTo>
                <a:lnTo>
                  <a:pt x="4245864" y="781812"/>
                </a:lnTo>
                <a:lnTo>
                  <a:pt x="71628" y="781812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81812"/>
                </a:lnTo>
                <a:lnTo>
                  <a:pt x="0" y="853440"/>
                </a:lnTo>
                <a:lnTo>
                  <a:pt x="4245864" y="853440"/>
                </a:lnTo>
                <a:lnTo>
                  <a:pt x="4317492" y="853452"/>
                </a:lnTo>
                <a:lnTo>
                  <a:pt x="4317492" y="571512"/>
                </a:lnTo>
                <a:close/>
              </a:path>
              <a:path w="4392295" h="1710054">
                <a:moveTo>
                  <a:pt x="4392168" y="285000"/>
                </a:moveTo>
                <a:lnTo>
                  <a:pt x="432054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320540" y="356616"/>
                </a:lnTo>
                <a:lnTo>
                  <a:pt x="4320540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320540" y="566928"/>
                </a:lnTo>
                <a:lnTo>
                  <a:pt x="4392168" y="566928"/>
                </a:lnTo>
                <a:lnTo>
                  <a:pt x="4392168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2532" y="1752757"/>
            <a:ext cx="4271645" cy="22834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75310" indent="-562610">
              <a:lnSpc>
                <a:spcPct val="100000"/>
              </a:lnSpc>
              <a:spcBef>
                <a:spcPts val="90"/>
              </a:spcBef>
              <a:buAutoNum type="arabicPeriod" startAt="68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Create the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cluster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68"/>
            </a:pPr>
            <a:endParaRPr sz="900">
              <a:latin typeface="Courier New"/>
              <a:cs typeface="Courier New"/>
            </a:endParaRPr>
          </a:p>
          <a:p>
            <a:pPr marL="575310" indent="-562610">
              <a:lnSpc>
                <a:spcPct val="100000"/>
              </a:lnSpc>
              <a:buAutoNum type="arabicPeriod" startAt="68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aks_target = ComputeTarget.create(workspace =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ws,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68"/>
            </a:pPr>
            <a:endParaRPr sz="900">
              <a:latin typeface="Courier New"/>
              <a:cs typeface="Courier New"/>
            </a:endParaRPr>
          </a:p>
          <a:p>
            <a:pPr marL="2980690" indent="-2968625">
              <a:lnSpc>
                <a:spcPct val="100000"/>
              </a:lnSpc>
              <a:buAutoNum type="arabicPeriod" startAt="68"/>
              <a:tabLst>
                <a:tab pos="2980690" algn="l"/>
                <a:tab pos="298132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name =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aks_name,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68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68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provisioning_configuration =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prov_config)</a:t>
            </a:r>
            <a:endParaRPr sz="1000">
              <a:latin typeface="Courier New"/>
              <a:cs typeface="Courier New"/>
            </a:endParaRPr>
          </a:p>
          <a:p>
            <a:pPr marL="227329" marR="425450" indent="-215265">
              <a:lnSpc>
                <a:spcPct val="187000"/>
              </a:lnSpc>
              <a:buAutoNum type="arabicPeriod" startAt="68"/>
              <a:tabLst>
                <a:tab pos="27368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if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aks_target.get_status() != "Succeeded": 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k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_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arg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.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wai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_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f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_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p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let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(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h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w_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ou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put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ue)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155575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55575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4302" y="4228338"/>
            <a:ext cx="4360545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Creating.................................................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7416" y="4514245"/>
            <a:ext cx="1831339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........................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18475" y="4479035"/>
            <a:ext cx="1949450" cy="280670"/>
          </a:xfrm>
          <a:custGeom>
            <a:avLst/>
            <a:gdLst/>
            <a:ahLst/>
            <a:cxnLst/>
            <a:rect l="l" t="t" r="r" b="b"/>
            <a:pathLst>
              <a:path w="1949450" h="280670">
                <a:moveTo>
                  <a:pt x="1949208" y="12"/>
                </a:moveTo>
                <a:lnTo>
                  <a:pt x="1877580" y="12"/>
                </a:lnTo>
                <a:lnTo>
                  <a:pt x="0" y="0"/>
                </a:lnTo>
                <a:lnTo>
                  <a:pt x="0" y="71628"/>
                </a:lnTo>
                <a:lnTo>
                  <a:pt x="1877580" y="71628"/>
                </a:lnTo>
                <a:lnTo>
                  <a:pt x="1877580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1877580" y="280416"/>
                </a:lnTo>
                <a:lnTo>
                  <a:pt x="1949208" y="280428"/>
                </a:lnTo>
                <a:lnTo>
                  <a:pt x="194920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54302" y="4799838"/>
            <a:ext cx="3909060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SucceededProvisioning operation finished,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operation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8475" y="5050535"/>
            <a:ext cx="970915" cy="279400"/>
          </a:xfrm>
          <a:custGeom>
            <a:avLst/>
            <a:gdLst/>
            <a:ahLst/>
            <a:cxnLst/>
            <a:rect l="l" t="t" r="r" b="b"/>
            <a:pathLst>
              <a:path w="970914" h="279400">
                <a:moveTo>
                  <a:pt x="970800" y="12"/>
                </a:moveTo>
                <a:lnTo>
                  <a:pt x="899172" y="12"/>
                </a:lnTo>
                <a:lnTo>
                  <a:pt x="0" y="0"/>
                </a:lnTo>
                <a:lnTo>
                  <a:pt x="0" y="71628"/>
                </a:lnTo>
                <a:lnTo>
                  <a:pt x="899172" y="71628"/>
                </a:lnTo>
                <a:lnTo>
                  <a:pt x="899172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899172" y="278892"/>
                </a:lnTo>
                <a:lnTo>
                  <a:pt x="970800" y="278892"/>
                </a:lnTo>
                <a:lnTo>
                  <a:pt x="97080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90903" y="5084221"/>
            <a:ext cx="5069840" cy="35077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"Succeeded"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1642745">
              <a:lnSpc>
                <a:spcPct val="227300"/>
              </a:lnSpc>
              <a:spcBef>
                <a:spcPts val="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successfully created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cluster!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227329" marR="112395">
              <a:lnSpc>
                <a:spcPct val="128499"/>
              </a:lnSpc>
              <a:spcBef>
                <a:spcPts val="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 with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AKS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 name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 </a:t>
            </a:r>
            <a:r>
              <a:rPr dirty="0" sz="1000" spc="-40">
                <a:solidFill>
                  <a:srgbClr val="E83D8C"/>
                </a:solidFill>
                <a:latin typeface="Arial"/>
                <a:cs typeface="Arial"/>
              </a:rPr>
              <a:t>aks_name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=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port-aks</a:t>
            </a:r>
            <a:r>
              <a:rPr dirty="0" sz="1100" spc="8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already  exists, 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created. Rather,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existing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  (named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port-aks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attached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for further  deployments.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Arimo"/>
              <a:cs typeface="Arimo"/>
            </a:endParaRPr>
          </a:p>
          <a:p>
            <a:pPr marL="227329" marR="62230" indent="-215265">
              <a:lnSpc>
                <a:spcPct val="1395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73.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proceed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task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Kubernetes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cluster. In order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prerequisites, such as mounting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models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deploy.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mount the models using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Model()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to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load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ts val="1730"/>
              </a:lnSpc>
              <a:spcBef>
                <a:spcPts val="10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the workspace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get them ready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deployment,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9418" y="8615933"/>
            <a:ext cx="386969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74.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azureml.core.webservice import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Webservice,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62532" y="8901841"/>
            <a:ext cx="126555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75.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AksWebservice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8865107"/>
            <a:ext cx="1382395" cy="281940"/>
          </a:xfrm>
          <a:custGeom>
            <a:avLst/>
            <a:gdLst/>
            <a:ahLst/>
            <a:cxnLst/>
            <a:rect l="l" t="t" r="r" b="b"/>
            <a:pathLst>
              <a:path w="1382395" h="281940">
                <a:moveTo>
                  <a:pt x="1382268" y="12"/>
                </a:moveTo>
                <a:lnTo>
                  <a:pt x="1310627" y="12"/>
                </a:lnTo>
                <a:lnTo>
                  <a:pt x="0" y="0"/>
                </a:lnTo>
                <a:lnTo>
                  <a:pt x="0" y="71628"/>
                </a:lnTo>
                <a:lnTo>
                  <a:pt x="1310627" y="71628"/>
                </a:lnTo>
                <a:lnTo>
                  <a:pt x="1310627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310627" y="281940"/>
                </a:lnTo>
                <a:lnTo>
                  <a:pt x="1382268" y="281940"/>
                </a:lnTo>
                <a:lnTo>
                  <a:pt x="13822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859535"/>
            <a:ext cx="4617720" cy="1422400"/>
          </a:xfrm>
          <a:custGeom>
            <a:avLst/>
            <a:gdLst/>
            <a:ahLst/>
            <a:cxnLst/>
            <a:rect l="l" t="t" r="r" b="b"/>
            <a:pathLst>
              <a:path w="4617720" h="1422400">
                <a:moveTo>
                  <a:pt x="854964" y="569988"/>
                </a:moveTo>
                <a:lnTo>
                  <a:pt x="783336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783323" y="641604"/>
                </a:lnTo>
                <a:lnTo>
                  <a:pt x="783323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783323" y="851916"/>
                </a:lnTo>
                <a:lnTo>
                  <a:pt x="854964" y="851916"/>
                </a:lnTo>
                <a:lnTo>
                  <a:pt x="854964" y="569988"/>
                </a:lnTo>
                <a:close/>
              </a:path>
              <a:path w="4617720" h="1422400">
                <a:moveTo>
                  <a:pt x="3864864" y="854976"/>
                </a:moveTo>
                <a:lnTo>
                  <a:pt x="3793236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3793236" y="926592"/>
                </a:lnTo>
                <a:lnTo>
                  <a:pt x="3793236" y="1065276"/>
                </a:lnTo>
                <a:lnTo>
                  <a:pt x="71628" y="1065276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5276"/>
                </a:lnTo>
                <a:lnTo>
                  <a:pt x="0" y="1136904"/>
                </a:lnTo>
                <a:lnTo>
                  <a:pt x="3793236" y="1136904"/>
                </a:lnTo>
                <a:lnTo>
                  <a:pt x="3793236" y="1139952"/>
                </a:lnTo>
                <a:lnTo>
                  <a:pt x="0" y="1139952"/>
                </a:lnTo>
                <a:lnTo>
                  <a:pt x="0" y="1211580"/>
                </a:lnTo>
                <a:lnTo>
                  <a:pt x="3793236" y="1211580"/>
                </a:lnTo>
                <a:lnTo>
                  <a:pt x="3793236" y="1350264"/>
                </a:lnTo>
                <a:lnTo>
                  <a:pt x="71628" y="1350264"/>
                </a:lnTo>
                <a:lnTo>
                  <a:pt x="71628" y="1211592"/>
                </a:lnTo>
                <a:lnTo>
                  <a:pt x="0" y="1211592"/>
                </a:lnTo>
                <a:lnTo>
                  <a:pt x="0" y="1350264"/>
                </a:lnTo>
                <a:lnTo>
                  <a:pt x="0" y="1421892"/>
                </a:lnTo>
                <a:lnTo>
                  <a:pt x="3793236" y="1421892"/>
                </a:lnTo>
                <a:lnTo>
                  <a:pt x="3864864" y="1421892"/>
                </a:lnTo>
                <a:lnTo>
                  <a:pt x="3864864" y="854976"/>
                </a:lnTo>
                <a:close/>
              </a:path>
              <a:path w="4617720" h="1422400">
                <a:moveTo>
                  <a:pt x="4091940" y="285000"/>
                </a:moveTo>
                <a:lnTo>
                  <a:pt x="402031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020312" y="356616"/>
                </a:lnTo>
                <a:lnTo>
                  <a:pt x="4020312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020312" y="566928"/>
                </a:lnTo>
                <a:lnTo>
                  <a:pt x="4091940" y="566928"/>
                </a:lnTo>
                <a:lnTo>
                  <a:pt x="4091940" y="285000"/>
                </a:lnTo>
                <a:close/>
              </a:path>
              <a:path w="4617720" h="1422400">
                <a:moveTo>
                  <a:pt x="4617720" y="12"/>
                </a:moveTo>
                <a:lnTo>
                  <a:pt x="4546092" y="12"/>
                </a:lnTo>
                <a:lnTo>
                  <a:pt x="0" y="0"/>
                </a:lnTo>
                <a:lnTo>
                  <a:pt x="0" y="71628"/>
                </a:lnTo>
                <a:lnTo>
                  <a:pt x="4546092" y="71628"/>
                </a:lnTo>
                <a:lnTo>
                  <a:pt x="454609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546092" y="281940"/>
                </a:lnTo>
                <a:lnTo>
                  <a:pt x="4617720" y="281940"/>
                </a:lnTo>
                <a:lnTo>
                  <a:pt x="461772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62532" y="897793"/>
            <a:ext cx="4497070" cy="16033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76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Set the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web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 configuration (using default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here)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76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76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aks_config =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AksWebservice.deploy_configuration()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76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spcBef>
                <a:spcPts val="5"/>
              </a:spcBef>
              <a:buAutoNum type="arabicPeriod" startAt="76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%%time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76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spcBef>
                <a:spcPts val="5"/>
              </a:spcBef>
              <a:buAutoNum type="arabicPeriod" startAt="76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azureml.core.webservice import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Webservice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76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76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InferenceConfig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54"/>
              </a:buClr>
              <a:buFont typeface="Courier New"/>
              <a:buAutoNum type="arabicPeriod" startAt="76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76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azureml.core.environment import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Environment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2285999"/>
            <a:ext cx="4015740" cy="282575"/>
          </a:xfrm>
          <a:custGeom>
            <a:avLst/>
            <a:gdLst/>
            <a:ahLst/>
            <a:cxnLst/>
            <a:rect l="l" t="t" r="r" b="b"/>
            <a:pathLst>
              <a:path w="4015740" h="282575">
                <a:moveTo>
                  <a:pt x="4015740" y="12"/>
                </a:moveTo>
                <a:lnTo>
                  <a:pt x="3944112" y="12"/>
                </a:lnTo>
                <a:lnTo>
                  <a:pt x="0" y="0"/>
                </a:lnTo>
                <a:lnTo>
                  <a:pt x="0" y="71628"/>
                </a:lnTo>
                <a:lnTo>
                  <a:pt x="3944112" y="71628"/>
                </a:lnTo>
                <a:lnTo>
                  <a:pt x="394411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944112" y="281940"/>
                </a:lnTo>
                <a:lnTo>
                  <a:pt x="4015740" y="281952"/>
                </a:lnTo>
                <a:lnTo>
                  <a:pt x="40157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2642616"/>
            <a:ext cx="2891155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82.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 import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2570987"/>
            <a:ext cx="2962910" cy="283845"/>
          </a:xfrm>
          <a:custGeom>
            <a:avLst/>
            <a:gdLst/>
            <a:ahLst/>
            <a:cxnLst/>
            <a:rect l="l" t="t" r="r" b="b"/>
            <a:pathLst>
              <a:path w="2962910" h="283844">
                <a:moveTo>
                  <a:pt x="2962656" y="12"/>
                </a:moveTo>
                <a:lnTo>
                  <a:pt x="2891028" y="12"/>
                </a:lnTo>
                <a:lnTo>
                  <a:pt x="0" y="0"/>
                </a:lnTo>
                <a:lnTo>
                  <a:pt x="0" y="71628"/>
                </a:lnTo>
                <a:lnTo>
                  <a:pt x="2891015" y="71628"/>
                </a:lnTo>
                <a:lnTo>
                  <a:pt x="2891015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2891015" y="283464"/>
                </a:lnTo>
                <a:lnTo>
                  <a:pt x="2962656" y="283464"/>
                </a:lnTo>
                <a:lnTo>
                  <a:pt x="296265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2532" y="2894233"/>
            <a:ext cx="299402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83.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4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4" y="2855975"/>
            <a:ext cx="3114040" cy="283845"/>
          </a:xfrm>
          <a:custGeom>
            <a:avLst/>
            <a:gdLst/>
            <a:ahLst/>
            <a:cxnLst/>
            <a:rect l="l" t="t" r="r" b="b"/>
            <a:pathLst>
              <a:path w="3114040" h="283844">
                <a:moveTo>
                  <a:pt x="3113532" y="12"/>
                </a:moveTo>
                <a:lnTo>
                  <a:pt x="3041904" y="12"/>
                </a:lnTo>
                <a:lnTo>
                  <a:pt x="0" y="0"/>
                </a:lnTo>
                <a:lnTo>
                  <a:pt x="0" y="71628"/>
                </a:lnTo>
                <a:lnTo>
                  <a:pt x="3041891" y="71628"/>
                </a:lnTo>
                <a:lnTo>
                  <a:pt x="3041891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3041891" y="283464"/>
                </a:lnTo>
                <a:lnTo>
                  <a:pt x="3113532" y="283476"/>
                </a:lnTo>
                <a:lnTo>
                  <a:pt x="31135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39418" y="3212592"/>
            <a:ext cx="2440305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84. ws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Workspace.from_config()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3604" y="3140963"/>
            <a:ext cx="3941445" cy="853440"/>
          </a:xfrm>
          <a:custGeom>
            <a:avLst/>
            <a:gdLst/>
            <a:ahLst/>
            <a:cxnLst/>
            <a:rect l="l" t="t" r="r" b="b"/>
            <a:pathLst>
              <a:path w="3941445" h="853439">
                <a:moveTo>
                  <a:pt x="2465832" y="573036"/>
                </a:moveTo>
                <a:lnTo>
                  <a:pt x="2394204" y="573036"/>
                </a:lnTo>
                <a:lnTo>
                  <a:pt x="214871" y="573024"/>
                </a:lnTo>
                <a:lnTo>
                  <a:pt x="214871" y="644652"/>
                </a:lnTo>
                <a:lnTo>
                  <a:pt x="2394191" y="644652"/>
                </a:lnTo>
                <a:lnTo>
                  <a:pt x="2394191" y="781812"/>
                </a:lnTo>
                <a:lnTo>
                  <a:pt x="286512" y="781812"/>
                </a:lnTo>
                <a:lnTo>
                  <a:pt x="286512" y="644664"/>
                </a:lnTo>
                <a:lnTo>
                  <a:pt x="214884" y="644664"/>
                </a:lnTo>
                <a:lnTo>
                  <a:pt x="214884" y="781812"/>
                </a:lnTo>
                <a:lnTo>
                  <a:pt x="214871" y="853440"/>
                </a:lnTo>
                <a:lnTo>
                  <a:pt x="2394191" y="853440"/>
                </a:lnTo>
                <a:lnTo>
                  <a:pt x="2465832" y="853440"/>
                </a:lnTo>
                <a:lnTo>
                  <a:pt x="2465832" y="573036"/>
                </a:lnTo>
                <a:close/>
              </a:path>
              <a:path w="3941445" h="853439">
                <a:moveTo>
                  <a:pt x="2511552" y="12"/>
                </a:moveTo>
                <a:lnTo>
                  <a:pt x="2439924" y="12"/>
                </a:lnTo>
                <a:lnTo>
                  <a:pt x="0" y="0"/>
                </a:lnTo>
                <a:lnTo>
                  <a:pt x="0" y="71628"/>
                </a:lnTo>
                <a:lnTo>
                  <a:pt x="2439924" y="71628"/>
                </a:lnTo>
                <a:lnTo>
                  <a:pt x="2439924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2439924" y="283464"/>
                </a:lnTo>
                <a:lnTo>
                  <a:pt x="2511552" y="283464"/>
                </a:lnTo>
                <a:lnTo>
                  <a:pt x="2511552" y="12"/>
                </a:lnTo>
                <a:close/>
              </a:path>
              <a:path w="3941445" h="853439">
                <a:moveTo>
                  <a:pt x="3941064" y="286524"/>
                </a:moveTo>
                <a:lnTo>
                  <a:pt x="3869436" y="286524"/>
                </a:lnTo>
                <a:lnTo>
                  <a:pt x="0" y="286512"/>
                </a:lnTo>
                <a:lnTo>
                  <a:pt x="0" y="358140"/>
                </a:lnTo>
                <a:lnTo>
                  <a:pt x="3869436" y="358140"/>
                </a:lnTo>
                <a:lnTo>
                  <a:pt x="3869436" y="496824"/>
                </a:lnTo>
                <a:lnTo>
                  <a:pt x="71628" y="496824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6824"/>
                </a:lnTo>
                <a:lnTo>
                  <a:pt x="0" y="568452"/>
                </a:lnTo>
                <a:lnTo>
                  <a:pt x="3869436" y="568452"/>
                </a:lnTo>
                <a:lnTo>
                  <a:pt x="3941064" y="568464"/>
                </a:lnTo>
                <a:lnTo>
                  <a:pt x="3941064" y="286524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03604" y="5167883"/>
            <a:ext cx="855344" cy="282575"/>
          </a:xfrm>
          <a:custGeom>
            <a:avLst/>
            <a:gdLst/>
            <a:ahLst/>
            <a:cxnLst/>
            <a:rect l="l" t="t" r="r" b="b"/>
            <a:pathLst>
              <a:path w="855344" h="282575">
                <a:moveTo>
                  <a:pt x="854964" y="12"/>
                </a:moveTo>
                <a:lnTo>
                  <a:pt x="783336" y="12"/>
                </a:lnTo>
                <a:lnTo>
                  <a:pt x="783323" y="71640"/>
                </a:lnTo>
                <a:lnTo>
                  <a:pt x="783323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783323" y="71640"/>
                </a:lnTo>
                <a:lnTo>
                  <a:pt x="783323" y="0"/>
                </a:lnTo>
                <a:lnTo>
                  <a:pt x="0" y="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783323" y="281940"/>
                </a:lnTo>
                <a:lnTo>
                  <a:pt x="854964" y="281952"/>
                </a:lnTo>
                <a:lnTo>
                  <a:pt x="8549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90903" y="3464209"/>
            <a:ext cx="5170805" cy="22021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44805" indent="-261620">
              <a:lnSpc>
                <a:spcPct val="100000"/>
              </a:lnSpc>
              <a:spcBef>
                <a:spcPts val="90"/>
              </a:spcBef>
              <a:buAutoNum type="arabicPeriod" startAt="85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model1 = Model(ws,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'support-vector-classifier')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85"/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model2 = Model(ws,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'scaler')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39500"/>
              </a:lnSpc>
              <a:spcBef>
                <a:spcPts val="775"/>
              </a:spcBef>
              <a:buAutoNum type="arabicPeriod" startAt="86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deploy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AKS.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 the service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help  of 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Model.deploy()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Azure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SDK,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which takes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object, </a:t>
            </a:r>
            <a:r>
              <a:rPr dirty="0" sz="1000" spc="-45">
                <a:solidFill>
                  <a:srgbClr val="E83D8C"/>
                </a:solidFill>
                <a:latin typeface="Arial"/>
                <a:cs typeface="Arial"/>
              </a:rPr>
              <a:t>ws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;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service_name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;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models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;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inference_config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;</a:t>
            </a:r>
            <a:r>
              <a:rPr dirty="0" sz="1000" spc="114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deployment_config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;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9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deployment_target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arguments upon being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called: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34"/>
              </a:spcBef>
              <a:buAutoNum type="arabicPeriod" startAt="8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%%time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87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spcBef>
                <a:spcPts val="5"/>
              </a:spcBef>
              <a:buAutoNum type="arabicPeriod" startAt="8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aks_service_name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='weatherpred-aks'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5452871"/>
            <a:ext cx="3037840" cy="282575"/>
          </a:xfrm>
          <a:custGeom>
            <a:avLst/>
            <a:gdLst/>
            <a:ahLst/>
            <a:cxnLst/>
            <a:rect l="l" t="t" r="r" b="b"/>
            <a:pathLst>
              <a:path w="3037840" h="282575">
                <a:moveTo>
                  <a:pt x="3037332" y="12"/>
                </a:moveTo>
                <a:lnTo>
                  <a:pt x="2965704" y="12"/>
                </a:lnTo>
                <a:lnTo>
                  <a:pt x="0" y="0"/>
                </a:lnTo>
                <a:lnTo>
                  <a:pt x="0" y="71628"/>
                </a:lnTo>
                <a:lnTo>
                  <a:pt x="2965691" y="71628"/>
                </a:lnTo>
                <a:lnTo>
                  <a:pt x="2965691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52"/>
                </a:lnTo>
                <a:lnTo>
                  <a:pt x="2965691" y="281952"/>
                </a:lnTo>
                <a:lnTo>
                  <a:pt x="3037332" y="281952"/>
                </a:lnTo>
                <a:lnTo>
                  <a:pt x="30373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39418" y="5809488"/>
            <a:ext cx="341884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89.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aks_service = Model.deploy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(workspace=ws,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03604" y="5737859"/>
            <a:ext cx="4617720" cy="2279015"/>
          </a:xfrm>
          <a:custGeom>
            <a:avLst/>
            <a:gdLst/>
            <a:ahLst/>
            <a:cxnLst/>
            <a:rect l="l" t="t" r="r" b="b"/>
            <a:pathLst>
              <a:path w="4617720" h="2279015">
                <a:moveTo>
                  <a:pt x="2164080" y="1999500"/>
                </a:moveTo>
                <a:lnTo>
                  <a:pt x="2092452" y="1999500"/>
                </a:lnTo>
                <a:lnTo>
                  <a:pt x="214871" y="1999488"/>
                </a:lnTo>
                <a:lnTo>
                  <a:pt x="214871" y="2071116"/>
                </a:lnTo>
                <a:lnTo>
                  <a:pt x="2092452" y="2071116"/>
                </a:lnTo>
                <a:lnTo>
                  <a:pt x="2092452" y="2206752"/>
                </a:lnTo>
                <a:lnTo>
                  <a:pt x="286512" y="2206752"/>
                </a:lnTo>
                <a:lnTo>
                  <a:pt x="286512" y="2071128"/>
                </a:lnTo>
                <a:lnTo>
                  <a:pt x="214884" y="2071128"/>
                </a:lnTo>
                <a:lnTo>
                  <a:pt x="214884" y="2206752"/>
                </a:lnTo>
                <a:lnTo>
                  <a:pt x="214871" y="2278380"/>
                </a:lnTo>
                <a:lnTo>
                  <a:pt x="2092452" y="2278380"/>
                </a:lnTo>
                <a:lnTo>
                  <a:pt x="2164080" y="2278392"/>
                </a:lnTo>
                <a:lnTo>
                  <a:pt x="2164080" y="1999500"/>
                </a:lnTo>
                <a:close/>
              </a:path>
              <a:path w="4617720" h="2279015">
                <a:moveTo>
                  <a:pt x="3489960" y="12"/>
                </a:moveTo>
                <a:lnTo>
                  <a:pt x="3418332" y="12"/>
                </a:lnTo>
                <a:lnTo>
                  <a:pt x="0" y="0"/>
                </a:lnTo>
                <a:lnTo>
                  <a:pt x="0" y="71628"/>
                </a:lnTo>
                <a:lnTo>
                  <a:pt x="3418332" y="71628"/>
                </a:lnTo>
                <a:lnTo>
                  <a:pt x="341833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418332" y="281940"/>
                </a:lnTo>
                <a:lnTo>
                  <a:pt x="3489960" y="281940"/>
                </a:lnTo>
                <a:lnTo>
                  <a:pt x="3489960" y="12"/>
                </a:lnTo>
                <a:close/>
              </a:path>
              <a:path w="4617720" h="2279015">
                <a:moveTo>
                  <a:pt x="4091940" y="285000"/>
                </a:moveTo>
                <a:lnTo>
                  <a:pt x="4020312" y="285000"/>
                </a:lnTo>
                <a:lnTo>
                  <a:pt x="0" y="285000"/>
                </a:lnTo>
                <a:lnTo>
                  <a:pt x="0" y="356616"/>
                </a:lnTo>
                <a:lnTo>
                  <a:pt x="4020312" y="356616"/>
                </a:lnTo>
                <a:lnTo>
                  <a:pt x="4020312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020312" y="566928"/>
                </a:lnTo>
                <a:lnTo>
                  <a:pt x="4091940" y="566928"/>
                </a:lnTo>
                <a:lnTo>
                  <a:pt x="4091940" y="285000"/>
                </a:lnTo>
                <a:close/>
              </a:path>
              <a:path w="4617720" h="2279015">
                <a:moveTo>
                  <a:pt x="4241292" y="1711464"/>
                </a:moveTo>
                <a:lnTo>
                  <a:pt x="4169664" y="1711464"/>
                </a:lnTo>
                <a:lnTo>
                  <a:pt x="0" y="1711452"/>
                </a:lnTo>
                <a:lnTo>
                  <a:pt x="0" y="1783080"/>
                </a:lnTo>
                <a:lnTo>
                  <a:pt x="4169664" y="1783080"/>
                </a:lnTo>
                <a:lnTo>
                  <a:pt x="4169664" y="1921764"/>
                </a:lnTo>
                <a:lnTo>
                  <a:pt x="71628" y="1921764"/>
                </a:lnTo>
                <a:lnTo>
                  <a:pt x="71628" y="1783092"/>
                </a:lnTo>
                <a:lnTo>
                  <a:pt x="0" y="1783092"/>
                </a:lnTo>
                <a:lnTo>
                  <a:pt x="0" y="1921764"/>
                </a:lnTo>
                <a:lnTo>
                  <a:pt x="0" y="1993392"/>
                </a:lnTo>
                <a:lnTo>
                  <a:pt x="4169664" y="1993392"/>
                </a:lnTo>
                <a:lnTo>
                  <a:pt x="4241292" y="1993392"/>
                </a:lnTo>
                <a:lnTo>
                  <a:pt x="4241292" y="1711464"/>
                </a:lnTo>
                <a:close/>
              </a:path>
              <a:path w="4617720" h="2279015">
                <a:moveTo>
                  <a:pt x="4241292" y="569988"/>
                </a:moveTo>
                <a:lnTo>
                  <a:pt x="4169664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4169664" y="641604"/>
                </a:lnTo>
                <a:lnTo>
                  <a:pt x="4169664" y="780300"/>
                </a:lnTo>
                <a:lnTo>
                  <a:pt x="71628" y="780300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300"/>
                </a:lnTo>
                <a:lnTo>
                  <a:pt x="0" y="851916"/>
                </a:lnTo>
                <a:lnTo>
                  <a:pt x="4169664" y="851916"/>
                </a:lnTo>
                <a:lnTo>
                  <a:pt x="4241292" y="851916"/>
                </a:lnTo>
                <a:lnTo>
                  <a:pt x="4241292" y="569988"/>
                </a:lnTo>
                <a:close/>
              </a:path>
              <a:path w="4617720" h="2279015">
                <a:moveTo>
                  <a:pt x="4543044" y="856500"/>
                </a:moveTo>
                <a:lnTo>
                  <a:pt x="4471403" y="856500"/>
                </a:lnTo>
                <a:lnTo>
                  <a:pt x="0" y="856500"/>
                </a:lnTo>
                <a:lnTo>
                  <a:pt x="0" y="928116"/>
                </a:lnTo>
                <a:lnTo>
                  <a:pt x="4471403" y="928116"/>
                </a:lnTo>
                <a:lnTo>
                  <a:pt x="4471403" y="1066800"/>
                </a:lnTo>
                <a:lnTo>
                  <a:pt x="71628" y="1066800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6800"/>
                </a:lnTo>
                <a:lnTo>
                  <a:pt x="0" y="1138428"/>
                </a:lnTo>
                <a:lnTo>
                  <a:pt x="4471403" y="1138428"/>
                </a:lnTo>
                <a:lnTo>
                  <a:pt x="4543044" y="1138428"/>
                </a:lnTo>
                <a:lnTo>
                  <a:pt x="4543044" y="856500"/>
                </a:lnTo>
                <a:close/>
              </a:path>
              <a:path w="4617720" h="2279015">
                <a:moveTo>
                  <a:pt x="4617720" y="1141488"/>
                </a:moveTo>
                <a:lnTo>
                  <a:pt x="4546092" y="1141488"/>
                </a:lnTo>
                <a:lnTo>
                  <a:pt x="0" y="1141476"/>
                </a:lnTo>
                <a:lnTo>
                  <a:pt x="0" y="1213104"/>
                </a:lnTo>
                <a:lnTo>
                  <a:pt x="4546092" y="1213104"/>
                </a:lnTo>
                <a:lnTo>
                  <a:pt x="4546092" y="1351788"/>
                </a:lnTo>
                <a:lnTo>
                  <a:pt x="71628" y="1351788"/>
                </a:lnTo>
                <a:lnTo>
                  <a:pt x="71628" y="1213116"/>
                </a:lnTo>
                <a:lnTo>
                  <a:pt x="0" y="1213116"/>
                </a:lnTo>
                <a:lnTo>
                  <a:pt x="0" y="1351788"/>
                </a:lnTo>
                <a:lnTo>
                  <a:pt x="0" y="1423416"/>
                </a:lnTo>
                <a:lnTo>
                  <a:pt x="4546092" y="1423416"/>
                </a:lnTo>
                <a:lnTo>
                  <a:pt x="4546092" y="1426464"/>
                </a:lnTo>
                <a:lnTo>
                  <a:pt x="0" y="1426464"/>
                </a:lnTo>
                <a:lnTo>
                  <a:pt x="0" y="1498092"/>
                </a:lnTo>
                <a:lnTo>
                  <a:pt x="4546092" y="1498092"/>
                </a:lnTo>
                <a:lnTo>
                  <a:pt x="4546092" y="1636776"/>
                </a:lnTo>
                <a:lnTo>
                  <a:pt x="71628" y="1636776"/>
                </a:lnTo>
                <a:lnTo>
                  <a:pt x="71628" y="1498104"/>
                </a:lnTo>
                <a:lnTo>
                  <a:pt x="0" y="1498104"/>
                </a:lnTo>
                <a:lnTo>
                  <a:pt x="0" y="1636776"/>
                </a:lnTo>
                <a:lnTo>
                  <a:pt x="0" y="1708404"/>
                </a:lnTo>
                <a:lnTo>
                  <a:pt x="4546092" y="1708404"/>
                </a:lnTo>
                <a:lnTo>
                  <a:pt x="4617720" y="1708404"/>
                </a:lnTo>
                <a:lnTo>
                  <a:pt x="4617720" y="11414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62532" y="6059582"/>
            <a:ext cx="5079365" cy="27832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303780" indent="-2291715">
              <a:lnSpc>
                <a:spcPct val="100000"/>
              </a:lnSpc>
              <a:spcBef>
                <a:spcPts val="90"/>
              </a:spcBef>
              <a:buAutoNum type="arabicPeriod" startAt="90"/>
              <a:tabLst>
                <a:tab pos="2303780" algn="l"/>
                <a:tab pos="230441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name=aks_service_name,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90"/>
            </a:pPr>
            <a:endParaRPr sz="900">
              <a:latin typeface="Courier New"/>
              <a:cs typeface="Courier New"/>
            </a:endParaRPr>
          </a:p>
          <a:p>
            <a:pPr marL="2303780" indent="-2291715">
              <a:lnSpc>
                <a:spcPct val="100000"/>
              </a:lnSpc>
              <a:buAutoNum type="arabicPeriod" startAt="90"/>
              <a:tabLst>
                <a:tab pos="2303780" algn="l"/>
                <a:tab pos="230441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models=[model1,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model2],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90"/>
            </a:pPr>
            <a:endParaRPr sz="900">
              <a:latin typeface="Courier New"/>
              <a:cs typeface="Courier New"/>
            </a:endParaRPr>
          </a:p>
          <a:p>
            <a:pPr marL="2303780" indent="-2291715">
              <a:lnSpc>
                <a:spcPct val="100000"/>
              </a:lnSpc>
              <a:buAutoNum type="arabicPeriod" startAt="90"/>
              <a:tabLst>
                <a:tab pos="2303780" algn="l"/>
                <a:tab pos="230441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inference_config=inf_config,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90"/>
            </a:pPr>
            <a:endParaRPr sz="900">
              <a:latin typeface="Courier New"/>
              <a:cs typeface="Courier New"/>
            </a:endParaRPr>
          </a:p>
          <a:p>
            <a:pPr marL="2303780" indent="-2291715">
              <a:lnSpc>
                <a:spcPct val="100000"/>
              </a:lnSpc>
              <a:buAutoNum type="arabicPeriod" startAt="90"/>
              <a:tabLst>
                <a:tab pos="2303780" algn="l"/>
                <a:tab pos="230441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deployment_config=aks_config,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90"/>
            </a:pPr>
            <a:endParaRPr sz="900">
              <a:latin typeface="Courier New"/>
              <a:cs typeface="Courier New"/>
            </a:endParaRPr>
          </a:p>
          <a:p>
            <a:pPr marL="2303780" indent="-2291715">
              <a:lnSpc>
                <a:spcPct val="100000"/>
              </a:lnSpc>
              <a:buAutoNum type="arabicPeriod" startAt="90"/>
              <a:tabLst>
                <a:tab pos="2303780" algn="l"/>
                <a:tab pos="230441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deployment_target=aks_target)</a:t>
            </a:r>
            <a:endParaRPr sz="1000">
              <a:latin typeface="Courier New"/>
              <a:cs typeface="Courier New"/>
            </a:endParaRPr>
          </a:p>
          <a:p>
            <a:pPr marL="227329" marR="962660" indent="-215265">
              <a:lnSpc>
                <a:spcPct val="187000"/>
              </a:lnSpc>
              <a:buAutoNum type="arabicPeriod" startAt="90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aks_service.wait_for_deployment(show_output = True)  print(aks_service.state)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155575">
              <a:lnSpc>
                <a:spcPct val="100000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55575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approximately around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10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mins.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deploying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service, you 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like the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8475" y="862583"/>
            <a:ext cx="4810125" cy="563880"/>
          </a:xfrm>
          <a:custGeom>
            <a:avLst/>
            <a:gdLst/>
            <a:ahLst/>
            <a:cxnLst/>
            <a:rect l="l" t="t" r="r" b="b"/>
            <a:pathLst>
              <a:path w="4810125" h="563880">
                <a:moveTo>
                  <a:pt x="3229368" y="285000"/>
                </a:moveTo>
                <a:lnTo>
                  <a:pt x="315774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157728" y="356616"/>
                </a:lnTo>
                <a:lnTo>
                  <a:pt x="3157728" y="492252"/>
                </a:lnTo>
                <a:lnTo>
                  <a:pt x="71640" y="492252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2252"/>
                </a:lnTo>
                <a:lnTo>
                  <a:pt x="0" y="563880"/>
                </a:lnTo>
                <a:lnTo>
                  <a:pt x="3157728" y="563880"/>
                </a:lnTo>
                <a:lnTo>
                  <a:pt x="3229368" y="563880"/>
                </a:lnTo>
                <a:lnTo>
                  <a:pt x="3229368" y="285000"/>
                </a:lnTo>
                <a:close/>
              </a:path>
              <a:path w="4810125" h="563880">
                <a:moveTo>
                  <a:pt x="4809756" y="12"/>
                </a:moveTo>
                <a:lnTo>
                  <a:pt x="4738128" y="12"/>
                </a:lnTo>
                <a:lnTo>
                  <a:pt x="0" y="0"/>
                </a:lnTo>
                <a:lnTo>
                  <a:pt x="0" y="71628"/>
                </a:lnTo>
                <a:lnTo>
                  <a:pt x="4738116" y="71628"/>
                </a:lnTo>
                <a:lnTo>
                  <a:pt x="4738116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4738116" y="278892"/>
                </a:lnTo>
                <a:lnTo>
                  <a:pt x="4809756" y="278892"/>
                </a:lnTo>
                <a:lnTo>
                  <a:pt x="480975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0903" y="897793"/>
            <a:ext cx="5066030" cy="21564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Running........................ Succeeded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AKS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creation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operation finished, operation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"Succeeded"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227329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Congratulations!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deployed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AKS.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ML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SDK.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Arimo"/>
              <a:cs typeface="Arimo"/>
            </a:endParaRPr>
          </a:p>
          <a:p>
            <a:pPr marL="227329" marR="473709" indent="-215265">
              <a:lnSpc>
                <a:spcPct val="144000"/>
              </a:lnSpc>
              <a:buAutoNum type="arabicPeriod" startAt="96"/>
              <a:tabLst>
                <a:tab pos="227965" algn="l"/>
              </a:tabLst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the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service.run()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service 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get</a:t>
            </a:r>
            <a:r>
              <a:rPr dirty="0" sz="1000" spc="-10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09"/>
              </a:spcBef>
              <a:buAutoNum type="arabicPeriod" startAt="96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json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2839211"/>
            <a:ext cx="1231900" cy="281940"/>
          </a:xfrm>
          <a:custGeom>
            <a:avLst/>
            <a:gdLst/>
            <a:ahLst/>
            <a:cxnLst/>
            <a:rect l="l" t="t" r="r" b="b"/>
            <a:pathLst>
              <a:path w="1231900" h="281939">
                <a:moveTo>
                  <a:pt x="1231392" y="12"/>
                </a:moveTo>
                <a:lnTo>
                  <a:pt x="1159764" y="12"/>
                </a:ln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159764" y="281940"/>
                </a:lnTo>
                <a:lnTo>
                  <a:pt x="1231392" y="281940"/>
                </a:lnTo>
                <a:lnTo>
                  <a:pt x="12313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3160014"/>
            <a:ext cx="484822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98.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test_sample = json.dumps({'data': [[34.927778, 0.24,</a:t>
            </a:r>
            <a:r>
              <a:rPr dirty="0" sz="1000" spc="-3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7.3899,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3412235"/>
            <a:ext cx="4166870" cy="850900"/>
          </a:xfrm>
          <a:custGeom>
            <a:avLst/>
            <a:gdLst/>
            <a:ahLst/>
            <a:cxnLst/>
            <a:rect l="l" t="t" r="r" b="b"/>
            <a:pathLst>
              <a:path w="4166870" h="850900">
                <a:moveTo>
                  <a:pt x="2389632" y="12"/>
                </a:moveTo>
                <a:lnTo>
                  <a:pt x="2318004" y="12"/>
                </a:lnTo>
                <a:lnTo>
                  <a:pt x="214871" y="0"/>
                </a:lnTo>
                <a:lnTo>
                  <a:pt x="214871" y="71628"/>
                </a:lnTo>
                <a:lnTo>
                  <a:pt x="2317991" y="71628"/>
                </a:lnTo>
                <a:lnTo>
                  <a:pt x="2317991" y="207264"/>
                </a:lnTo>
                <a:lnTo>
                  <a:pt x="286512" y="207264"/>
                </a:lnTo>
                <a:lnTo>
                  <a:pt x="286512" y="71640"/>
                </a:lnTo>
                <a:lnTo>
                  <a:pt x="214884" y="71640"/>
                </a:lnTo>
                <a:lnTo>
                  <a:pt x="214884" y="207264"/>
                </a:lnTo>
                <a:lnTo>
                  <a:pt x="214871" y="278892"/>
                </a:lnTo>
                <a:lnTo>
                  <a:pt x="2317991" y="278892"/>
                </a:lnTo>
                <a:lnTo>
                  <a:pt x="2389632" y="278892"/>
                </a:lnTo>
                <a:lnTo>
                  <a:pt x="2389632" y="12"/>
                </a:lnTo>
                <a:close/>
              </a:path>
              <a:path w="4166870" h="850900">
                <a:moveTo>
                  <a:pt x="3970020" y="569988"/>
                </a:moveTo>
                <a:lnTo>
                  <a:pt x="3898392" y="569988"/>
                </a:lnTo>
                <a:lnTo>
                  <a:pt x="214871" y="569976"/>
                </a:lnTo>
                <a:lnTo>
                  <a:pt x="214871" y="641604"/>
                </a:lnTo>
                <a:lnTo>
                  <a:pt x="3898392" y="641604"/>
                </a:lnTo>
                <a:lnTo>
                  <a:pt x="3898392" y="778764"/>
                </a:lnTo>
                <a:lnTo>
                  <a:pt x="286512" y="778764"/>
                </a:lnTo>
                <a:lnTo>
                  <a:pt x="286512" y="641616"/>
                </a:lnTo>
                <a:lnTo>
                  <a:pt x="214884" y="641616"/>
                </a:lnTo>
                <a:lnTo>
                  <a:pt x="214884" y="778764"/>
                </a:lnTo>
                <a:lnTo>
                  <a:pt x="214871" y="850392"/>
                </a:lnTo>
                <a:lnTo>
                  <a:pt x="3898392" y="850392"/>
                </a:lnTo>
                <a:lnTo>
                  <a:pt x="3970020" y="850392"/>
                </a:lnTo>
                <a:lnTo>
                  <a:pt x="3970020" y="569988"/>
                </a:lnTo>
                <a:close/>
              </a:path>
              <a:path w="4166870" h="850900">
                <a:moveTo>
                  <a:pt x="4166616" y="281952"/>
                </a:moveTo>
                <a:lnTo>
                  <a:pt x="4094988" y="281952"/>
                </a:lnTo>
                <a:lnTo>
                  <a:pt x="0" y="281940"/>
                </a:lnTo>
                <a:lnTo>
                  <a:pt x="0" y="353568"/>
                </a:lnTo>
                <a:lnTo>
                  <a:pt x="4094975" y="353568"/>
                </a:lnTo>
                <a:lnTo>
                  <a:pt x="4094975" y="492252"/>
                </a:lnTo>
                <a:lnTo>
                  <a:pt x="71628" y="492252"/>
                </a:lnTo>
                <a:lnTo>
                  <a:pt x="71628" y="353580"/>
                </a:lnTo>
                <a:lnTo>
                  <a:pt x="0" y="353580"/>
                </a:lnTo>
                <a:lnTo>
                  <a:pt x="0" y="492252"/>
                </a:lnTo>
                <a:lnTo>
                  <a:pt x="0" y="563880"/>
                </a:lnTo>
                <a:lnTo>
                  <a:pt x="4094975" y="563880"/>
                </a:lnTo>
                <a:lnTo>
                  <a:pt x="4166616" y="563892"/>
                </a:lnTo>
                <a:lnTo>
                  <a:pt x="4166616" y="28195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2532" y="3447445"/>
            <a:ext cx="4046220" cy="10452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83,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16.1000, 1016.51,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1]]})</a:t>
            </a:r>
            <a:endParaRPr sz="1000">
              <a:latin typeface="Courier New"/>
              <a:cs typeface="Courier New"/>
            </a:endParaRPr>
          </a:p>
          <a:p>
            <a:pPr marL="227329" marR="5080" indent="-215265">
              <a:lnSpc>
                <a:spcPct val="18700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99.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test_sample = bytes(test_sample,encoding =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'utf8')  prediction 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service.run(input_data=test_sample)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155575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0903" y="4619778"/>
            <a:ext cx="280670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1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0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0.</a:t>
            </a:r>
            <a:endParaRPr sz="1000">
              <a:latin typeface="Arimo"/>
              <a:cs typeface="Arim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5782" y="4619778"/>
            <a:ext cx="442531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deployed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be accessed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</a:t>
            </a:r>
            <a:endParaRPr sz="1000">
              <a:latin typeface="Arimo"/>
              <a:cs typeface="Arim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2532" y="4834662"/>
            <a:ext cx="1960880" cy="42925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55575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HTTP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request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81851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101.	import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requests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03604" y="5050535"/>
            <a:ext cx="2078989" cy="281940"/>
          </a:xfrm>
          <a:custGeom>
            <a:avLst/>
            <a:gdLst/>
            <a:ahLst/>
            <a:cxnLst/>
            <a:rect l="l" t="t" r="r" b="b"/>
            <a:pathLst>
              <a:path w="2078989" h="281939">
                <a:moveTo>
                  <a:pt x="2078736" y="12"/>
                </a:moveTo>
                <a:lnTo>
                  <a:pt x="2007108" y="12"/>
                </a:lnTo>
                <a:lnTo>
                  <a:pt x="0" y="0"/>
                </a:lnTo>
                <a:lnTo>
                  <a:pt x="0" y="71628"/>
                </a:lnTo>
                <a:lnTo>
                  <a:pt x="2007095" y="71628"/>
                </a:lnTo>
                <a:lnTo>
                  <a:pt x="2007095" y="210324"/>
                </a:lnTo>
                <a:lnTo>
                  <a:pt x="71628" y="21032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24"/>
                </a:lnTo>
                <a:lnTo>
                  <a:pt x="0" y="281940"/>
                </a:lnTo>
                <a:lnTo>
                  <a:pt x="2007095" y="281940"/>
                </a:lnTo>
                <a:lnTo>
                  <a:pt x="2078736" y="281940"/>
                </a:lnTo>
                <a:lnTo>
                  <a:pt x="207873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39418" y="5371338"/>
            <a:ext cx="509333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  <a:tabLst>
                <a:tab pos="84137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102.	headers = {'Content-Type': 'application/json',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'Accept':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5623559"/>
            <a:ext cx="4036060" cy="2275840"/>
          </a:xfrm>
          <a:custGeom>
            <a:avLst/>
            <a:gdLst/>
            <a:ahLst/>
            <a:cxnLst/>
            <a:rect l="l" t="t" r="r" b="b"/>
            <a:pathLst>
              <a:path w="4036060" h="2275840">
                <a:moveTo>
                  <a:pt x="1787652" y="12"/>
                </a:moveTo>
                <a:lnTo>
                  <a:pt x="1716024" y="12"/>
                </a:lnTo>
                <a:lnTo>
                  <a:pt x="214871" y="0"/>
                </a:lnTo>
                <a:lnTo>
                  <a:pt x="214871" y="71628"/>
                </a:lnTo>
                <a:lnTo>
                  <a:pt x="1716024" y="71628"/>
                </a:lnTo>
                <a:lnTo>
                  <a:pt x="1716024" y="207264"/>
                </a:lnTo>
                <a:lnTo>
                  <a:pt x="286512" y="207264"/>
                </a:lnTo>
                <a:lnTo>
                  <a:pt x="286512" y="71640"/>
                </a:lnTo>
                <a:lnTo>
                  <a:pt x="214884" y="71640"/>
                </a:lnTo>
                <a:lnTo>
                  <a:pt x="214884" y="207264"/>
                </a:lnTo>
                <a:lnTo>
                  <a:pt x="214871" y="278892"/>
                </a:lnTo>
                <a:lnTo>
                  <a:pt x="1716024" y="278892"/>
                </a:lnTo>
                <a:lnTo>
                  <a:pt x="1787652" y="278904"/>
                </a:lnTo>
                <a:lnTo>
                  <a:pt x="1787652" y="12"/>
                </a:lnTo>
                <a:close/>
              </a:path>
              <a:path w="4036060" h="2275840">
                <a:moveTo>
                  <a:pt x="1938528" y="856500"/>
                </a:moveTo>
                <a:lnTo>
                  <a:pt x="1866900" y="856500"/>
                </a:lnTo>
                <a:lnTo>
                  <a:pt x="214871" y="856500"/>
                </a:lnTo>
                <a:lnTo>
                  <a:pt x="214871" y="928116"/>
                </a:lnTo>
                <a:lnTo>
                  <a:pt x="1866887" y="928116"/>
                </a:lnTo>
                <a:lnTo>
                  <a:pt x="1866887" y="1063752"/>
                </a:lnTo>
                <a:lnTo>
                  <a:pt x="286512" y="1063752"/>
                </a:lnTo>
                <a:lnTo>
                  <a:pt x="286512" y="928128"/>
                </a:lnTo>
                <a:lnTo>
                  <a:pt x="214884" y="928128"/>
                </a:lnTo>
                <a:lnTo>
                  <a:pt x="214884" y="1063752"/>
                </a:lnTo>
                <a:lnTo>
                  <a:pt x="214871" y="1135380"/>
                </a:lnTo>
                <a:lnTo>
                  <a:pt x="1866887" y="1135380"/>
                </a:lnTo>
                <a:lnTo>
                  <a:pt x="1938528" y="1135392"/>
                </a:lnTo>
                <a:lnTo>
                  <a:pt x="1938528" y="856500"/>
                </a:lnTo>
                <a:close/>
              </a:path>
              <a:path w="4036060" h="2275840">
                <a:moveTo>
                  <a:pt x="2014728" y="1711464"/>
                </a:moveTo>
                <a:lnTo>
                  <a:pt x="1943100" y="1711464"/>
                </a:lnTo>
                <a:lnTo>
                  <a:pt x="214871" y="1711452"/>
                </a:lnTo>
                <a:lnTo>
                  <a:pt x="214871" y="1783080"/>
                </a:lnTo>
                <a:lnTo>
                  <a:pt x="1943087" y="1783080"/>
                </a:lnTo>
                <a:lnTo>
                  <a:pt x="1943087" y="1918716"/>
                </a:lnTo>
                <a:lnTo>
                  <a:pt x="286512" y="1918716"/>
                </a:lnTo>
                <a:lnTo>
                  <a:pt x="286512" y="1783092"/>
                </a:lnTo>
                <a:lnTo>
                  <a:pt x="214884" y="1783092"/>
                </a:lnTo>
                <a:lnTo>
                  <a:pt x="214884" y="1918716"/>
                </a:lnTo>
                <a:lnTo>
                  <a:pt x="214871" y="1990344"/>
                </a:lnTo>
                <a:lnTo>
                  <a:pt x="1943087" y="1990344"/>
                </a:lnTo>
                <a:lnTo>
                  <a:pt x="2014728" y="1990344"/>
                </a:lnTo>
                <a:lnTo>
                  <a:pt x="2014728" y="1711464"/>
                </a:lnTo>
                <a:close/>
              </a:path>
              <a:path w="4036060" h="2275840">
                <a:moveTo>
                  <a:pt x="2756916" y="281952"/>
                </a:moveTo>
                <a:lnTo>
                  <a:pt x="2685288" y="281952"/>
                </a:lnTo>
                <a:lnTo>
                  <a:pt x="0" y="281940"/>
                </a:lnTo>
                <a:lnTo>
                  <a:pt x="0" y="353568"/>
                </a:lnTo>
                <a:lnTo>
                  <a:pt x="2685275" y="353568"/>
                </a:lnTo>
                <a:lnTo>
                  <a:pt x="2685275" y="492264"/>
                </a:lnTo>
                <a:lnTo>
                  <a:pt x="71628" y="492264"/>
                </a:lnTo>
                <a:lnTo>
                  <a:pt x="71628" y="353580"/>
                </a:lnTo>
                <a:lnTo>
                  <a:pt x="0" y="353580"/>
                </a:lnTo>
                <a:lnTo>
                  <a:pt x="0" y="492264"/>
                </a:lnTo>
                <a:lnTo>
                  <a:pt x="0" y="563880"/>
                </a:lnTo>
                <a:lnTo>
                  <a:pt x="2685275" y="563880"/>
                </a:lnTo>
                <a:lnTo>
                  <a:pt x="2756916" y="563892"/>
                </a:lnTo>
                <a:lnTo>
                  <a:pt x="2756916" y="281952"/>
                </a:lnTo>
                <a:close/>
              </a:path>
              <a:path w="4036060" h="2275840">
                <a:moveTo>
                  <a:pt x="3357372" y="1138440"/>
                </a:moveTo>
                <a:lnTo>
                  <a:pt x="3285744" y="1138440"/>
                </a:lnTo>
                <a:lnTo>
                  <a:pt x="0" y="1138428"/>
                </a:lnTo>
                <a:lnTo>
                  <a:pt x="0" y="1210056"/>
                </a:lnTo>
                <a:lnTo>
                  <a:pt x="3285744" y="1210056"/>
                </a:lnTo>
                <a:lnTo>
                  <a:pt x="3285744" y="1348740"/>
                </a:lnTo>
                <a:lnTo>
                  <a:pt x="71628" y="1348740"/>
                </a:lnTo>
                <a:lnTo>
                  <a:pt x="71628" y="1210068"/>
                </a:lnTo>
                <a:lnTo>
                  <a:pt x="0" y="1210068"/>
                </a:lnTo>
                <a:lnTo>
                  <a:pt x="0" y="1348740"/>
                </a:lnTo>
                <a:lnTo>
                  <a:pt x="0" y="1420368"/>
                </a:lnTo>
                <a:lnTo>
                  <a:pt x="3285744" y="1420368"/>
                </a:lnTo>
                <a:lnTo>
                  <a:pt x="3357372" y="1420368"/>
                </a:lnTo>
                <a:lnTo>
                  <a:pt x="3357372" y="1138440"/>
                </a:lnTo>
                <a:close/>
              </a:path>
              <a:path w="4036060" h="2275840">
                <a:moveTo>
                  <a:pt x="3432048" y="1993404"/>
                </a:moveTo>
                <a:lnTo>
                  <a:pt x="3360420" y="1993404"/>
                </a:lnTo>
                <a:lnTo>
                  <a:pt x="0" y="1993392"/>
                </a:lnTo>
                <a:lnTo>
                  <a:pt x="0" y="2065020"/>
                </a:lnTo>
                <a:lnTo>
                  <a:pt x="3360420" y="2065020"/>
                </a:lnTo>
                <a:lnTo>
                  <a:pt x="3360420" y="2203704"/>
                </a:lnTo>
                <a:lnTo>
                  <a:pt x="71628" y="2203704"/>
                </a:lnTo>
                <a:lnTo>
                  <a:pt x="71628" y="2065032"/>
                </a:lnTo>
                <a:lnTo>
                  <a:pt x="0" y="2065032"/>
                </a:lnTo>
                <a:lnTo>
                  <a:pt x="0" y="2203704"/>
                </a:lnTo>
                <a:lnTo>
                  <a:pt x="0" y="2275332"/>
                </a:lnTo>
                <a:lnTo>
                  <a:pt x="3360420" y="2275332"/>
                </a:lnTo>
                <a:lnTo>
                  <a:pt x="3432048" y="2275344"/>
                </a:lnTo>
                <a:lnTo>
                  <a:pt x="3432048" y="1993404"/>
                </a:lnTo>
                <a:close/>
              </a:path>
              <a:path w="4036060" h="2275840">
                <a:moveTo>
                  <a:pt x="4035552" y="1423428"/>
                </a:moveTo>
                <a:lnTo>
                  <a:pt x="3963924" y="1423428"/>
                </a:lnTo>
                <a:lnTo>
                  <a:pt x="0" y="1423416"/>
                </a:lnTo>
                <a:lnTo>
                  <a:pt x="0" y="1495044"/>
                </a:lnTo>
                <a:lnTo>
                  <a:pt x="3963924" y="1495044"/>
                </a:lnTo>
                <a:lnTo>
                  <a:pt x="3963924" y="1633728"/>
                </a:lnTo>
                <a:lnTo>
                  <a:pt x="71628" y="1633728"/>
                </a:lnTo>
                <a:lnTo>
                  <a:pt x="71628" y="1495056"/>
                </a:lnTo>
                <a:lnTo>
                  <a:pt x="0" y="1495056"/>
                </a:lnTo>
                <a:lnTo>
                  <a:pt x="0" y="1633728"/>
                </a:lnTo>
                <a:lnTo>
                  <a:pt x="0" y="1705356"/>
                </a:lnTo>
                <a:lnTo>
                  <a:pt x="3963924" y="1705356"/>
                </a:lnTo>
                <a:lnTo>
                  <a:pt x="4035552" y="1705356"/>
                </a:lnTo>
                <a:lnTo>
                  <a:pt x="4035552" y="1423428"/>
                </a:lnTo>
                <a:close/>
              </a:path>
              <a:path w="4036060" h="2275840">
                <a:moveTo>
                  <a:pt x="4035552" y="568464"/>
                </a:moveTo>
                <a:lnTo>
                  <a:pt x="3963924" y="568464"/>
                </a:lnTo>
                <a:lnTo>
                  <a:pt x="0" y="568464"/>
                </a:lnTo>
                <a:lnTo>
                  <a:pt x="0" y="640080"/>
                </a:lnTo>
                <a:lnTo>
                  <a:pt x="3963924" y="640080"/>
                </a:lnTo>
                <a:lnTo>
                  <a:pt x="3963924" y="778764"/>
                </a:lnTo>
                <a:lnTo>
                  <a:pt x="71628" y="778764"/>
                </a:lnTo>
                <a:lnTo>
                  <a:pt x="71628" y="640092"/>
                </a:lnTo>
                <a:lnTo>
                  <a:pt x="0" y="640092"/>
                </a:lnTo>
                <a:lnTo>
                  <a:pt x="0" y="778764"/>
                </a:lnTo>
                <a:lnTo>
                  <a:pt x="0" y="850392"/>
                </a:lnTo>
                <a:lnTo>
                  <a:pt x="3963924" y="850392"/>
                </a:lnTo>
                <a:lnTo>
                  <a:pt x="4035552" y="850404"/>
                </a:lnTo>
                <a:lnTo>
                  <a:pt x="4035552" y="568464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62532" y="5657245"/>
            <a:ext cx="3917315" cy="24593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'application/json'}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18515" indent="-806450">
              <a:lnSpc>
                <a:spcPct val="100000"/>
              </a:lnSpc>
              <a:buAutoNum type="arabicPeriod" startAt="103"/>
              <a:tabLst>
                <a:tab pos="818515" algn="l"/>
                <a:tab pos="81915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if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service.auth_enabled:</a:t>
            </a:r>
            <a:endParaRPr sz="1000">
              <a:latin typeface="Courier New"/>
              <a:cs typeface="Courier New"/>
            </a:endParaRPr>
          </a:p>
          <a:p>
            <a:pPr marL="227329" marR="5080" indent="-215265">
              <a:lnSpc>
                <a:spcPct val="187000"/>
              </a:lnSpc>
              <a:spcBef>
                <a:spcPts val="10"/>
              </a:spcBef>
              <a:buAutoNum type="arabicPeriod" startAt="103"/>
              <a:tabLst>
                <a:tab pos="1122045" algn="l"/>
                <a:tab pos="112268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headers['Authorization'] = 'Bearer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'+  service.get_keys()[0]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103"/>
            </a:pPr>
            <a:endParaRPr sz="900">
              <a:latin typeface="Courier New"/>
              <a:cs typeface="Courier New"/>
            </a:endParaRPr>
          </a:p>
          <a:p>
            <a:pPr marL="818515" indent="-806450">
              <a:lnSpc>
                <a:spcPct val="100000"/>
              </a:lnSpc>
              <a:buAutoNum type="arabicPeriod" startAt="103"/>
              <a:tabLst>
                <a:tab pos="818515" algn="l"/>
                <a:tab pos="81915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elif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service.token_auth_enabled:</a:t>
            </a:r>
            <a:endParaRPr sz="1000">
              <a:latin typeface="Courier New"/>
              <a:cs typeface="Courier New"/>
            </a:endParaRPr>
          </a:p>
          <a:p>
            <a:pPr marL="227329" marR="5080" indent="-215265">
              <a:lnSpc>
                <a:spcPct val="187000"/>
              </a:lnSpc>
              <a:spcBef>
                <a:spcPts val="10"/>
              </a:spcBef>
              <a:buAutoNum type="arabicPeriod" startAt="103"/>
              <a:tabLst>
                <a:tab pos="1122045" algn="l"/>
                <a:tab pos="112268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headers['Authorization'] = 'Bearer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'+  service.get_token()[0]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103"/>
            </a:pPr>
            <a:endParaRPr sz="900">
              <a:latin typeface="Courier New"/>
              <a:cs typeface="Courier New"/>
            </a:endParaRPr>
          </a:p>
          <a:p>
            <a:pPr marL="818515" indent="-806450">
              <a:lnSpc>
                <a:spcPct val="100000"/>
              </a:lnSpc>
              <a:buAutoNum type="arabicPeriod" startAt="103"/>
              <a:tabLst>
                <a:tab pos="818515" algn="l"/>
                <a:tab pos="81915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scoring_uri 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service.scoring_uri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103"/>
            </a:pPr>
            <a:endParaRPr sz="900">
              <a:latin typeface="Courier New"/>
              <a:cs typeface="Courier New"/>
            </a:endParaRPr>
          </a:p>
          <a:p>
            <a:pPr marL="818515" indent="-806450">
              <a:lnSpc>
                <a:spcPct val="100000"/>
              </a:lnSpc>
              <a:buAutoNum type="arabicPeriod" startAt="103"/>
              <a:tabLst>
                <a:tab pos="818515" algn="l"/>
                <a:tab pos="81915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print(scoring_uri)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03604" y="7901940"/>
            <a:ext cx="2304415" cy="282575"/>
          </a:xfrm>
          <a:custGeom>
            <a:avLst/>
            <a:gdLst/>
            <a:ahLst/>
            <a:cxnLst/>
            <a:rect l="l" t="t" r="r" b="b"/>
            <a:pathLst>
              <a:path w="2304415" h="282575">
                <a:moveTo>
                  <a:pt x="2304288" y="12"/>
                </a:moveTo>
                <a:lnTo>
                  <a:pt x="2232660" y="12"/>
                </a:lnTo>
                <a:lnTo>
                  <a:pt x="0" y="0"/>
                </a:lnTo>
                <a:lnTo>
                  <a:pt x="0" y="71628"/>
                </a:lnTo>
                <a:lnTo>
                  <a:pt x="2232647" y="71628"/>
                </a:lnTo>
                <a:lnTo>
                  <a:pt x="2232647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232647" y="281940"/>
                </a:lnTo>
                <a:lnTo>
                  <a:pt x="2304288" y="281952"/>
                </a:lnTo>
                <a:lnTo>
                  <a:pt x="230428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39418" y="8222742"/>
            <a:ext cx="501713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84137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109.	response = requests.post(scoring_uri,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data=test_sample,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77416" y="8511697"/>
            <a:ext cx="122872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h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rs=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h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der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75" y="8476488"/>
            <a:ext cx="1347470" cy="279400"/>
          </a:xfrm>
          <a:custGeom>
            <a:avLst/>
            <a:gdLst/>
            <a:ahLst/>
            <a:cxnLst/>
            <a:rect l="l" t="t" r="r" b="b"/>
            <a:pathLst>
              <a:path w="1347470" h="279400">
                <a:moveTo>
                  <a:pt x="1347228" y="12"/>
                </a:moveTo>
                <a:lnTo>
                  <a:pt x="1275588" y="12"/>
                </a:lnTo>
                <a:lnTo>
                  <a:pt x="0" y="0"/>
                </a:lnTo>
                <a:lnTo>
                  <a:pt x="0" y="71628"/>
                </a:lnTo>
                <a:lnTo>
                  <a:pt x="1275588" y="71628"/>
                </a:lnTo>
                <a:lnTo>
                  <a:pt x="127558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275588" y="278892"/>
                </a:lnTo>
                <a:lnTo>
                  <a:pt x="1347228" y="278904"/>
                </a:lnTo>
                <a:lnTo>
                  <a:pt x="13472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39418" y="8794242"/>
            <a:ext cx="290957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84137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110.	print(response.status_code)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859535"/>
            <a:ext cx="2680970" cy="567055"/>
          </a:xfrm>
          <a:custGeom>
            <a:avLst/>
            <a:gdLst/>
            <a:ahLst/>
            <a:cxnLst/>
            <a:rect l="l" t="t" r="r" b="b"/>
            <a:pathLst>
              <a:path w="2680970" h="567055">
                <a:moveTo>
                  <a:pt x="2014728" y="288048"/>
                </a:moveTo>
                <a:lnTo>
                  <a:pt x="1943100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1943087" y="359664"/>
                </a:lnTo>
                <a:lnTo>
                  <a:pt x="1943087" y="495300"/>
                </a:lnTo>
                <a:lnTo>
                  <a:pt x="286512" y="495300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5300"/>
                </a:lnTo>
                <a:lnTo>
                  <a:pt x="214871" y="566928"/>
                </a:lnTo>
                <a:lnTo>
                  <a:pt x="1943087" y="566928"/>
                </a:lnTo>
                <a:lnTo>
                  <a:pt x="2014728" y="566928"/>
                </a:lnTo>
                <a:lnTo>
                  <a:pt x="2014728" y="288048"/>
                </a:lnTo>
                <a:close/>
              </a:path>
              <a:path w="2680970" h="567055">
                <a:moveTo>
                  <a:pt x="2680716" y="12"/>
                </a:moveTo>
                <a:lnTo>
                  <a:pt x="2609088" y="12"/>
                </a:lnTo>
                <a:lnTo>
                  <a:pt x="0" y="0"/>
                </a:lnTo>
                <a:lnTo>
                  <a:pt x="0" y="71628"/>
                </a:lnTo>
                <a:lnTo>
                  <a:pt x="2609075" y="71628"/>
                </a:lnTo>
                <a:lnTo>
                  <a:pt x="260907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609075" y="281940"/>
                </a:lnTo>
                <a:lnTo>
                  <a:pt x="2680716" y="281940"/>
                </a:lnTo>
                <a:lnTo>
                  <a:pt x="268071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62532" y="897793"/>
            <a:ext cx="5111750" cy="19996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81851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111.	print(response.elapsed)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print(response.json())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155575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155575" marR="5080">
              <a:lnSpc>
                <a:spcPct val="1284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made by passing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returns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get such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 service is working and is robust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production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scales  from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needed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replicas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user's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request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traffic.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3099415"/>
            <a:ext cx="3980179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Deploying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service using</a:t>
            </a:r>
            <a:r>
              <a:rPr dirty="0" sz="1800" spc="-7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MLflow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5922263"/>
            <a:ext cx="4346575" cy="1422400"/>
          </a:xfrm>
          <a:custGeom>
            <a:avLst/>
            <a:gdLst/>
            <a:ahLst/>
            <a:cxnLst/>
            <a:rect l="l" t="t" r="r" b="b"/>
            <a:pathLst>
              <a:path w="4346575" h="1422400">
                <a:moveTo>
                  <a:pt x="1757172" y="12"/>
                </a:moveTo>
                <a:lnTo>
                  <a:pt x="1685544" y="12"/>
                </a:lnTo>
                <a:lnTo>
                  <a:pt x="0" y="0"/>
                </a:lnTo>
                <a:lnTo>
                  <a:pt x="0" y="71628"/>
                </a:lnTo>
                <a:lnTo>
                  <a:pt x="1685544" y="71628"/>
                </a:lnTo>
                <a:lnTo>
                  <a:pt x="16855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685544" y="281940"/>
                </a:lnTo>
                <a:lnTo>
                  <a:pt x="1757172" y="281940"/>
                </a:lnTo>
                <a:lnTo>
                  <a:pt x="1757172" y="12"/>
                </a:lnTo>
                <a:close/>
              </a:path>
              <a:path w="4346575" h="1422400">
                <a:moveTo>
                  <a:pt x="1833372" y="569988"/>
                </a:moveTo>
                <a:lnTo>
                  <a:pt x="1761744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1761744" y="641604"/>
                </a:lnTo>
                <a:lnTo>
                  <a:pt x="1761744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1761744" y="851916"/>
                </a:lnTo>
                <a:lnTo>
                  <a:pt x="1833372" y="851928"/>
                </a:lnTo>
                <a:lnTo>
                  <a:pt x="1833372" y="569988"/>
                </a:lnTo>
                <a:close/>
              </a:path>
              <a:path w="4346575" h="1422400">
                <a:moveTo>
                  <a:pt x="1985772" y="285000"/>
                </a:moveTo>
                <a:lnTo>
                  <a:pt x="1914144" y="285000"/>
                </a:lnTo>
                <a:lnTo>
                  <a:pt x="1914144" y="356628"/>
                </a:lnTo>
                <a:lnTo>
                  <a:pt x="1914144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1914144" y="356628"/>
                </a:lnTo>
                <a:lnTo>
                  <a:pt x="1914144" y="285000"/>
                </a:lnTo>
                <a:lnTo>
                  <a:pt x="0" y="28498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1914144" y="566928"/>
                </a:lnTo>
                <a:lnTo>
                  <a:pt x="1985772" y="566928"/>
                </a:lnTo>
                <a:lnTo>
                  <a:pt x="1985772" y="285000"/>
                </a:lnTo>
                <a:close/>
              </a:path>
              <a:path w="4346575" h="1422400">
                <a:moveTo>
                  <a:pt x="3188208" y="854976"/>
                </a:moveTo>
                <a:lnTo>
                  <a:pt x="3116580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3116567" y="926592"/>
                </a:lnTo>
                <a:lnTo>
                  <a:pt x="3116567" y="1065276"/>
                </a:lnTo>
                <a:lnTo>
                  <a:pt x="71628" y="1065276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5276"/>
                </a:lnTo>
                <a:lnTo>
                  <a:pt x="0" y="1136904"/>
                </a:lnTo>
                <a:lnTo>
                  <a:pt x="3116567" y="1136904"/>
                </a:lnTo>
                <a:lnTo>
                  <a:pt x="3188208" y="1136916"/>
                </a:lnTo>
                <a:lnTo>
                  <a:pt x="3188208" y="854976"/>
                </a:lnTo>
                <a:close/>
              </a:path>
              <a:path w="4346575" h="1422400">
                <a:moveTo>
                  <a:pt x="4346448" y="1143012"/>
                </a:moveTo>
                <a:lnTo>
                  <a:pt x="4274820" y="1143012"/>
                </a:lnTo>
                <a:lnTo>
                  <a:pt x="214871" y="1143000"/>
                </a:lnTo>
                <a:lnTo>
                  <a:pt x="214871" y="1214628"/>
                </a:lnTo>
                <a:lnTo>
                  <a:pt x="4274820" y="1214628"/>
                </a:lnTo>
                <a:lnTo>
                  <a:pt x="4274820" y="1350264"/>
                </a:lnTo>
                <a:lnTo>
                  <a:pt x="286512" y="1350264"/>
                </a:lnTo>
                <a:lnTo>
                  <a:pt x="286512" y="1214640"/>
                </a:lnTo>
                <a:lnTo>
                  <a:pt x="214884" y="1214640"/>
                </a:lnTo>
                <a:lnTo>
                  <a:pt x="214884" y="1350264"/>
                </a:lnTo>
                <a:lnTo>
                  <a:pt x="214871" y="1421892"/>
                </a:lnTo>
                <a:lnTo>
                  <a:pt x="4274820" y="1421892"/>
                </a:lnTo>
                <a:lnTo>
                  <a:pt x="4346448" y="1421892"/>
                </a:lnTo>
                <a:lnTo>
                  <a:pt x="4346448" y="11430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03604" y="8087867"/>
            <a:ext cx="3114040" cy="568960"/>
          </a:xfrm>
          <a:custGeom>
            <a:avLst/>
            <a:gdLst/>
            <a:ahLst/>
            <a:cxnLst/>
            <a:rect l="l" t="t" r="r" b="b"/>
            <a:pathLst>
              <a:path w="3114040" h="568959">
                <a:moveTo>
                  <a:pt x="2962656" y="12"/>
                </a:moveTo>
                <a:lnTo>
                  <a:pt x="2891028" y="12"/>
                </a:lnTo>
                <a:lnTo>
                  <a:pt x="0" y="0"/>
                </a:lnTo>
                <a:lnTo>
                  <a:pt x="0" y="71628"/>
                </a:lnTo>
                <a:lnTo>
                  <a:pt x="2891015" y="71628"/>
                </a:lnTo>
                <a:lnTo>
                  <a:pt x="289101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891015" y="281940"/>
                </a:lnTo>
                <a:lnTo>
                  <a:pt x="2962656" y="281940"/>
                </a:lnTo>
                <a:lnTo>
                  <a:pt x="2962656" y="12"/>
                </a:lnTo>
                <a:close/>
              </a:path>
              <a:path w="3114040" h="568959">
                <a:moveTo>
                  <a:pt x="3113532" y="285000"/>
                </a:moveTo>
                <a:lnTo>
                  <a:pt x="304190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041891" y="356616"/>
                </a:lnTo>
                <a:lnTo>
                  <a:pt x="3041891" y="496824"/>
                </a:lnTo>
                <a:lnTo>
                  <a:pt x="71628" y="496824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6824"/>
                </a:lnTo>
                <a:lnTo>
                  <a:pt x="0" y="568452"/>
                </a:lnTo>
                <a:lnTo>
                  <a:pt x="3041891" y="568452"/>
                </a:lnTo>
                <a:lnTo>
                  <a:pt x="3113532" y="568452"/>
                </a:lnTo>
                <a:lnTo>
                  <a:pt x="311353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76019" y="3547004"/>
            <a:ext cx="5278755" cy="53257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32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do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of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target (ACI)  using MLflow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hands-on experience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open source framework.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 started,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repository cloned on Azure DevOps previously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(in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</a:t>
            </a:r>
            <a:endParaRPr sz="1000">
              <a:latin typeface="Arial"/>
              <a:cs typeface="Arial"/>
            </a:endParaRPr>
          </a:p>
          <a:p>
            <a:pPr marL="12700" marR="60960">
              <a:lnSpc>
                <a:spcPts val="1689"/>
              </a:lnSpc>
              <a:spcBef>
                <a:spcPts val="105"/>
              </a:spcBef>
            </a:pP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3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Code Meets Data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 named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06_ModelDeployment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follow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steps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02_Deploy_model_MLflow.ipynb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notebook.</a:t>
            </a:r>
            <a:r>
              <a:rPr dirty="0" sz="1100" spc="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Before</a:t>
            </a:r>
            <a:endParaRPr sz="1100">
              <a:latin typeface="Arimo"/>
              <a:cs typeface="Arimo"/>
            </a:endParaRPr>
          </a:p>
          <a:p>
            <a:pPr marL="12700" marR="276860">
              <a:lnSpc>
                <a:spcPts val="1680"/>
              </a:lnSpc>
              <a:spcBef>
                <a:spcPts val="2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documentation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the  concepts behind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mlflow.azureml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SDK: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https://docs.microsoft.com/en-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us/azure/machine-learning/how-to-use-mlflow#deploy-and-register-mlflow-models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441959" marR="5080" indent="-215265">
              <a:lnSpc>
                <a:spcPct val="141000"/>
              </a:lnSpc>
              <a:buAutoNum type="arabicPeriod"/>
              <a:tabLst>
                <a:tab pos="443230" algn="l"/>
              </a:tabLst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required packages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the version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Azure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SDK, as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block:</a:t>
            </a:r>
            <a:endParaRPr sz="1000">
              <a:latin typeface="Arimo"/>
              <a:cs typeface="Arimo"/>
            </a:endParaRPr>
          </a:p>
          <a:p>
            <a:pPr marL="559435" indent="-260985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numpy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mlflow.azureml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azureml.core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display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the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core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SDK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version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number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sz="900">
              <a:latin typeface="Courier New"/>
              <a:cs typeface="Courier New"/>
            </a:endParaRPr>
          </a:p>
          <a:p>
            <a:pPr marL="51371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print("Azure ML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SDK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Version: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",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 azureml.core.VERSION)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441959">
              <a:lnSpc>
                <a:spcPct val="100000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441959" marR="55880" indent="-215265">
              <a:lnSpc>
                <a:spcPct val="141000"/>
              </a:lnSpc>
              <a:spcBef>
                <a:spcPts val="730"/>
              </a:spcBef>
              <a:buAutoNum type="arabicPeriod" startAt="6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workspace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from the Azure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SDK,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connect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tracking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URI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workspace using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set_tracking_uri</a:t>
            </a:r>
            <a:r>
              <a:rPr dirty="0" sz="1000" spc="9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  <a:p>
            <a:pPr marL="559435" indent="-260985">
              <a:lnSpc>
                <a:spcPct val="100000"/>
              </a:lnSpc>
              <a:spcBef>
                <a:spcPts val="430"/>
              </a:spcBef>
              <a:buAutoNum type="arabicPeriod" startAt="6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 import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6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 startAt="6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6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 startAt="6"/>
              <a:tabLst>
                <a:tab pos="5600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Workspace.from_config()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4" y="8657843"/>
            <a:ext cx="2512060" cy="283845"/>
          </a:xfrm>
          <a:custGeom>
            <a:avLst/>
            <a:gdLst/>
            <a:ahLst/>
            <a:cxnLst/>
            <a:rect l="l" t="t" r="r" b="b"/>
            <a:pathLst>
              <a:path w="2512060" h="283845">
                <a:moveTo>
                  <a:pt x="2511552" y="12"/>
                </a:moveTo>
                <a:lnTo>
                  <a:pt x="2439924" y="12"/>
                </a:lnTo>
                <a:lnTo>
                  <a:pt x="0" y="0"/>
                </a:lnTo>
                <a:lnTo>
                  <a:pt x="0" y="71628"/>
                </a:lnTo>
                <a:lnTo>
                  <a:pt x="2439924" y="71628"/>
                </a:lnTo>
                <a:lnTo>
                  <a:pt x="2439924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2439924" y="283464"/>
                </a:lnTo>
                <a:lnTo>
                  <a:pt x="2511552" y="283464"/>
                </a:lnTo>
                <a:lnTo>
                  <a:pt x="25115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859535"/>
            <a:ext cx="4768850" cy="567055"/>
          </a:xfrm>
          <a:custGeom>
            <a:avLst/>
            <a:gdLst/>
            <a:ahLst/>
            <a:cxnLst/>
            <a:rect l="l" t="t" r="r" b="b"/>
            <a:pathLst>
              <a:path w="4768850" h="567055">
                <a:moveTo>
                  <a:pt x="4346448" y="288048"/>
                </a:moveTo>
                <a:lnTo>
                  <a:pt x="4274820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4274820" y="359664"/>
                </a:lnTo>
                <a:lnTo>
                  <a:pt x="4274820" y="495300"/>
                </a:lnTo>
                <a:lnTo>
                  <a:pt x="286512" y="495300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5300"/>
                </a:lnTo>
                <a:lnTo>
                  <a:pt x="214871" y="566928"/>
                </a:lnTo>
                <a:lnTo>
                  <a:pt x="4274820" y="566928"/>
                </a:lnTo>
                <a:lnTo>
                  <a:pt x="4346448" y="566928"/>
                </a:lnTo>
                <a:lnTo>
                  <a:pt x="4346448" y="288048"/>
                </a:lnTo>
                <a:close/>
              </a:path>
              <a:path w="4768850" h="567055">
                <a:moveTo>
                  <a:pt x="4768596" y="12"/>
                </a:moveTo>
                <a:lnTo>
                  <a:pt x="4696968" y="12"/>
                </a:lnTo>
                <a:lnTo>
                  <a:pt x="0" y="0"/>
                </a:lnTo>
                <a:lnTo>
                  <a:pt x="0" y="71628"/>
                </a:lnTo>
                <a:lnTo>
                  <a:pt x="4696968" y="71628"/>
                </a:lnTo>
                <a:lnTo>
                  <a:pt x="4696968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696968" y="281940"/>
                </a:lnTo>
                <a:lnTo>
                  <a:pt x="4768596" y="281940"/>
                </a:lnTo>
                <a:lnTo>
                  <a:pt x="476859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03604" y="2170175"/>
            <a:ext cx="4994275" cy="852169"/>
          </a:xfrm>
          <a:custGeom>
            <a:avLst/>
            <a:gdLst/>
            <a:ahLst/>
            <a:cxnLst/>
            <a:rect l="l" t="t" r="r" b="b"/>
            <a:pathLst>
              <a:path w="4994275" h="852169">
                <a:moveTo>
                  <a:pt x="2238756" y="573036"/>
                </a:moveTo>
                <a:lnTo>
                  <a:pt x="2167128" y="573036"/>
                </a:lnTo>
                <a:lnTo>
                  <a:pt x="214871" y="573024"/>
                </a:lnTo>
                <a:lnTo>
                  <a:pt x="214871" y="644652"/>
                </a:lnTo>
                <a:lnTo>
                  <a:pt x="2167115" y="644652"/>
                </a:lnTo>
                <a:lnTo>
                  <a:pt x="2167115" y="780288"/>
                </a:lnTo>
                <a:lnTo>
                  <a:pt x="286512" y="780288"/>
                </a:lnTo>
                <a:lnTo>
                  <a:pt x="286512" y="644664"/>
                </a:lnTo>
                <a:lnTo>
                  <a:pt x="214884" y="644664"/>
                </a:lnTo>
                <a:lnTo>
                  <a:pt x="214884" y="780288"/>
                </a:lnTo>
                <a:lnTo>
                  <a:pt x="214871" y="851916"/>
                </a:lnTo>
                <a:lnTo>
                  <a:pt x="2167115" y="851916"/>
                </a:lnTo>
                <a:lnTo>
                  <a:pt x="2238756" y="851916"/>
                </a:lnTo>
                <a:lnTo>
                  <a:pt x="2238756" y="573036"/>
                </a:lnTo>
                <a:close/>
              </a:path>
              <a:path w="4994275" h="852169">
                <a:moveTo>
                  <a:pt x="4919472" y="285000"/>
                </a:moveTo>
                <a:lnTo>
                  <a:pt x="48478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847831" y="356616"/>
                </a:lnTo>
                <a:lnTo>
                  <a:pt x="4847831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847831" y="566928"/>
                </a:lnTo>
                <a:lnTo>
                  <a:pt x="4919472" y="566928"/>
                </a:lnTo>
                <a:lnTo>
                  <a:pt x="4919472" y="285000"/>
                </a:lnTo>
                <a:close/>
              </a:path>
              <a:path w="4994275" h="852169">
                <a:moveTo>
                  <a:pt x="4994148" y="12"/>
                </a:moveTo>
                <a:lnTo>
                  <a:pt x="4922520" y="12"/>
                </a:lnTo>
                <a:lnTo>
                  <a:pt x="0" y="0"/>
                </a:lnTo>
                <a:lnTo>
                  <a:pt x="0" y="71628"/>
                </a:lnTo>
                <a:lnTo>
                  <a:pt x="4922520" y="71628"/>
                </a:lnTo>
                <a:lnTo>
                  <a:pt x="492252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922520" y="281940"/>
                </a:lnTo>
                <a:lnTo>
                  <a:pt x="4994148" y="281940"/>
                </a:lnTo>
                <a:lnTo>
                  <a:pt x="49941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90903" y="897793"/>
            <a:ext cx="5108575" cy="3727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44805" indent="-261620">
              <a:lnSpc>
                <a:spcPct val="100000"/>
              </a:lnSpc>
              <a:spcBef>
                <a:spcPts val="90"/>
              </a:spcBef>
              <a:buAutoNum type="arabicPeriod" startAt="10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print(ws.name, ws.resource_group, ws.location, sep =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'\n')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10"/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mlflow.set_tracking_uri(ws.get_mlflow_tracking_uri())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803275" indent="-215265">
              <a:lnSpc>
                <a:spcPct val="141000"/>
              </a:lnSpc>
              <a:spcBef>
                <a:spcPts val="720"/>
              </a:spcBef>
              <a:buAutoNum type="arabicPeriod" startAt="11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go to the workspace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fetch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path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mlflow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models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experiments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section 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path: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45"/>
              </a:spcBef>
              <a:buAutoNum type="arabicPeriod" startAt="11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azureml.core.webservice import AciWebservice,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Webservice</a:t>
            </a:r>
            <a:endParaRPr sz="1000">
              <a:latin typeface="Courier New"/>
              <a:cs typeface="Courier New"/>
            </a:endParaRPr>
          </a:p>
          <a:p>
            <a:pPr marL="299085" marR="243204" indent="-215265">
              <a:lnSpc>
                <a:spcPct val="187000"/>
              </a:lnSpc>
              <a:buAutoNum type="arabicPeriod" startAt="11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Set the model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path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to the model folder created by your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run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model_path = "model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path"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AutoNum type="arabicPeriod" startAt="11"/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500"/>
              </a:lnSpc>
              <a:spcBef>
                <a:spcPts val="725"/>
              </a:spcBef>
              <a:buAutoNum type="arabicPeriod" startAt="14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deploy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ACI using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mlflow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azureml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SDK.  Configure the ACI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deployment target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deploy_configuration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function</a:t>
            </a:r>
            <a:r>
              <a:rPr dirty="0" sz="10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deploy to the ACI using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mlflow.azureml.deploy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deploy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takes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model_uri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workspace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35">
                <a:solidFill>
                  <a:srgbClr val="E83D8C"/>
                </a:solidFill>
                <a:latin typeface="Arial"/>
                <a:cs typeface="Arial"/>
              </a:rPr>
              <a:t>model_name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service_name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deployment_config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custom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tags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arguments upon being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called: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09"/>
              </a:spcBef>
              <a:buAutoNum type="arabicPeriod" startAt="14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Configure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4410455"/>
            <a:ext cx="1231900" cy="282575"/>
          </a:xfrm>
          <a:custGeom>
            <a:avLst/>
            <a:gdLst/>
            <a:ahLst/>
            <a:cxnLst/>
            <a:rect l="l" t="t" r="r" b="b"/>
            <a:pathLst>
              <a:path w="1231900" h="282575">
                <a:moveTo>
                  <a:pt x="1231392" y="12"/>
                </a:moveTo>
                <a:lnTo>
                  <a:pt x="1159764" y="12"/>
                </a:ln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159764" y="281940"/>
                </a:lnTo>
                <a:lnTo>
                  <a:pt x="1231392" y="281952"/>
                </a:lnTo>
                <a:lnTo>
                  <a:pt x="12313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39418" y="4731258"/>
            <a:ext cx="3869690" cy="2120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16.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aci_config =</a:t>
            </a:r>
            <a:r>
              <a:rPr dirty="0" sz="1000" spc="-3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AciWebservice.deploy_configuration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4" y="4980431"/>
            <a:ext cx="2437130" cy="853440"/>
          </a:xfrm>
          <a:custGeom>
            <a:avLst/>
            <a:gdLst/>
            <a:ahLst/>
            <a:cxnLst/>
            <a:rect l="l" t="t" r="r" b="b"/>
            <a:pathLst>
              <a:path w="2437129" h="853439">
                <a:moveTo>
                  <a:pt x="1307592" y="285000"/>
                </a:moveTo>
                <a:lnTo>
                  <a:pt x="1235964" y="285000"/>
                </a:lnTo>
                <a:lnTo>
                  <a:pt x="1235964" y="356628"/>
                </a:lnTo>
                <a:lnTo>
                  <a:pt x="1235964" y="496824"/>
                </a:lnTo>
                <a:lnTo>
                  <a:pt x="71628" y="496824"/>
                </a:lnTo>
                <a:lnTo>
                  <a:pt x="71628" y="356628"/>
                </a:lnTo>
                <a:lnTo>
                  <a:pt x="1235964" y="356628"/>
                </a:lnTo>
                <a:lnTo>
                  <a:pt x="1235964" y="285000"/>
                </a:lnTo>
                <a:lnTo>
                  <a:pt x="0" y="284988"/>
                </a:lnTo>
                <a:lnTo>
                  <a:pt x="0" y="356628"/>
                </a:lnTo>
                <a:lnTo>
                  <a:pt x="0" y="496824"/>
                </a:lnTo>
                <a:lnTo>
                  <a:pt x="0" y="568452"/>
                </a:lnTo>
                <a:lnTo>
                  <a:pt x="1235964" y="568452"/>
                </a:lnTo>
                <a:lnTo>
                  <a:pt x="1307592" y="568452"/>
                </a:lnTo>
                <a:lnTo>
                  <a:pt x="1307592" y="285000"/>
                </a:lnTo>
                <a:close/>
              </a:path>
              <a:path w="2437129" h="853439">
                <a:moveTo>
                  <a:pt x="1382268" y="12"/>
                </a:moveTo>
                <a:lnTo>
                  <a:pt x="1310627" y="12"/>
                </a:lnTo>
                <a:lnTo>
                  <a:pt x="0" y="0"/>
                </a:lnTo>
                <a:lnTo>
                  <a:pt x="0" y="71628"/>
                </a:lnTo>
                <a:lnTo>
                  <a:pt x="1310627" y="71628"/>
                </a:lnTo>
                <a:lnTo>
                  <a:pt x="1310627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1310627" y="283464"/>
                </a:lnTo>
                <a:lnTo>
                  <a:pt x="1382268" y="283476"/>
                </a:lnTo>
                <a:lnTo>
                  <a:pt x="1382268" y="12"/>
                </a:lnTo>
                <a:close/>
              </a:path>
              <a:path w="2437129" h="853439">
                <a:moveTo>
                  <a:pt x="2436876" y="571512"/>
                </a:moveTo>
                <a:lnTo>
                  <a:pt x="2365248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2365235" y="643128"/>
                </a:lnTo>
                <a:lnTo>
                  <a:pt x="2365235" y="781812"/>
                </a:lnTo>
                <a:lnTo>
                  <a:pt x="71628" y="781812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81812"/>
                </a:lnTo>
                <a:lnTo>
                  <a:pt x="0" y="853440"/>
                </a:lnTo>
                <a:lnTo>
                  <a:pt x="2365235" y="853440"/>
                </a:lnTo>
                <a:lnTo>
                  <a:pt x="2436876" y="853440"/>
                </a:lnTo>
                <a:lnTo>
                  <a:pt x="2436876" y="5715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62532" y="5018689"/>
            <a:ext cx="2767965" cy="103314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17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(cpu_cores=1,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17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17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memory_gb=1,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17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spcBef>
                <a:spcPts val="5"/>
              </a:spcBef>
              <a:buAutoNum type="arabicPeriod" startAt="17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tags={'method' :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'mlflow'},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17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17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description='weather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pred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model',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3604" y="5838443"/>
            <a:ext cx="2886710" cy="281940"/>
          </a:xfrm>
          <a:custGeom>
            <a:avLst/>
            <a:gdLst/>
            <a:ahLst/>
            <a:cxnLst/>
            <a:rect l="l" t="t" r="r" b="b"/>
            <a:pathLst>
              <a:path w="2886710" h="281939">
                <a:moveTo>
                  <a:pt x="2886456" y="12"/>
                </a:moveTo>
                <a:lnTo>
                  <a:pt x="2814828" y="12"/>
                </a:lnTo>
                <a:lnTo>
                  <a:pt x="0" y="0"/>
                </a:lnTo>
                <a:lnTo>
                  <a:pt x="0" y="71628"/>
                </a:lnTo>
                <a:lnTo>
                  <a:pt x="2814815" y="71628"/>
                </a:lnTo>
                <a:lnTo>
                  <a:pt x="281481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814815" y="281940"/>
                </a:lnTo>
                <a:lnTo>
                  <a:pt x="2886456" y="281940"/>
                </a:lnTo>
                <a:lnTo>
                  <a:pt x="288645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39418" y="6195059"/>
            <a:ext cx="176212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21.</a:t>
            </a:r>
            <a:r>
              <a:rPr dirty="0" sz="1000" spc="-3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location='eastus2')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03604" y="6123431"/>
            <a:ext cx="1833880" cy="567055"/>
          </a:xfrm>
          <a:custGeom>
            <a:avLst/>
            <a:gdLst/>
            <a:ahLst/>
            <a:cxnLst/>
            <a:rect l="l" t="t" r="r" b="b"/>
            <a:pathLst>
              <a:path w="1833880" h="567054">
                <a:moveTo>
                  <a:pt x="1533144" y="285000"/>
                </a:moveTo>
                <a:lnTo>
                  <a:pt x="1461516" y="285000"/>
                </a:lnTo>
                <a:lnTo>
                  <a:pt x="1461516" y="356628"/>
                </a:lnTo>
                <a:lnTo>
                  <a:pt x="1461516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1461516" y="356628"/>
                </a:lnTo>
                <a:lnTo>
                  <a:pt x="1461516" y="285000"/>
                </a:lnTo>
                <a:lnTo>
                  <a:pt x="0" y="28498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1461516" y="566928"/>
                </a:lnTo>
                <a:lnTo>
                  <a:pt x="1533144" y="566928"/>
                </a:lnTo>
                <a:lnTo>
                  <a:pt x="1533144" y="285000"/>
                </a:lnTo>
                <a:close/>
              </a:path>
              <a:path w="1833880" h="567054">
                <a:moveTo>
                  <a:pt x="1833372" y="12"/>
                </a:moveTo>
                <a:lnTo>
                  <a:pt x="1761744" y="12"/>
                </a:lnTo>
                <a:lnTo>
                  <a:pt x="0" y="0"/>
                </a:lnTo>
                <a:lnTo>
                  <a:pt x="0" y="71628"/>
                </a:lnTo>
                <a:lnTo>
                  <a:pt x="1761744" y="71628"/>
                </a:lnTo>
                <a:lnTo>
                  <a:pt x="17617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761744" y="281940"/>
                </a:lnTo>
                <a:lnTo>
                  <a:pt x="1833372" y="281940"/>
                </a:lnTo>
                <a:lnTo>
                  <a:pt x="18333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62532" y="6445153"/>
            <a:ext cx="427164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22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Deploy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on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ACI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22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22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(webservice,model) =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mlflow.azureml.deploy(model_uri=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6693407"/>
            <a:ext cx="4392295" cy="281940"/>
          </a:xfrm>
          <a:custGeom>
            <a:avLst/>
            <a:gdLst/>
            <a:ahLst/>
            <a:cxnLst/>
            <a:rect l="l" t="t" r="r" b="b"/>
            <a:pathLst>
              <a:path w="4392295" h="281940">
                <a:moveTo>
                  <a:pt x="4392168" y="12"/>
                </a:moveTo>
                <a:lnTo>
                  <a:pt x="4320540" y="12"/>
                </a:lnTo>
                <a:lnTo>
                  <a:pt x="0" y="0"/>
                </a:lnTo>
                <a:lnTo>
                  <a:pt x="0" y="71628"/>
                </a:lnTo>
                <a:lnTo>
                  <a:pt x="4320540" y="71628"/>
                </a:lnTo>
                <a:lnTo>
                  <a:pt x="432054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320540" y="281940"/>
                </a:lnTo>
                <a:lnTo>
                  <a:pt x="4392168" y="281940"/>
                </a:lnTo>
                <a:lnTo>
                  <a:pt x="43921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39418" y="7050023"/>
            <a:ext cx="447167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1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24.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'runs:/{}/{}'.format(run.id, model_path),</a:t>
            </a:r>
            <a:r>
              <a:rPr dirty="0" sz="1000" spc="-3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workspace=ws,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03604" y="6978395"/>
            <a:ext cx="4768850" cy="852169"/>
          </a:xfrm>
          <a:custGeom>
            <a:avLst/>
            <a:gdLst/>
            <a:ahLst/>
            <a:cxnLst/>
            <a:rect l="l" t="t" r="r" b="b"/>
            <a:pathLst>
              <a:path w="4768850" h="852170">
                <a:moveTo>
                  <a:pt x="4543044" y="12"/>
                </a:moveTo>
                <a:lnTo>
                  <a:pt x="4471403" y="12"/>
                </a:lnTo>
                <a:lnTo>
                  <a:pt x="0" y="0"/>
                </a:lnTo>
                <a:lnTo>
                  <a:pt x="0" y="71628"/>
                </a:lnTo>
                <a:lnTo>
                  <a:pt x="4471403" y="71628"/>
                </a:lnTo>
                <a:lnTo>
                  <a:pt x="4471403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471403" y="281940"/>
                </a:lnTo>
                <a:lnTo>
                  <a:pt x="4543044" y="281952"/>
                </a:lnTo>
                <a:lnTo>
                  <a:pt x="4543044" y="12"/>
                </a:lnTo>
                <a:close/>
              </a:path>
              <a:path w="4768850" h="852170">
                <a:moveTo>
                  <a:pt x="4722876" y="573036"/>
                </a:moveTo>
                <a:lnTo>
                  <a:pt x="4651235" y="573036"/>
                </a:lnTo>
                <a:lnTo>
                  <a:pt x="214871" y="573024"/>
                </a:lnTo>
                <a:lnTo>
                  <a:pt x="214871" y="644652"/>
                </a:lnTo>
                <a:lnTo>
                  <a:pt x="4651235" y="644652"/>
                </a:lnTo>
                <a:lnTo>
                  <a:pt x="4651235" y="780288"/>
                </a:lnTo>
                <a:lnTo>
                  <a:pt x="286512" y="780288"/>
                </a:lnTo>
                <a:lnTo>
                  <a:pt x="286512" y="644664"/>
                </a:lnTo>
                <a:lnTo>
                  <a:pt x="214884" y="644664"/>
                </a:lnTo>
                <a:lnTo>
                  <a:pt x="214884" y="780288"/>
                </a:lnTo>
                <a:lnTo>
                  <a:pt x="214871" y="851916"/>
                </a:lnTo>
                <a:lnTo>
                  <a:pt x="4651235" y="851916"/>
                </a:lnTo>
                <a:lnTo>
                  <a:pt x="4722876" y="851928"/>
                </a:lnTo>
                <a:lnTo>
                  <a:pt x="4722876" y="573036"/>
                </a:lnTo>
                <a:close/>
              </a:path>
              <a:path w="4768850" h="852170">
                <a:moveTo>
                  <a:pt x="4768596" y="285000"/>
                </a:moveTo>
                <a:lnTo>
                  <a:pt x="4696968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696968" y="356616"/>
                </a:lnTo>
                <a:lnTo>
                  <a:pt x="4696968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696968" y="566928"/>
                </a:lnTo>
                <a:lnTo>
                  <a:pt x="4768596" y="566940"/>
                </a:lnTo>
                <a:lnTo>
                  <a:pt x="4768596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62532" y="7300117"/>
            <a:ext cx="4646295" cy="7480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25.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model_name='svc-mlflow',</a:t>
            </a:r>
            <a:r>
              <a:rPr dirty="0" sz="1000" spc="-3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service_name='port-weather-pred',</a:t>
            </a:r>
            <a:endParaRPr sz="1000">
              <a:latin typeface="Courier New"/>
              <a:cs typeface="Courier New"/>
            </a:endParaRPr>
          </a:p>
          <a:p>
            <a:pPr marL="227329" marR="50800">
              <a:lnSpc>
                <a:spcPct val="187000"/>
              </a:lnSpc>
              <a:spcBef>
                <a:spcPts val="1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deployment_config=aci_config, tags=None, mlflow_home=None,  synchronous=True)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18475" y="7836407"/>
            <a:ext cx="1422400" cy="279400"/>
          </a:xfrm>
          <a:custGeom>
            <a:avLst/>
            <a:gdLst/>
            <a:ahLst/>
            <a:cxnLst/>
            <a:rect l="l" t="t" r="r" b="b"/>
            <a:pathLst>
              <a:path w="1422400" h="279400">
                <a:moveTo>
                  <a:pt x="1421904" y="12"/>
                </a:moveTo>
                <a:lnTo>
                  <a:pt x="1350276" y="12"/>
                </a:lnTo>
                <a:lnTo>
                  <a:pt x="0" y="0"/>
                </a:lnTo>
                <a:lnTo>
                  <a:pt x="0" y="71628"/>
                </a:lnTo>
                <a:lnTo>
                  <a:pt x="1350264" y="71628"/>
                </a:lnTo>
                <a:lnTo>
                  <a:pt x="135026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350264" y="278892"/>
                </a:lnTo>
                <a:lnTo>
                  <a:pt x="1421904" y="278892"/>
                </a:lnTo>
                <a:lnTo>
                  <a:pt x="142190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654302" y="8158733"/>
            <a:ext cx="368363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webservice.wait_for_deployment(show_output=True)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5788" y="8448065"/>
            <a:ext cx="33210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C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7660" cy="82873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62255">
              <a:lnSpc>
                <a:spcPct val="128200"/>
              </a:lnSpc>
              <a:spcBef>
                <a:spcPts val="95"/>
              </a:spcBef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deployment succeeded message upon successful deployment. For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clarity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MLflow deployment, follow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</a:t>
            </a:r>
            <a:endParaRPr sz="1100">
              <a:latin typeface="Arimo"/>
              <a:cs typeface="Arimo"/>
            </a:endParaRPr>
          </a:p>
          <a:p>
            <a:pPr marL="12700" marR="1333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examples: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https://docs.microsoft.com/en-us/azure/machine-learning/how-to-use-mlflow#deploy-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and-register-mlflow-models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mo"/>
              <a:cs typeface="Arimo"/>
            </a:endParaRPr>
          </a:p>
          <a:p>
            <a:pPr marL="12700" marR="37465">
              <a:lnSpc>
                <a:spcPct val="1272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Congratulations!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diverse deployment targets such 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AKS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azureml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mlflow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6223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focus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bringing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full capabilities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 continuous integration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a 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dynamically  developing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455930">
              <a:lnSpc>
                <a:spcPct val="125299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Understanding the need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for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continuous  integration and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continuous</a:t>
            </a:r>
            <a:r>
              <a:rPr dirty="0" sz="2250" spc="1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deployment</a:t>
            </a:r>
            <a:endParaRPr sz="2250">
              <a:latin typeface="Arimo"/>
              <a:cs typeface="Arimo"/>
            </a:endParaRPr>
          </a:p>
          <a:p>
            <a:pPr marL="12700" marR="52069">
              <a:lnSpc>
                <a:spcPct val="128200"/>
              </a:lnSpc>
              <a:spcBef>
                <a:spcPts val="1320"/>
              </a:spcBef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Continuous integration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CI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continuous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CD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continuous  delivery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goal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maintain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version the source code used 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training, enable triggers to perform necessary jobs in parallel, build  artifacts,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them for deployment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Several cloud vendors  enable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for monitoring ML services,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production, and orchestration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services in the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continuous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Without continuous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learning,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destined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 up as a failed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PoC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Proof of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Concept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concepts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 and implement hands-on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 and CD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play in the next  chapter.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Summary</a:t>
            </a:r>
            <a:endParaRPr sz="2250">
              <a:latin typeface="Arimo"/>
              <a:cs typeface="Arimo"/>
            </a:endParaRPr>
          </a:p>
          <a:p>
            <a:pPr marL="12700" marR="94615">
              <a:lnSpc>
                <a:spcPct val="128200"/>
              </a:lnSpc>
              <a:spcBef>
                <a:spcPts val="132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learned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principles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deploying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in  production.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explored the various deployment methods and targets and their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a comprehensive understanding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experience,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diverse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range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targets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machines, containers, and in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auto-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this,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handle any type of deployment challenge  that comes your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26380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delve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secrets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building, deploying,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maintaining 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services enabled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CD.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potential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MLOps!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delve into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1656885"/>
            <a:ext cx="4305935" cy="885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pc="-5"/>
              <a:t>Chapter </a:t>
            </a:r>
            <a:r>
              <a:rPr dirty="0" spc="-10"/>
              <a:t>7: </a:t>
            </a:r>
            <a:r>
              <a:rPr dirty="0" spc="-5"/>
              <a:t>Building Robust </a:t>
            </a:r>
            <a:r>
              <a:rPr dirty="0"/>
              <a:t>CI/CD  </a:t>
            </a:r>
            <a:r>
              <a:rPr dirty="0" spc="-5"/>
              <a:t>Pipelines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019" y="2682896"/>
            <a:ext cx="5375275" cy="23895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operations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  The principles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chapter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driving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 deployments in a business context.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comprehensive understanding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first-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 experience,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 through the concepts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implementation  simultaneously.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CI/CD 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environment while  learning about components of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continuous integration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CI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continuous 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CD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), 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releases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triggers. This will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equip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with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skills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 the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machine</a:t>
            </a:r>
            <a:endParaRPr sz="1100">
              <a:latin typeface="Arial"/>
              <a:cs typeface="Arial"/>
            </a:endParaRPr>
          </a:p>
          <a:p>
            <a:pPr marL="12700" marR="10795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given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scenario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cloud with continual learning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abilities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tune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business. Let's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 by looking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why we 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topics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5311140"/>
            <a:ext cx="5207635" cy="11188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Continuous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integration, delivery,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deployment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a CI/CD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environment (using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DevOps)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execution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execution triggers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6579405"/>
            <a:ext cx="5262880" cy="2559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17220">
              <a:lnSpc>
                <a:spcPct val="125299"/>
              </a:lnSpc>
              <a:spcBef>
                <a:spcPts val="100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Continuous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integration, </a:t>
            </a:r>
            <a:r>
              <a:rPr dirty="0" sz="2250" spc="-20">
                <a:solidFill>
                  <a:srgbClr val="444954"/>
                </a:solidFill>
                <a:latin typeface="Arimo"/>
                <a:cs typeface="Arimo"/>
              </a:rPr>
              <a:t>delivery,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and  deployment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in</a:t>
            </a:r>
            <a:r>
              <a:rPr dirty="0" sz="2250" spc="1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MLOps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Automation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primary reason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workflow. The goal of  enabling continuous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delivery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maintain data and source code  versions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models, enable triggers to perform necessary jobs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parallel,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artifacts,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deployments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 Several cloud vendors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promoting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well as orchestrate with other services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cloud. 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CD, 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continual learning,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system's success.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Without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773187"/>
            <a:ext cx="5389880" cy="50190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1.4 – Difference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between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waterfall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agile</a:t>
            </a:r>
            <a:r>
              <a:rPr dirty="0" sz="1100" spc="-7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methods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2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DevOps</a:t>
            </a:r>
            <a:r>
              <a:rPr dirty="0" sz="1100" spc="-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method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7081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DevOps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method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extends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agile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practices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further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streamlining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movement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software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 through the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build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test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deploy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delivery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stages.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empowers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cross-functional teams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autonomy 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execute their software applications driven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integration,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 deployment, and continuous delivery. 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encourages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collaboration,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integration, and  automation among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software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operators to improve the efficiency,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speed,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quality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delivering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customer-centric software.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provides a  streamlined software development framework for designing,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deploying, and  monitoring systems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 DevOps 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ship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in minutes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keep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running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reliably.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1165860">
              <a:lnSpc>
                <a:spcPct val="125299"/>
              </a:lnSpc>
            </a:pP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Traditional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software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development  challenges</a:t>
            </a:r>
            <a:endParaRPr sz="2250">
              <a:latin typeface="Arimo"/>
              <a:cs typeface="Arimo"/>
            </a:endParaRPr>
          </a:p>
          <a:p>
            <a:pPr marL="12700" marR="45085">
              <a:lnSpc>
                <a:spcPct val="128200"/>
              </a:lnSpc>
              <a:spcBef>
                <a:spcPts val="13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previous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shift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traditional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development  from the waterfall model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agile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 practices. Agile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DevOps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practices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enabled companies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ship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reliably.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 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ship software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in minutes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reliably.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approach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4834128" cy="2703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71465" cy="203136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162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continual learning, a ML system is deemed to end up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failed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Proof of  Concept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PoC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Only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with continual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capabilities can bring business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6540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a model in production with continual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capabilities,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CI, CD, and continuous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delivery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7.1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 is key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CD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continuous delivery. Let's see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 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interconnected: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478543"/>
            <a:ext cx="453834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7.1 – Continuous integration, delivery,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and deployment</a:t>
            </a:r>
            <a:r>
              <a:rPr dirty="0" sz="1100" spc="-7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pipelines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5877666"/>
            <a:ext cx="258445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Continuous</a:t>
            </a:r>
            <a:r>
              <a:rPr dirty="0" sz="1800" spc="-2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integration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6325256"/>
            <a:ext cx="5382260" cy="2174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aims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synchronize the application (ML 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application)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developer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time. The developer's changes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commits or merges are validated 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creating an 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performing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against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 emphasizes automated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a focus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checking the  application's robustness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not broken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bugged)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commits are  merged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master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main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branch.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Whenever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master branch, 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created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tested for robustness using automated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automating this process,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 delayed delivery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and  other integration challenges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keep users waiting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days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release.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Automation and 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heart of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0244" y="3034283"/>
            <a:ext cx="5373724" cy="2182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6378"/>
            <a:ext cx="226377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Continuous</a:t>
            </a:r>
            <a:r>
              <a:rPr dirty="0" sz="1800" spc="-5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delivery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2443"/>
            <a:ext cx="5366385" cy="42760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delivery extends 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 that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changes or releases are  deployed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brought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users; this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processes. Automating testing and release processes enable developers  and product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managers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changes with 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button,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enabling  seamless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control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supervision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capabilities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phase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delivery process, quite often, a human agent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(from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QA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involved in approving a build (pass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before deploying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(as  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7.1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continuous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delivery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typical continuous  delivery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through preliminary acceptance tests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getting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staging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phase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 a human agent supervises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 using smoke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suitable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461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smoke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been passed,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agent passes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production.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Automating the build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process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having 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agent involved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process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ensures great quality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regards production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 some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pitfalls that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 unnoticed with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automated  pipeline. Using continuous delivery, a business 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control 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 process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release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small batches (easy to troubleshoot in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blockers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errors)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full release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requisite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frame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(daily,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weekly,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monthly).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5830422"/>
            <a:ext cx="269176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Continuous</a:t>
            </a:r>
            <a:r>
              <a:rPr dirty="0" sz="1800" spc="-3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deployment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6278012"/>
            <a:ext cx="5374005" cy="27705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CD enables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full automation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goes 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further than continuous delivery. All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stages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and release to your production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completely automated without any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intervention, unlike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continuous delivery.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automated pipeline,  only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stop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 from being 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</a:t>
            </a:r>
            <a:endParaRPr sz="1100">
              <a:latin typeface="Arimo"/>
              <a:cs typeface="Arimo"/>
            </a:endParaRPr>
          </a:p>
          <a:p>
            <a:pPr marL="12700" marR="22860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deployment takes the pressure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 to maintain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 pipeline and accelerates deployment straight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enabling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continual 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feedback loops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customers.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10922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such automation, there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longer a release day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developers.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pressure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off them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just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focus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worrying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tests and release management. Developers can build, test,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the  software at their convenience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within minutes instead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waiting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days or for human approval, 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of software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4721225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days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sometimes weeks. Continuous deployment ensures full  automation to deploy and serve robust and scalable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software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users.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1442002"/>
            <a:ext cx="5053330" cy="885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/>
              <a:t>Setting up a CI/CD </a:t>
            </a:r>
            <a:r>
              <a:rPr dirty="0" spc="-5"/>
              <a:t>pipeline </a:t>
            </a:r>
            <a:r>
              <a:rPr dirty="0"/>
              <a:t>and </a:t>
            </a:r>
            <a:r>
              <a:rPr dirty="0" spc="-10"/>
              <a:t>the </a:t>
            </a:r>
            <a:r>
              <a:rPr dirty="0" spc="-5"/>
              <a:t>test  </a:t>
            </a:r>
            <a:r>
              <a:rPr dirty="0"/>
              <a:t>environment (using </a:t>
            </a:r>
            <a:r>
              <a:rPr dirty="0" spc="-5"/>
              <a:t>Azure</a:t>
            </a:r>
            <a:r>
              <a:rPr dirty="0" spc="-110"/>
              <a:t> </a:t>
            </a:r>
            <a:r>
              <a:rPr dirty="0" spc="-5"/>
              <a:t>DevOps)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019" y="2468013"/>
            <a:ext cx="5372735" cy="4384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previous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went through the theory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CI, continuous delivery, and  continuous deployment,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practice.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DevOps,  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a simple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own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(weather  prediction),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been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working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6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Key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Principles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for Deploying Your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ML System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deployment section (for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problem)).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984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service provided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Microsoft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source code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(version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control), project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management,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CI,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delivery, and  continuous deployment (automated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builds, testing,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capabilities).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also  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life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cycle management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applications.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DevOps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hands-on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seamless integration with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service,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previously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5" i="1">
                <a:solidFill>
                  <a:srgbClr val="49C4E2"/>
                </a:solidFill>
                <a:latin typeface="Arial"/>
                <a:cs typeface="Arial"/>
              </a:rPr>
              <a:t>6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integration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syncing of both services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deployments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ease.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 started.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32575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 to your 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project, </a:t>
            </a:r>
            <a:r>
              <a:rPr dirty="0" sz="1000" spc="-35">
                <a:solidFill>
                  <a:srgbClr val="E83D8C"/>
                </a:solidFill>
                <a:latin typeface="Arial"/>
                <a:cs typeface="Arial"/>
              </a:rPr>
              <a:t>Learn_MLOps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cloned repository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07_CICD_Pipeline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folder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07_CICD_Pipeline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drivers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release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Learn_MLOps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6640067"/>
            <a:ext cx="970915" cy="279400"/>
          </a:xfrm>
          <a:custGeom>
            <a:avLst/>
            <a:gdLst/>
            <a:ahLst/>
            <a:cxnLst/>
            <a:rect l="l" t="t" r="r" b="b"/>
            <a:pathLst>
              <a:path w="970914" h="279400">
                <a:moveTo>
                  <a:pt x="970788" y="12"/>
                </a:moveTo>
                <a:lnTo>
                  <a:pt x="899160" y="12"/>
                </a:lnTo>
                <a:lnTo>
                  <a:pt x="0" y="0"/>
                </a:lnTo>
                <a:lnTo>
                  <a:pt x="0" y="71628"/>
                </a:lnTo>
                <a:lnTo>
                  <a:pt x="899147" y="71628"/>
                </a:lnTo>
                <a:lnTo>
                  <a:pt x="899147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899147" y="278892"/>
                </a:lnTo>
                <a:lnTo>
                  <a:pt x="970788" y="278892"/>
                </a:lnTo>
                <a:lnTo>
                  <a:pt x="97078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24534" y="6960869"/>
            <a:ext cx="150114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├──07_CICD_Pipeline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7211567"/>
            <a:ext cx="2403475" cy="279400"/>
          </a:xfrm>
          <a:custGeom>
            <a:avLst/>
            <a:gdLst/>
            <a:ahLst/>
            <a:cxnLst/>
            <a:rect l="l" t="t" r="r" b="b"/>
            <a:pathLst>
              <a:path w="2403475" h="279400">
                <a:moveTo>
                  <a:pt x="2403348" y="207264"/>
                </a:move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403348" y="278892"/>
                </a:lnTo>
                <a:lnTo>
                  <a:pt x="2403348" y="207264"/>
                </a:lnTo>
                <a:close/>
              </a:path>
              <a:path w="2403475" h="279400">
                <a:moveTo>
                  <a:pt x="2403348" y="0"/>
                </a:moveTo>
                <a:lnTo>
                  <a:pt x="0" y="0"/>
                </a:lnTo>
                <a:lnTo>
                  <a:pt x="0" y="71628"/>
                </a:lnTo>
                <a:lnTo>
                  <a:pt x="2403348" y="71628"/>
                </a:lnTo>
                <a:lnTo>
                  <a:pt x="2403348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47647" y="7246777"/>
            <a:ext cx="235648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0"/>
              </a:spcBef>
              <a:tabLst>
                <a:tab pos="30162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│	├──</a:t>
            </a:r>
            <a:r>
              <a:rPr dirty="0" sz="1000" spc="-1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AciDeploymentconfig.yml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├──</a:t>
            </a:r>
            <a:r>
              <a:rPr dirty="0" sz="1000" spc="-1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AksDeploymentconfig.yml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8720" y="7211580"/>
            <a:ext cx="2475230" cy="563880"/>
          </a:xfrm>
          <a:custGeom>
            <a:avLst/>
            <a:gdLst/>
            <a:ahLst/>
            <a:cxnLst/>
            <a:rect l="l" t="t" r="r" b="b"/>
            <a:pathLst>
              <a:path w="2475229" h="563879">
                <a:moveTo>
                  <a:pt x="2474976" y="0"/>
                </a:moveTo>
                <a:lnTo>
                  <a:pt x="2403348" y="0"/>
                </a:lnTo>
                <a:lnTo>
                  <a:pt x="2403348" y="284975"/>
                </a:lnTo>
                <a:lnTo>
                  <a:pt x="0" y="284975"/>
                </a:lnTo>
                <a:lnTo>
                  <a:pt x="0" y="356603"/>
                </a:lnTo>
                <a:lnTo>
                  <a:pt x="2403348" y="356603"/>
                </a:lnTo>
                <a:lnTo>
                  <a:pt x="2403348" y="492239"/>
                </a:lnTo>
                <a:lnTo>
                  <a:pt x="71628" y="492239"/>
                </a:lnTo>
                <a:lnTo>
                  <a:pt x="71628" y="356616"/>
                </a:lnTo>
                <a:lnTo>
                  <a:pt x="0" y="356616"/>
                </a:lnTo>
                <a:lnTo>
                  <a:pt x="0" y="492239"/>
                </a:lnTo>
                <a:lnTo>
                  <a:pt x="0" y="563867"/>
                </a:lnTo>
                <a:lnTo>
                  <a:pt x="2403348" y="563867"/>
                </a:lnTo>
                <a:lnTo>
                  <a:pt x="2474976" y="563867"/>
                </a:lnTo>
                <a:lnTo>
                  <a:pt x="2474976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24534" y="7853171"/>
            <a:ext cx="210312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782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└──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InferenceConfig.yml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8720" y="7781543"/>
            <a:ext cx="2174875" cy="850900"/>
          </a:xfrm>
          <a:custGeom>
            <a:avLst/>
            <a:gdLst/>
            <a:ahLst/>
            <a:cxnLst/>
            <a:rect l="l" t="t" r="r" b="b"/>
            <a:pathLst>
              <a:path w="2174875" h="850900">
                <a:moveTo>
                  <a:pt x="1347216" y="569988"/>
                </a:moveTo>
                <a:lnTo>
                  <a:pt x="1275588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1275588" y="641604"/>
                </a:lnTo>
                <a:lnTo>
                  <a:pt x="1275588" y="778764"/>
                </a:lnTo>
                <a:lnTo>
                  <a:pt x="71628" y="778764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8764"/>
                </a:lnTo>
                <a:lnTo>
                  <a:pt x="0" y="850392"/>
                </a:lnTo>
                <a:lnTo>
                  <a:pt x="1275588" y="850392"/>
                </a:lnTo>
                <a:lnTo>
                  <a:pt x="1347216" y="850404"/>
                </a:lnTo>
                <a:lnTo>
                  <a:pt x="1347216" y="569988"/>
                </a:lnTo>
                <a:close/>
              </a:path>
              <a:path w="2174875" h="850900">
                <a:moveTo>
                  <a:pt x="1421892" y="285000"/>
                </a:moveTo>
                <a:lnTo>
                  <a:pt x="135026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1350264" y="356616"/>
                </a:lnTo>
                <a:lnTo>
                  <a:pt x="1350264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1350264" y="563880"/>
                </a:lnTo>
                <a:lnTo>
                  <a:pt x="1421892" y="563892"/>
                </a:lnTo>
                <a:lnTo>
                  <a:pt x="1421892" y="285000"/>
                </a:lnTo>
                <a:close/>
              </a:path>
              <a:path w="2174875" h="850900">
                <a:moveTo>
                  <a:pt x="2174748" y="12"/>
                </a:moveTo>
                <a:lnTo>
                  <a:pt x="2103120" y="12"/>
                </a:lnTo>
                <a:lnTo>
                  <a:pt x="0" y="0"/>
                </a:lnTo>
                <a:lnTo>
                  <a:pt x="0" y="71628"/>
                </a:lnTo>
                <a:lnTo>
                  <a:pt x="2103120" y="71628"/>
                </a:lnTo>
                <a:lnTo>
                  <a:pt x="2103120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103120" y="278892"/>
                </a:lnTo>
                <a:lnTo>
                  <a:pt x="2174748" y="278904"/>
                </a:lnTo>
                <a:lnTo>
                  <a:pt x="21747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76019" y="8101741"/>
            <a:ext cx="1377315" cy="6946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608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└──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myenv.yml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38608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└──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score.py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30825" cy="70046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9860">
              <a:lnSpc>
                <a:spcPct val="127899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previously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(from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5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Machine Learning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Pipelines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on two deployment targets: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Azure Container Instances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ACI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second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an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Azure Kubernetes 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AKS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 cluster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production environment. The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AciDeployment.yml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contains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  <a:p>
            <a:pPr marL="12700" marR="1397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configuration for the ACI deployment target,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AksDeployment.yml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contains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configuration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AKS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cluster.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InferenceConfig.yml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 artifacts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score.py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myenv.yml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8255">
              <a:lnSpc>
                <a:spcPct val="1290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functions defined in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score.py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pre-process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incoming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infer the pre-processed data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predictions.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myenv.yml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configuration for the inference environment,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  <a:p>
            <a:pPr marL="12700" marR="184785">
              <a:lnSpc>
                <a:spcPct val="128200"/>
              </a:lnSpc>
              <a:spcBef>
                <a:spcPts val="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Python version and packages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 within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files 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drivers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Now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familiarized  yourself with 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begin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connecting the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project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 service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principal.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Creating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 service</a:t>
            </a:r>
            <a:r>
              <a:rPr dirty="0" sz="1800" spc="-2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principal</a:t>
            </a:r>
            <a:endParaRPr sz="1800">
              <a:latin typeface="Arial"/>
              <a:cs typeface="Arial"/>
            </a:endParaRPr>
          </a:p>
          <a:p>
            <a:pPr marL="12700" marR="5715">
              <a:lnSpc>
                <a:spcPct val="127899"/>
              </a:lnSpc>
              <a:spcBef>
                <a:spcPts val="133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sync Azure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between both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services. Previously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Machine Learning Pipelines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had developed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Azure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 the </a:t>
            </a:r>
            <a:r>
              <a:rPr dirty="0" sz="1000" spc="-35">
                <a:solidFill>
                  <a:srgbClr val="E83D8C"/>
                </a:solidFill>
                <a:latin typeface="Arial"/>
                <a:cs typeface="Arial"/>
              </a:rPr>
              <a:t>Learn_MLOps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workspace. Now,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connect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ML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</a:t>
            </a:r>
            <a:endParaRPr sz="1100">
              <a:latin typeface="Arimo"/>
              <a:cs typeface="Arimo"/>
            </a:endParaRPr>
          </a:p>
          <a:p>
            <a:pPr marL="12700" marR="131445">
              <a:lnSpc>
                <a:spcPts val="1700"/>
              </a:lnSpc>
              <a:spcBef>
                <a:spcPts val="1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(named </a:t>
            </a:r>
            <a:r>
              <a:rPr dirty="0" sz="1000" spc="-35">
                <a:solidFill>
                  <a:srgbClr val="E83D8C"/>
                </a:solidFill>
                <a:latin typeface="Arial"/>
                <a:cs typeface="Arial"/>
              </a:rPr>
              <a:t>Learn_MLOps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 project (named </a:t>
            </a:r>
            <a:r>
              <a:rPr dirty="0" sz="1000" spc="-35">
                <a:solidFill>
                  <a:srgbClr val="E83D8C"/>
                </a:solidFill>
                <a:latin typeface="Arial"/>
                <a:cs typeface="Arial"/>
              </a:rPr>
              <a:t>Learn_MLOps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  service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principal.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Arimo"/>
              <a:cs typeface="Arimo"/>
            </a:endParaRPr>
          </a:p>
          <a:p>
            <a:pPr marL="12700" marR="6032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principal is an identity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inter-application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communication;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connection automation tool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 Azure resources. Service principal also takes  care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networking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connectivity aspects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Perform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steps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service principal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441959" marR="14351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Project Settings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bottom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left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screen)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Service 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connections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New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service connection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option/button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reveal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connection window,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7.2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6016515"/>
            <a:ext cx="5140325" cy="165353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7.2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New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service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principal</a:t>
            </a:r>
            <a:r>
              <a:rPr dirty="0" sz="1100" spc="-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connection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buAutoNum type="arabicPeriod" startAt="2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Azure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Resource Manager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connection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type and proceed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</a:t>
            </a:r>
            <a:endParaRPr sz="1000">
              <a:latin typeface="Arimo"/>
              <a:cs typeface="Arimo"/>
            </a:endParaRPr>
          </a:p>
          <a:p>
            <a:pPr marL="227329" marR="4508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Next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Service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principal (automatic)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proceed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final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principal.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buAutoNum type="arabicPeriod" startAt="3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prompted to create a new service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connection. 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scope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Machine  Learning Workspace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point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Subscription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Resource</a:t>
            </a:r>
            <a:endParaRPr sz="1000">
              <a:latin typeface="Arial"/>
              <a:cs typeface="Arial"/>
            </a:endParaRPr>
          </a:p>
          <a:p>
            <a:pPr marL="227329">
              <a:lnSpc>
                <a:spcPct val="100000"/>
              </a:lnSpc>
              <a:spcBef>
                <a:spcPts val="495"/>
              </a:spcBef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group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Machine Learning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Workspace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6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7.3: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4951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5521215"/>
            <a:ext cx="5369560" cy="182181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7.3 – Final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step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in creating a service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principal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principal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Service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connection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name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input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box</a:t>
            </a:r>
            <a:endParaRPr sz="1000">
              <a:latin typeface="Arimo"/>
              <a:cs typeface="Arimo"/>
            </a:endParaRPr>
          </a:p>
          <a:p>
            <a:pPr marL="441959" marR="264795">
              <a:lnSpc>
                <a:spcPts val="1730"/>
              </a:lnSpc>
              <a:spcBef>
                <a:spcPts val="7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(e.g.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mlops_sp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7.3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checkbox (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Grant access  permission to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all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 and click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Save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principal.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000">
              <a:latin typeface="Arimo"/>
              <a:cs typeface="Arimo"/>
            </a:endParaRPr>
          </a:p>
          <a:p>
            <a:pPr marL="12700" marR="5080">
              <a:lnSpc>
                <a:spcPct val="1286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service principal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given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mlops_sp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ready  to be 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orchestrating CI/CD pipelines. Next,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install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extension used 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7484749"/>
            <a:ext cx="5257800" cy="7054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3900"/>
              </a:lnSpc>
              <a:spcBef>
                <a:spcPts val="90"/>
              </a:spcBef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Installing the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extension to connect to the</a:t>
            </a:r>
            <a:r>
              <a:rPr dirty="0" sz="1800" spc="-8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Azure  </a:t>
            </a:r>
            <a:r>
              <a:rPr dirty="0" sz="1800" spc="30" b="1">
                <a:solidFill>
                  <a:srgbClr val="444954"/>
                </a:solidFill>
                <a:latin typeface="Arial"/>
                <a:cs typeface="Arial"/>
              </a:rPr>
              <a:t>ML</a:t>
            </a:r>
            <a:r>
              <a:rPr dirty="0" sz="1800" spc="-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workspace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8332365"/>
            <a:ext cx="5400040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Microsoft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 an extension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called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Machine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available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 Marketplace. It is used to orchestrate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our  desired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workspace. 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to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our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0011" y="861060"/>
            <a:ext cx="5387340" cy="4465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2580" cy="1483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desired deployment targets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ACI or AKS.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install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extension and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pipeline. Perform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steps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extension: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441959" marR="5969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Marketplace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Machine Learning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extension.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go to the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Marketplace,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on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icon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top right of your screen,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 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7.4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5940315"/>
            <a:ext cx="5135245" cy="16059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7.4 – Finding the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Azure DevOps</a:t>
            </a:r>
            <a:r>
              <a:rPr dirty="0" sz="1100" spc="-5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Marketplace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227329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entering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Marketplace,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presented with multiple extensions 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add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project. 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search for 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Machine 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extension.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6985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2.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Search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Machine Learning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extension and install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extension for free. Click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Get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it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free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install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extension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2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7.5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2318004"/>
            <a:ext cx="5387340" cy="3425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5568459"/>
            <a:ext cx="5359400" cy="3314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7.5 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Installing 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Machine Learning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extension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66484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Machine 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extension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clicking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Get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it 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free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button. After successful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installation,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Machine  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extension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 jobs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 With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</a:t>
            </a:r>
            <a:endParaRPr sz="1100">
              <a:latin typeface="Arimo"/>
              <a:cs typeface="Arimo"/>
            </a:endParaRPr>
          </a:p>
          <a:p>
            <a:pPr marL="12700" marR="29273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prerequisites,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configure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 delivery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mo"/>
              <a:cs typeface="Arimo"/>
            </a:endParaRPr>
          </a:p>
          <a:p>
            <a:pPr marL="12700" marR="361950">
              <a:lnSpc>
                <a:spcPct val="1239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Setting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up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 continuous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integration </a:t>
            </a:r>
            <a:r>
              <a:rPr dirty="0" sz="1800" spc="25" b="1">
                <a:solidFill>
                  <a:srgbClr val="444954"/>
                </a:solidFill>
                <a:latin typeface="Arial"/>
                <a:cs typeface="Arial"/>
              </a:rPr>
              <a:t>and 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deployment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pipeline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for the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test</a:t>
            </a:r>
            <a:r>
              <a:rPr dirty="0" sz="1800" spc="-4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2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configure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pipeline for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staging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 (also  called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environment).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pipeline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facilitate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automate deployments.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started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going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Pipelines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&gt;&gt;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Releases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2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7.6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4509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792743"/>
            <a:ext cx="5339715" cy="35693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7.6 – Setting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CI/CD</a:t>
            </a:r>
            <a:r>
              <a:rPr dirty="0" sz="1100" spc="-7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pipeline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7175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 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Release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pipeline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wish.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demo,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been named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Port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Weather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ML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Pipeline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connecting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requisite artifacts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pipeline,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as the  repository containing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containing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Connecting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artifacts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to the</a:t>
            </a:r>
            <a:r>
              <a:rPr dirty="0" sz="1800" spc="-4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pipeline</a:t>
            </a:r>
            <a:endParaRPr sz="1800">
              <a:latin typeface="Arial"/>
              <a:cs typeface="Arial"/>
            </a:endParaRPr>
          </a:p>
          <a:p>
            <a:pPr marL="12700" marR="51435">
              <a:lnSpc>
                <a:spcPct val="127699"/>
              </a:lnSpc>
              <a:spcBef>
                <a:spcPts val="134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Connect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repository.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repository serves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central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code repository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 deployments and operations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 DevOps. Hence, let's connect the repository 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30">
                <a:solidFill>
                  <a:srgbClr val="E83D8C"/>
                </a:solidFill>
                <a:latin typeface="Arial"/>
                <a:cs typeface="Arial"/>
              </a:rPr>
              <a:t>Learn_MLOps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pipeline: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44195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000" spc="5" i="1">
                <a:solidFill>
                  <a:srgbClr val="6D727C"/>
                </a:solidFill>
                <a:latin typeface="Arial"/>
                <a:cs typeface="Arial"/>
              </a:rPr>
              <a:t>7.7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Artifacts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click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Add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, select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Azure  Repository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, and then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 (for example,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Learn_MLOps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connect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release pipeline: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3715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5146311"/>
            <a:ext cx="5171440" cy="27292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7.7 – Connecting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Azure DevOps repository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as an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artifact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147320" indent="-215265">
              <a:lnSpc>
                <a:spcPct val="141000"/>
              </a:lnSpc>
              <a:buAutoNum type="arabicPeriod" startAt="2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default branch 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master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finally, click 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Add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bottom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screen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connect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 release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After  adding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repository,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see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Learn_MLOps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icon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Artifacts</a:t>
            </a:r>
            <a:r>
              <a:rPr dirty="0" sz="1000" spc="-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section.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buAutoNum type="arabicPeriod" startAt="2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Connect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your Azure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connect your Azure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release pipeline,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Artifacts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click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Add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Azure  </a:t>
            </a:r>
            <a:r>
              <a:rPr dirty="0" sz="1000" spc="25" b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Model Artifact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the artifact type,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7.8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 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Service  Endpoint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(your Azure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workspace,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mlops_ws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 models to  deploy.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Let's select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model-scaler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previously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registered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Machine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Learning Pipelines,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incoming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standard: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409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97500" cy="1482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701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successful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companies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already adopting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can't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keep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same thing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ML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applications?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leading cause is that there's a fundamental difference between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 and traditional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software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development: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Machine learning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is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not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just code;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it is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code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plus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data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. 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applying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algorithm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(via code)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100" spc="-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5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1.5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4660155"/>
            <a:ext cx="5404485" cy="1868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1.5 – Machine learning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=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data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+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code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While code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meticulously crafted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environment,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 multiple sources for training,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inference. 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 and changing over  time in terms of volume,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velocity,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veracity,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variety.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keep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evolving  data, code evolves over time.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perspective, their relationship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observed as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separate planes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dimension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 independent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aspects. The challenge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process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bridge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between 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planes in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controlled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8906019"/>
            <a:ext cx="317500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1.6 – Data and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code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progression over</a:t>
            </a:r>
            <a:r>
              <a:rPr dirty="0" sz="1100" spc="-6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time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2484120"/>
            <a:ext cx="4306256" cy="1969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0244" y="6687311"/>
            <a:ext cx="4448748" cy="20101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282203"/>
            <a:ext cx="5175885" cy="28962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7.8 – Connecting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scaler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as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an</a:t>
            </a:r>
            <a:r>
              <a:rPr dirty="0" sz="1100" spc="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artifact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mo"/>
              <a:cs typeface="Arimo"/>
            </a:endParaRPr>
          </a:p>
          <a:p>
            <a:pPr marL="227329" marR="82550" indent="-215265">
              <a:lnSpc>
                <a:spcPct val="142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After selecting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model_scaler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add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artifact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release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Add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adding the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model_scaler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artifact, 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able to  see the model's name </a:t>
            </a:r>
            <a:r>
              <a:rPr dirty="0" sz="1000" spc="4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model_scaler</a:t>
            </a:r>
            <a:r>
              <a:rPr dirty="0" sz="1000" spc="4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a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icon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Artifacts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3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7.9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227329" marR="64769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way, connect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support_vector_classifier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artifacts.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clicking 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Add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button on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Artifacts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 select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Azure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Artifact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point to the 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endpoint (the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 principal connected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example: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mlops_sp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support_vector_classifier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trained previously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Chapter</a:t>
            </a:r>
            <a:endParaRPr sz="1100">
              <a:latin typeface="Arial"/>
              <a:cs typeface="Arial"/>
            </a:endParaRPr>
          </a:p>
          <a:p>
            <a:pPr marL="227329" marR="5080">
              <a:lnSpc>
                <a:spcPct val="128200"/>
              </a:lnSpc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4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Machine Learning Pipelines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Add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artifact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pipeline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hitting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Add</a:t>
            </a:r>
            <a:r>
              <a:rPr dirty="0" sz="1100" spc="2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button: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226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5007627"/>
            <a:ext cx="5394960" cy="41636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7.9 – Connected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artifacts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42227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adding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support_vector_classifier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able to 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support_vector_classifier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icon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Artifacts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section, as 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4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7.9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450">
              <a:latin typeface="Arimo"/>
              <a:cs typeface="Arimo"/>
            </a:endParaRPr>
          </a:p>
          <a:p>
            <a:pPr algn="just"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Congratulations!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three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30">
                <a:solidFill>
                  <a:srgbClr val="E83D8C"/>
                </a:solidFill>
                <a:latin typeface="Arial"/>
                <a:cs typeface="Arial"/>
              </a:rPr>
              <a:t>Learn_MLOps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scaler</a:t>
            </a:r>
            <a:r>
              <a:rPr dirty="0" sz="1100" spc="80">
                <a:solidFill>
                  <a:srgbClr val="6D727C"/>
                </a:solidFill>
                <a:latin typeface="Arimo"/>
                <a:cs typeface="Arimo"/>
              </a:rPr>
              <a:t>,</a:t>
            </a:r>
            <a:endParaRPr sz="1100">
              <a:latin typeface="Arimo"/>
              <a:cs typeface="Arimo"/>
            </a:endParaRPr>
          </a:p>
          <a:p>
            <a:pPr algn="just" marL="12700" marR="327660">
              <a:lnSpc>
                <a:spcPct val="128200"/>
              </a:lnSpc>
              <a:spcBef>
                <a:spcPts val="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support_vector_classifier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connected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release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 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artifacts to orchestrate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pipeline.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to  configure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Staging/TEST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environment!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mo"/>
              <a:cs typeface="Arimo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Setting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up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 test</a:t>
            </a:r>
            <a:r>
              <a:rPr dirty="0" sz="1800" spc="-6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environment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20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up a continuous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integration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continuous deployment pipeline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 in the pipeline.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stage,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service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perform various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validate the 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readiness for</a:t>
            </a:r>
            <a:r>
              <a:rPr dirty="0" sz="11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Arimo"/>
              <a:cs typeface="Arimo"/>
            </a:endParaRPr>
          </a:p>
          <a:p>
            <a:pPr marL="441959" marR="9525" indent="-215265">
              <a:lnSpc>
                <a:spcPct val="139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started,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Add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 stage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box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Stages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add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empty  job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7.6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name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DEV </a:t>
            </a:r>
            <a:r>
              <a:rPr dirty="0" sz="1000" spc="-80">
                <a:solidFill>
                  <a:srgbClr val="E83D8C"/>
                </a:solidFill>
                <a:latin typeface="Arial"/>
                <a:cs typeface="Arial"/>
              </a:rPr>
              <a:t>TEST</a:t>
            </a:r>
            <a:r>
              <a:rPr dirty="0" sz="1000" spc="-8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</a:t>
            </a:r>
            <a:r>
              <a:rPr dirty="0" sz="1000" spc="-1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000">
              <a:latin typeface="Arimo"/>
              <a:cs typeface="Arimo"/>
            </a:endParaRPr>
          </a:p>
          <a:p>
            <a:pPr marL="441959">
              <a:lnSpc>
                <a:spcPct val="100000"/>
              </a:lnSpc>
              <a:spcBef>
                <a:spcPts val="49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stage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DEV </a:t>
            </a:r>
            <a:r>
              <a:rPr dirty="0" sz="1000" spc="-100">
                <a:solidFill>
                  <a:srgbClr val="E83D8C"/>
                </a:solidFill>
                <a:latin typeface="Arial"/>
                <a:cs typeface="Arial"/>
              </a:rPr>
              <a:t>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this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development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testing environment. Ideally,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both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3930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5788" y="845713"/>
            <a:ext cx="4446905" cy="455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90"/>
              </a:spcBef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DEV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different stages,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simplicity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avoiding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repetitive  implementation,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merge them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both.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following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8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7.10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4888755"/>
            <a:ext cx="5089525" cy="165353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7.10 – Setting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DEV TEST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stage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2. After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naming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stage, save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stage 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Save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at 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top.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Every  stage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composition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series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steps 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jobs to check the robustness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stage.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configure the jobs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within 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DEV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job,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simple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terms,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 to execute or 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deployments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a  job to deploy a model on the Kubernetes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cluster). To configure jobs,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1  job, 0 task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link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DEV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7.11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1290827"/>
            <a:ext cx="5387340" cy="3398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6767847"/>
            <a:ext cx="5171440" cy="16033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7.11 – Configuring DEV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TEST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jobs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227329" marR="14922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1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job,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0 task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DEV 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stage,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add agent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jobs.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Arimo"/>
              <a:cs typeface="Arimo"/>
            </a:endParaRPr>
          </a:p>
          <a:p>
            <a:pPr marL="227329" marR="5080" indent="-215265">
              <a:lnSpc>
                <a:spcPct val="1395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3. Add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task to the agent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job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+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Agent job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tab.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pre-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made template job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AzureML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Deploy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Search and add </a:t>
            </a:r>
            <a:r>
              <a:rPr dirty="0" sz="1000" spc="-35">
                <a:solidFill>
                  <a:srgbClr val="E83D8C"/>
                </a:solidFill>
                <a:latin typeface="Arial"/>
                <a:cs typeface="Arial"/>
              </a:rPr>
              <a:t>AzureML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deploy</a:t>
            </a:r>
            <a:r>
              <a:rPr dirty="0" sz="1000" spc="4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2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7.12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932683"/>
            <a:ext cx="5247132" cy="5586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852179"/>
            <a:ext cx="5176520" cy="18211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7.12 – Adding a job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AzureML Model</a:t>
            </a:r>
            <a:r>
              <a:rPr dirty="0" sz="1100" spc="-5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Deploy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227329" marR="488950">
              <a:lnSpc>
                <a:spcPct val="127299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adding 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AzureML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Deploy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job,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prompted 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connect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and the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inferenceconfig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prompted to enter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deployment information.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 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7.13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, point to 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mlops_ws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Model 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Source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Artifact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using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 generated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previously when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packaging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models):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790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5210319"/>
            <a:ext cx="5125720" cy="1762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7.13 – Adding a job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Azure ML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Model</a:t>
            </a:r>
            <a:r>
              <a:rPr dirty="0" sz="1100" spc="-4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Deploy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inferenceConfig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functionality.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 snippet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taken from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inferenceConfig.yml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repository).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snapshot  of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inferenceConfig.yml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inferenceConfig.yml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61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entryScript: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score.py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6760464"/>
            <a:ext cx="1724025" cy="279400"/>
          </a:xfrm>
          <a:custGeom>
            <a:avLst/>
            <a:gdLst/>
            <a:ahLst/>
            <a:cxnLst/>
            <a:rect l="l" t="t" r="r" b="b"/>
            <a:pathLst>
              <a:path w="1724025" h="279400">
                <a:moveTo>
                  <a:pt x="1723644" y="12"/>
                </a:moveTo>
                <a:lnTo>
                  <a:pt x="1652016" y="12"/>
                </a:lnTo>
                <a:lnTo>
                  <a:pt x="0" y="0"/>
                </a:lnTo>
                <a:lnTo>
                  <a:pt x="0" y="71628"/>
                </a:lnTo>
                <a:lnTo>
                  <a:pt x="1652016" y="71628"/>
                </a:lnTo>
                <a:lnTo>
                  <a:pt x="165201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652016" y="278892"/>
                </a:lnTo>
                <a:lnTo>
                  <a:pt x="1723644" y="278892"/>
                </a:lnTo>
                <a:lnTo>
                  <a:pt x="17236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4534" y="7117080"/>
            <a:ext cx="120142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runtime: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python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7045452"/>
            <a:ext cx="1649095" cy="563880"/>
          </a:xfrm>
          <a:custGeom>
            <a:avLst/>
            <a:gdLst/>
            <a:ahLst/>
            <a:cxnLst/>
            <a:rect l="l" t="t" r="r" b="b"/>
            <a:pathLst>
              <a:path w="1649095" h="563879">
                <a:moveTo>
                  <a:pt x="1272540" y="12"/>
                </a:moveTo>
                <a:lnTo>
                  <a:pt x="1200912" y="12"/>
                </a:lnTo>
                <a:lnTo>
                  <a:pt x="0" y="0"/>
                </a:lnTo>
                <a:lnTo>
                  <a:pt x="0" y="71628"/>
                </a:lnTo>
                <a:lnTo>
                  <a:pt x="1200912" y="71628"/>
                </a:lnTo>
                <a:lnTo>
                  <a:pt x="1200912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200912" y="278892"/>
                </a:lnTo>
                <a:lnTo>
                  <a:pt x="1272540" y="278892"/>
                </a:lnTo>
                <a:lnTo>
                  <a:pt x="1272540" y="12"/>
                </a:lnTo>
                <a:close/>
              </a:path>
              <a:path w="1649095" h="563879">
                <a:moveTo>
                  <a:pt x="1648968" y="285000"/>
                </a:moveTo>
                <a:lnTo>
                  <a:pt x="1577327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1577327" y="356616"/>
                </a:lnTo>
                <a:lnTo>
                  <a:pt x="1577327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1577327" y="563880"/>
                </a:lnTo>
                <a:lnTo>
                  <a:pt x="1648968" y="563880"/>
                </a:lnTo>
                <a:lnTo>
                  <a:pt x="1648968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76019" y="7293971"/>
            <a:ext cx="5410835" cy="173482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65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condaFile: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myenv.yml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7899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representation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settings for a custom environment in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 our models.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score.py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(previously created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6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Key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Principles for Deploying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Your ML System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)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conda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myenv.yml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defines  the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conda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 (packages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dependencies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install).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snapshot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myenv.yml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0244" y="861060"/>
            <a:ext cx="5387339" cy="4154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3889"/>
            <a:ext cx="64452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290">
                <a:solidFill>
                  <a:srgbClr val="E83D8C"/>
                </a:solidFill>
                <a:latin typeface="Arial"/>
                <a:cs typeface="Arial"/>
              </a:rPr>
              <a:t>m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y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e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n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v</a:t>
            </a:r>
            <a:r>
              <a:rPr dirty="0" sz="1000" spc="254">
                <a:solidFill>
                  <a:srgbClr val="E83D8C"/>
                </a:solidFill>
                <a:latin typeface="Arial"/>
                <a:cs typeface="Arial"/>
              </a:rPr>
              <a:t>.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y</a:t>
            </a:r>
            <a:r>
              <a:rPr dirty="0" sz="1000" spc="-300">
                <a:solidFill>
                  <a:srgbClr val="E83D8C"/>
                </a:solidFill>
                <a:latin typeface="Arial"/>
                <a:cs typeface="Arial"/>
              </a:rPr>
              <a:t>m</a:t>
            </a:r>
            <a:r>
              <a:rPr dirty="0" sz="1000" spc="320">
                <a:solidFill>
                  <a:srgbClr val="E83D8C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4534" y="1280922"/>
            <a:ext cx="195262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name: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project_environment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8720" y="1530095"/>
            <a:ext cx="4131945" cy="1134110"/>
          </a:xfrm>
          <a:custGeom>
            <a:avLst/>
            <a:gdLst/>
            <a:ahLst/>
            <a:cxnLst/>
            <a:rect l="l" t="t" r="r" b="b"/>
            <a:pathLst>
              <a:path w="4131945" h="1134110">
                <a:moveTo>
                  <a:pt x="1121664" y="12"/>
                </a:moveTo>
                <a:lnTo>
                  <a:pt x="1050036" y="12"/>
                </a:lnTo>
                <a:lnTo>
                  <a:pt x="0" y="0"/>
                </a:lnTo>
                <a:lnTo>
                  <a:pt x="0" y="71628"/>
                </a:lnTo>
                <a:lnTo>
                  <a:pt x="1050023" y="71628"/>
                </a:lnTo>
                <a:lnTo>
                  <a:pt x="1050023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050023" y="278892"/>
                </a:lnTo>
                <a:lnTo>
                  <a:pt x="1121664" y="278892"/>
                </a:lnTo>
                <a:lnTo>
                  <a:pt x="1121664" y="12"/>
                </a:lnTo>
                <a:close/>
              </a:path>
              <a:path w="4131945" h="1134110">
                <a:moveTo>
                  <a:pt x="1196340" y="854976"/>
                </a:moveTo>
                <a:lnTo>
                  <a:pt x="1124712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1124712" y="926592"/>
                </a:lnTo>
                <a:lnTo>
                  <a:pt x="1124712" y="1062228"/>
                </a:lnTo>
                <a:lnTo>
                  <a:pt x="71628" y="1062228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2228"/>
                </a:lnTo>
                <a:lnTo>
                  <a:pt x="0" y="1133856"/>
                </a:lnTo>
                <a:lnTo>
                  <a:pt x="1124712" y="1133856"/>
                </a:lnTo>
                <a:lnTo>
                  <a:pt x="1196340" y="1133856"/>
                </a:lnTo>
                <a:lnTo>
                  <a:pt x="1196340" y="854976"/>
                </a:lnTo>
                <a:close/>
              </a:path>
              <a:path w="4131945" h="1134110">
                <a:moveTo>
                  <a:pt x="2776728" y="285000"/>
                </a:moveTo>
                <a:lnTo>
                  <a:pt x="270510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705100" y="356616"/>
                </a:lnTo>
                <a:lnTo>
                  <a:pt x="2705100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2705100" y="563880"/>
                </a:lnTo>
                <a:lnTo>
                  <a:pt x="2776728" y="563880"/>
                </a:lnTo>
                <a:lnTo>
                  <a:pt x="2776728" y="285000"/>
                </a:lnTo>
                <a:close/>
              </a:path>
              <a:path w="4131945" h="1134110">
                <a:moveTo>
                  <a:pt x="4131564" y="569988"/>
                </a:moveTo>
                <a:lnTo>
                  <a:pt x="4059936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4059936" y="641604"/>
                </a:lnTo>
                <a:lnTo>
                  <a:pt x="4059936" y="777240"/>
                </a:lnTo>
                <a:lnTo>
                  <a:pt x="71628" y="777240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7240"/>
                </a:lnTo>
                <a:lnTo>
                  <a:pt x="0" y="848868"/>
                </a:lnTo>
                <a:lnTo>
                  <a:pt x="4059936" y="848868"/>
                </a:lnTo>
                <a:lnTo>
                  <a:pt x="4131564" y="848868"/>
                </a:lnTo>
                <a:lnTo>
                  <a:pt x="4131564" y="569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47647" y="1565305"/>
            <a:ext cx="4010660" cy="13163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dependencies: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6446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The python interpreter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version.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164465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Currently Azure ML only supports 3.5.2 and</a:t>
            </a:r>
            <a:r>
              <a:rPr dirty="0" sz="1000" spc="-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later.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164465" indent="-152400">
              <a:lnSpc>
                <a:spcPct val="100000"/>
              </a:lnSpc>
              <a:spcBef>
                <a:spcPts val="5"/>
              </a:spcBef>
              <a:buChar char="-"/>
              <a:tabLst>
                <a:tab pos="16510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python=3.6.2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Char char="-"/>
            </a:pPr>
            <a:endParaRPr sz="900">
              <a:latin typeface="Courier New"/>
              <a:cs typeface="Courier New"/>
            </a:endParaRPr>
          </a:p>
          <a:p>
            <a:pPr marL="164465" indent="-152400">
              <a:lnSpc>
                <a:spcPct val="100000"/>
              </a:lnSpc>
              <a:buChar char="-"/>
              <a:tabLst>
                <a:tab pos="165100" algn="l"/>
              </a:tabLst>
            </a:pP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pip: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8720" y="2670047"/>
            <a:ext cx="594360" cy="279400"/>
          </a:xfrm>
          <a:custGeom>
            <a:avLst/>
            <a:gdLst/>
            <a:ahLst/>
            <a:cxnLst/>
            <a:rect l="l" t="t" r="r" b="b"/>
            <a:pathLst>
              <a:path w="594360" h="279400">
                <a:moveTo>
                  <a:pt x="594360" y="12"/>
                </a:moveTo>
                <a:lnTo>
                  <a:pt x="522732" y="12"/>
                </a:lnTo>
                <a:lnTo>
                  <a:pt x="0" y="0"/>
                </a:lnTo>
                <a:lnTo>
                  <a:pt x="0" y="71628"/>
                </a:lnTo>
                <a:lnTo>
                  <a:pt x="522719" y="71628"/>
                </a:lnTo>
                <a:lnTo>
                  <a:pt x="52271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522719" y="278892"/>
                </a:lnTo>
                <a:lnTo>
                  <a:pt x="594360" y="278904"/>
                </a:lnTo>
                <a:lnTo>
                  <a:pt x="59436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24534" y="3026664"/>
            <a:ext cx="749935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879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-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numpy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8720" y="2955035"/>
            <a:ext cx="1949450" cy="1137285"/>
          </a:xfrm>
          <a:custGeom>
            <a:avLst/>
            <a:gdLst/>
            <a:ahLst/>
            <a:cxnLst/>
            <a:rect l="l" t="t" r="r" b="b"/>
            <a:pathLst>
              <a:path w="1949450" h="1137285">
                <a:moveTo>
                  <a:pt x="821436" y="12"/>
                </a:moveTo>
                <a:lnTo>
                  <a:pt x="749808" y="12"/>
                </a:lnTo>
                <a:lnTo>
                  <a:pt x="0" y="0"/>
                </a:lnTo>
                <a:lnTo>
                  <a:pt x="0" y="71628"/>
                </a:lnTo>
                <a:lnTo>
                  <a:pt x="749808" y="71628"/>
                </a:lnTo>
                <a:lnTo>
                  <a:pt x="749808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749808" y="280416"/>
                </a:lnTo>
                <a:lnTo>
                  <a:pt x="821436" y="280416"/>
                </a:lnTo>
                <a:lnTo>
                  <a:pt x="821436" y="12"/>
                </a:lnTo>
                <a:close/>
              </a:path>
              <a:path w="1949450" h="1137285">
                <a:moveTo>
                  <a:pt x="896112" y="571512"/>
                </a:moveTo>
                <a:lnTo>
                  <a:pt x="824484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824471" y="643128"/>
                </a:lnTo>
                <a:lnTo>
                  <a:pt x="824471" y="780288"/>
                </a:lnTo>
                <a:lnTo>
                  <a:pt x="71628" y="780288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80288"/>
                </a:lnTo>
                <a:lnTo>
                  <a:pt x="0" y="851916"/>
                </a:lnTo>
                <a:lnTo>
                  <a:pt x="824471" y="851916"/>
                </a:lnTo>
                <a:lnTo>
                  <a:pt x="896112" y="851928"/>
                </a:lnTo>
                <a:lnTo>
                  <a:pt x="896112" y="571512"/>
                </a:lnTo>
                <a:close/>
              </a:path>
              <a:path w="1949450" h="1137285">
                <a:moveTo>
                  <a:pt x="1272540" y="286524"/>
                </a:moveTo>
                <a:lnTo>
                  <a:pt x="1200912" y="286524"/>
                </a:lnTo>
                <a:lnTo>
                  <a:pt x="0" y="286512"/>
                </a:lnTo>
                <a:lnTo>
                  <a:pt x="0" y="358140"/>
                </a:lnTo>
                <a:lnTo>
                  <a:pt x="1200912" y="358140"/>
                </a:lnTo>
                <a:lnTo>
                  <a:pt x="1200912" y="495300"/>
                </a:lnTo>
                <a:lnTo>
                  <a:pt x="71628" y="495300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5300"/>
                </a:lnTo>
                <a:lnTo>
                  <a:pt x="0" y="566928"/>
                </a:lnTo>
                <a:lnTo>
                  <a:pt x="1200912" y="566928"/>
                </a:lnTo>
                <a:lnTo>
                  <a:pt x="1272540" y="566928"/>
                </a:lnTo>
                <a:lnTo>
                  <a:pt x="1272540" y="286524"/>
                </a:lnTo>
                <a:close/>
              </a:path>
              <a:path w="1949450" h="1137285">
                <a:moveTo>
                  <a:pt x="1949196" y="856500"/>
                </a:moveTo>
                <a:lnTo>
                  <a:pt x="1877568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1877555" y="928116"/>
                </a:lnTo>
                <a:lnTo>
                  <a:pt x="1877555" y="1065276"/>
                </a:lnTo>
                <a:lnTo>
                  <a:pt x="71628" y="1065276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5276"/>
                </a:lnTo>
                <a:lnTo>
                  <a:pt x="0" y="1136904"/>
                </a:lnTo>
                <a:lnTo>
                  <a:pt x="1877555" y="1136904"/>
                </a:lnTo>
                <a:lnTo>
                  <a:pt x="1949196" y="1136916"/>
                </a:lnTo>
                <a:lnTo>
                  <a:pt x="1949196" y="8565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99909" y="3276757"/>
            <a:ext cx="1979930" cy="10318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61925" indent="-149860">
              <a:lnSpc>
                <a:spcPct val="100000"/>
              </a:lnSpc>
              <a:spcBef>
                <a:spcPts val="90"/>
              </a:spcBef>
              <a:buChar char="-"/>
              <a:tabLst>
                <a:tab pos="16256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onnxruntime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Char char="-"/>
            </a:pPr>
            <a:endParaRPr sz="900">
              <a:latin typeface="Courier New"/>
              <a:cs typeface="Courier New"/>
            </a:endParaRPr>
          </a:p>
          <a:p>
            <a:pPr marL="161925" indent="-149860">
              <a:lnSpc>
                <a:spcPct val="100000"/>
              </a:lnSpc>
              <a:buChar char="-"/>
              <a:tabLst>
                <a:tab pos="16256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joblib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Char char="-"/>
            </a:pPr>
            <a:endParaRPr sz="900">
              <a:latin typeface="Courier New"/>
              <a:cs typeface="Courier New"/>
            </a:endParaRPr>
          </a:p>
          <a:p>
            <a:pPr marL="161925" indent="-149860">
              <a:lnSpc>
                <a:spcPct val="100000"/>
              </a:lnSpc>
              <a:spcBef>
                <a:spcPts val="5"/>
              </a:spcBef>
              <a:buChar char="-"/>
              <a:tabLst>
                <a:tab pos="16256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azureml-core~=1.10.0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Char char="-"/>
            </a:pPr>
            <a:endParaRPr sz="900">
              <a:latin typeface="Courier New"/>
              <a:cs typeface="Courier New"/>
            </a:endParaRPr>
          </a:p>
          <a:p>
            <a:pPr marL="161925" indent="-149860">
              <a:lnSpc>
                <a:spcPct val="100000"/>
              </a:lnSpc>
              <a:spcBef>
                <a:spcPts val="5"/>
              </a:spcBef>
              <a:buChar char="-"/>
              <a:tabLst>
                <a:tab pos="16256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azureml-defaults~=1.10.0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8720" y="4096511"/>
            <a:ext cx="2251075" cy="280670"/>
          </a:xfrm>
          <a:custGeom>
            <a:avLst/>
            <a:gdLst/>
            <a:ahLst/>
            <a:cxnLst/>
            <a:rect l="l" t="t" r="r" b="b"/>
            <a:pathLst>
              <a:path w="2251075" h="280670">
                <a:moveTo>
                  <a:pt x="2250948" y="12"/>
                </a:moveTo>
                <a:lnTo>
                  <a:pt x="2179320" y="12"/>
                </a:lnTo>
                <a:lnTo>
                  <a:pt x="0" y="0"/>
                </a:lnTo>
                <a:lnTo>
                  <a:pt x="0" y="71628"/>
                </a:lnTo>
                <a:lnTo>
                  <a:pt x="2179320" y="71628"/>
                </a:lnTo>
                <a:lnTo>
                  <a:pt x="2179320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2179320" y="280416"/>
                </a:lnTo>
                <a:lnTo>
                  <a:pt x="2250948" y="280416"/>
                </a:lnTo>
                <a:lnTo>
                  <a:pt x="22509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24534" y="4453128"/>
            <a:ext cx="1877695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879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-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scikit-learn==0.20.3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8720" y="4381499"/>
            <a:ext cx="2776855" cy="1991995"/>
          </a:xfrm>
          <a:custGeom>
            <a:avLst/>
            <a:gdLst/>
            <a:ahLst/>
            <a:cxnLst/>
            <a:rect l="l" t="t" r="r" b="b"/>
            <a:pathLst>
              <a:path w="2776854" h="1991995">
                <a:moveTo>
                  <a:pt x="821436" y="1141488"/>
                </a:moveTo>
                <a:lnTo>
                  <a:pt x="749808" y="1141488"/>
                </a:lnTo>
                <a:lnTo>
                  <a:pt x="0" y="1141476"/>
                </a:lnTo>
                <a:lnTo>
                  <a:pt x="0" y="1213104"/>
                </a:lnTo>
                <a:lnTo>
                  <a:pt x="749808" y="1213104"/>
                </a:lnTo>
                <a:lnTo>
                  <a:pt x="749808" y="1348740"/>
                </a:lnTo>
                <a:lnTo>
                  <a:pt x="71628" y="1348740"/>
                </a:lnTo>
                <a:lnTo>
                  <a:pt x="71628" y="1213116"/>
                </a:lnTo>
                <a:lnTo>
                  <a:pt x="0" y="1213116"/>
                </a:lnTo>
                <a:lnTo>
                  <a:pt x="0" y="1348740"/>
                </a:lnTo>
                <a:lnTo>
                  <a:pt x="0" y="1420368"/>
                </a:lnTo>
                <a:lnTo>
                  <a:pt x="749808" y="1420368"/>
                </a:lnTo>
                <a:lnTo>
                  <a:pt x="821436" y="1420380"/>
                </a:lnTo>
                <a:lnTo>
                  <a:pt x="821436" y="1141488"/>
                </a:lnTo>
                <a:close/>
              </a:path>
              <a:path w="2776854" h="1991995">
                <a:moveTo>
                  <a:pt x="896112" y="1428000"/>
                </a:moveTo>
                <a:lnTo>
                  <a:pt x="824484" y="1428000"/>
                </a:lnTo>
                <a:lnTo>
                  <a:pt x="824471" y="1499628"/>
                </a:lnTo>
                <a:lnTo>
                  <a:pt x="824471" y="1635252"/>
                </a:lnTo>
                <a:lnTo>
                  <a:pt x="71628" y="1635252"/>
                </a:lnTo>
                <a:lnTo>
                  <a:pt x="71628" y="1499628"/>
                </a:lnTo>
                <a:lnTo>
                  <a:pt x="824471" y="1499628"/>
                </a:lnTo>
                <a:lnTo>
                  <a:pt x="824471" y="1427988"/>
                </a:lnTo>
                <a:lnTo>
                  <a:pt x="0" y="1427988"/>
                </a:lnTo>
                <a:lnTo>
                  <a:pt x="0" y="1499628"/>
                </a:lnTo>
                <a:lnTo>
                  <a:pt x="0" y="1635252"/>
                </a:lnTo>
                <a:lnTo>
                  <a:pt x="0" y="1706892"/>
                </a:lnTo>
                <a:lnTo>
                  <a:pt x="824471" y="1706892"/>
                </a:lnTo>
                <a:lnTo>
                  <a:pt x="896112" y="1706892"/>
                </a:lnTo>
                <a:lnTo>
                  <a:pt x="896112" y="1428000"/>
                </a:lnTo>
                <a:close/>
              </a:path>
              <a:path w="2776854" h="1991995">
                <a:moveTo>
                  <a:pt x="1121664" y="1712988"/>
                </a:moveTo>
                <a:lnTo>
                  <a:pt x="1050036" y="1712988"/>
                </a:lnTo>
                <a:lnTo>
                  <a:pt x="0" y="1712976"/>
                </a:lnTo>
                <a:lnTo>
                  <a:pt x="0" y="1784604"/>
                </a:lnTo>
                <a:lnTo>
                  <a:pt x="1050023" y="1784604"/>
                </a:lnTo>
                <a:lnTo>
                  <a:pt x="1050023" y="1920240"/>
                </a:lnTo>
                <a:lnTo>
                  <a:pt x="71628" y="1920240"/>
                </a:lnTo>
                <a:lnTo>
                  <a:pt x="71628" y="1784616"/>
                </a:lnTo>
                <a:lnTo>
                  <a:pt x="0" y="1784616"/>
                </a:lnTo>
                <a:lnTo>
                  <a:pt x="0" y="1920240"/>
                </a:lnTo>
                <a:lnTo>
                  <a:pt x="0" y="1991868"/>
                </a:lnTo>
                <a:lnTo>
                  <a:pt x="1050023" y="1991868"/>
                </a:lnTo>
                <a:lnTo>
                  <a:pt x="1121664" y="1991880"/>
                </a:lnTo>
                <a:lnTo>
                  <a:pt x="1121664" y="1712988"/>
                </a:lnTo>
                <a:close/>
              </a:path>
              <a:path w="2776854" h="1991995">
                <a:moveTo>
                  <a:pt x="1648968" y="286524"/>
                </a:moveTo>
                <a:lnTo>
                  <a:pt x="1577327" y="286524"/>
                </a:lnTo>
                <a:lnTo>
                  <a:pt x="0" y="286512"/>
                </a:lnTo>
                <a:lnTo>
                  <a:pt x="0" y="358140"/>
                </a:lnTo>
                <a:lnTo>
                  <a:pt x="1577327" y="358140"/>
                </a:lnTo>
                <a:lnTo>
                  <a:pt x="1577327" y="493776"/>
                </a:lnTo>
                <a:lnTo>
                  <a:pt x="71628" y="493776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3776"/>
                </a:lnTo>
                <a:lnTo>
                  <a:pt x="0" y="565404"/>
                </a:lnTo>
                <a:lnTo>
                  <a:pt x="1577327" y="565404"/>
                </a:lnTo>
                <a:lnTo>
                  <a:pt x="1648968" y="565404"/>
                </a:lnTo>
                <a:lnTo>
                  <a:pt x="1648968" y="286524"/>
                </a:lnTo>
                <a:close/>
              </a:path>
              <a:path w="2776854" h="1991995">
                <a:moveTo>
                  <a:pt x="1799844" y="856500"/>
                </a:moveTo>
                <a:lnTo>
                  <a:pt x="1728216" y="856500"/>
                </a:lnTo>
                <a:lnTo>
                  <a:pt x="1728216" y="928128"/>
                </a:lnTo>
                <a:lnTo>
                  <a:pt x="1728216" y="1063752"/>
                </a:lnTo>
                <a:lnTo>
                  <a:pt x="71628" y="1063752"/>
                </a:lnTo>
                <a:lnTo>
                  <a:pt x="71628" y="928128"/>
                </a:lnTo>
                <a:lnTo>
                  <a:pt x="1728216" y="928128"/>
                </a:lnTo>
                <a:lnTo>
                  <a:pt x="1728216" y="856500"/>
                </a:lnTo>
                <a:lnTo>
                  <a:pt x="0" y="856488"/>
                </a:lnTo>
                <a:lnTo>
                  <a:pt x="0" y="928128"/>
                </a:lnTo>
                <a:lnTo>
                  <a:pt x="0" y="1063752"/>
                </a:lnTo>
                <a:lnTo>
                  <a:pt x="0" y="1135392"/>
                </a:lnTo>
                <a:lnTo>
                  <a:pt x="1728216" y="1135392"/>
                </a:lnTo>
                <a:lnTo>
                  <a:pt x="1799844" y="1135392"/>
                </a:lnTo>
                <a:lnTo>
                  <a:pt x="1799844" y="856500"/>
                </a:lnTo>
                <a:close/>
              </a:path>
              <a:path w="2776854" h="1991995">
                <a:moveTo>
                  <a:pt x="1949196" y="12"/>
                </a:moveTo>
                <a:lnTo>
                  <a:pt x="1877568" y="12"/>
                </a:lnTo>
                <a:lnTo>
                  <a:pt x="0" y="0"/>
                </a:lnTo>
                <a:lnTo>
                  <a:pt x="0" y="71628"/>
                </a:lnTo>
                <a:lnTo>
                  <a:pt x="1877555" y="71628"/>
                </a:lnTo>
                <a:lnTo>
                  <a:pt x="1877555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877555" y="280416"/>
                </a:lnTo>
                <a:lnTo>
                  <a:pt x="1949196" y="280428"/>
                </a:lnTo>
                <a:lnTo>
                  <a:pt x="1949196" y="12"/>
                </a:lnTo>
                <a:close/>
              </a:path>
              <a:path w="2776854" h="1991995">
                <a:moveTo>
                  <a:pt x="2776728" y="571512"/>
                </a:moveTo>
                <a:lnTo>
                  <a:pt x="2705100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2705100" y="643128"/>
                </a:lnTo>
                <a:lnTo>
                  <a:pt x="2705100" y="778764"/>
                </a:lnTo>
                <a:lnTo>
                  <a:pt x="71628" y="778764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78764"/>
                </a:lnTo>
                <a:lnTo>
                  <a:pt x="0" y="850392"/>
                </a:lnTo>
                <a:lnTo>
                  <a:pt x="2705100" y="850392"/>
                </a:lnTo>
                <a:lnTo>
                  <a:pt x="2776728" y="850392"/>
                </a:lnTo>
                <a:lnTo>
                  <a:pt x="2776728" y="5715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76019" y="4701697"/>
            <a:ext cx="5224145" cy="2658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6080" indent="-150495">
              <a:lnSpc>
                <a:spcPct val="100000"/>
              </a:lnSpc>
              <a:spcBef>
                <a:spcPts val="90"/>
              </a:spcBef>
              <a:buChar char="-"/>
              <a:tabLst>
                <a:tab pos="38671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inference-schema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Char char="-"/>
            </a:pPr>
            <a:endParaRPr sz="900">
              <a:latin typeface="Courier New"/>
              <a:cs typeface="Courier New"/>
            </a:endParaRPr>
          </a:p>
          <a:p>
            <a:pPr marL="386080" indent="-150495">
              <a:lnSpc>
                <a:spcPct val="100000"/>
              </a:lnSpc>
              <a:buChar char="-"/>
              <a:tabLst>
                <a:tab pos="38671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inference-schema[numpy-support]</a:t>
            </a:r>
            <a:endParaRPr sz="1000">
              <a:latin typeface="Courier New"/>
              <a:cs typeface="Courier New"/>
            </a:endParaRPr>
          </a:p>
          <a:p>
            <a:pPr marL="83820" marR="3475354" indent="151765">
              <a:lnSpc>
                <a:spcPct val="187000"/>
              </a:lnSpc>
              <a:buChar char="-"/>
              <a:tabLst>
                <a:tab pos="386715" algn="l"/>
              </a:tabLst>
            </a:pP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zur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l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-mo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ng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channels: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236220" indent="-153035">
              <a:lnSpc>
                <a:spcPct val="100000"/>
              </a:lnSpc>
              <a:buChar char="-"/>
              <a:tabLst>
                <a:tab pos="236854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anaconda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Char char="-"/>
            </a:pPr>
            <a:endParaRPr sz="900">
              <a:latin typeface="Courier New"/>
              <a:cs typeface="Courier New"/>
            </a:endParaRPr>
          </a:p>
          <a:p>
            <a:pPr marL="236220" indent="-153035">
              <a:lnSpc>
                <a:spcPct val="100000"/>
              </a:lnSpc>
              <a:buChar char="-"/>
              <a:tabLst>
                <a:tab pos="236854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conda-forge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Both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score.py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myenv.yml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tied up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inferenceConfig.yml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deployment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Proceed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selecting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 inference configuration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inferenceConfig.yml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5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7.14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295919"/>
            <a:ext cx="5389245" cy="3049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7.14 – Selecting your inference configuration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file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pointing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inferenceConfig.yml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your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repository, your  basic configuration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deployment. Lastly,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configure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information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pointing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target,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naming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(web service),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pointing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configuration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configuration file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configurations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deployment,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parameters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autoscaler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configurations,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enablers for  infrastructure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definition).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environment,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web service  or endpoint in ACI. Here is a snapshot of the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config file  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AciDeploymentConfig.yml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ACI: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AciDeploymentConfig.yml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60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computeType: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ACI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7133843"/>
            <a:ext cx="1347470" cy="280670"/>
          </a:xfrm>
          <a:custGeom>
            <a:avLst/>
            <a:gdLst/>
            <a:ahLst/>
            <a:cxnLst/>
            <a:rect l="l" t="t" r="r" b="b"/>
            <a:pathLst>
              <a:path w="1347470" h="280670">
                <a:moveTo>
                  <a:pt x="1347216" y="12"/>
                </a:moveTo>
                <a:lnTo>
                  <a:pt x="1275588" y="12"/>
                </a:lnTo>
                <a:lnTo>
                  <a:pt x="0" y="0"/>
                </a:lnTo>
                <a:lnTo>
                  <a:pt x="0" y="71628"/>
                </a:lnTo>
                <a:lnTo>
                  <a:pt x="1275588" y="71628"/>
                </a:lnTo>
                <a:lnTo>
                  <a:pt x="1275588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275588" y="280416"/>
                </a:lnTo>
                <a:lnTo>
                  <a:pt x="1347216" y="280416"/>
                </a:lnTo>
                <a:lnTo>
                  <a:pt x="134721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4534" y="7454645"/>
            <a:ext cx="2329180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containerResourceRequirements: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7703819"/>
            <a:ext cx="1422400" cy="565785"/>
          </a:xfrm>
          <a:custGeom>
            <a:avLst/>
            <a:gdLst/>
            <a:ahLst/>
            <a:cxnLst/>
            <a:rect l="l" t="t" r="r" b="b"/>
            <a:pathLst>
              <a:path w="1422400" h="565784">
                <a:moveTo>
                  <a:pt x="896112" y="12"/>
                </a:moveTo>
                <a:lnTo>
                  <a:pt x="824484" y="12"/>
                </a:lnTo>
                <a:lnTo>
                  <a:pt x="0" y="0"/>
                </a:lnTo>
                <a:lnTo>
                  <a:pt x="0" y="71628"/>
                </a:lnTo>
                <a:lnTo>
                  <a:pt x="824471" y="71628"/>
                </a:lnTo>
                <a:lnTo>
                  <a:pt x="824471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824471" y="280416"/>
                </a:lnTo>
                <a:lnTo>
                  <a:pt x="896112" y="280428"/>
                </a:lnTo>
                <a:lnTo>
                  <a:pt x="896112" y="12"/>
                </a:lnTo>
                <a:close/>
              </a:path>
              <a:path w="1422400" h="565784">
                <a:moveTo>
                  <a:pt x="1421892" y="285000"/>
                </a:moveTo>
                <a:lnTo>
                  <a:pt x="135026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1350264" y="356616"/>
                </a:lnTo>
                <a:lnTo>
                  <a:pt x="1350264" y="493776"/>
                </a:lnTo>
                <a:lnTo>
                  <a:pt x="71628" y="493776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3776"/>
                </a:lnTo>
                <a:lnTo>
                  <a:pt x="0" y="565404"/>
                </a:lnTo>
                <a:lnTo>
                  <a:pt x="1350264" y="565404"/>
                </a:lnTo>
                <a:lnTo>
                  <a:pt x="1421892" y="565416"/>
                </a:lnTo>
                <a:lnTo>
                  <a:pt x="142189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47647" y="7739029"/>
            <a:ext cx="1378585" cy="7467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1432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cpu: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</a:t>
            </a:r>
            <a:endParaRPr sz="1000">
              <a:latin typeface="Courier New"/>
              <a:cs typeface="Courier New"/>
            </a:endParaRPr>
          </a:p>
          <a:p>
            <a:pPr marL="12700" marR="5080" indent="301625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memoryInGB: 1  authEnabled: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False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8273795"/>
            <a:ext cx="1496695" cy="280670"/>
          </a:xfrm>
          <a:custGeom>
            <a:avLst/>
            <a:gdLst/>
            <a:ahLst/>
            <a:cxnLst/>
            <a:rect l="l" t="t" r="r" b="b"/>
            <a:pathLst>
              <a:path w="1496695" h="280670">
                <a:moveTo>
                  <a:pt x="1496568" y="12"/>
                </a:moveTo>
                <a:lnTo>
                  <a:pt x="1424927" y="12"/>
                </a:lnTo>
                <a:lnTo>
                  <a:pt x="0" y="0"/>
                </a:lnTo>
                <a:lnTo>
                  <a:pt x="0" y="71628"/>
                </a:lnTo>
                <a:lnTo>
                  <a:pt x="1424927" y="71628"/>
                </a:lnTo>
                <a:lnTo>
                  <a:pt x="1424927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424927" y="280416"/>
                </a:lnTo>
                <a:lnTo>
                  <a:pt x="1496568" y="280428"/>
                </a:lnTo>
                <a:lnTo>
                  <a:pt x="14965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24534" y="8631935"/>
            <a:ext cx="1360805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sslEnabled: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False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8720" y="8560307"/>
            <a:ext cx="1422400" cy="280670"/>
          </a:xfrm>
          <a:custGeom>
            <a:avLst/>
            <a:gdLst/>
            <a:ahLst/>
            <a:cxnLst/>
            <a:rect l="l" t="t" r="r" b="b"/>
            <a:pathLst>
              <a:path w="1422400" h="280670">
                <a:moveTo>
                  <a:pt x="1421892" y="12"/>
                </a:moveTo>
                <a:lnTo>
                  <a:pt x="1350264" y="12"/>
                </a:lnTo>
                <a:lnTo>
                  <a:pt x="0" y="0"/>
                </a:lnTo>
                <a:lnTo>
                  <a:pt x="0" y="71628"/>
                </a:lnTo>
                <a:lnTo>
                  <a:pt x="1350264" y="71628"/>
                </a:lnTo>
                <a:lnTo>
                  <a:pt x="1350264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350264" y="280416"/>
                </a:lnTo>
                <a:lnTo>
                  <a:pt x="1421892" y="280416"/>
                </a:lnTo>
                <a:lnTo>
                  <a:pt x="14218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47647" y="8880506"/>
            <a:ext cx="1831339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appInsightsEnabled: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True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8720" y="8846819"/>
            <a:ext cx="1949450" cy="279400"/>
          </a:xfrm>
          <a:custGeom>
            <a:avLst/>
            <a:gdLst/>
            <a:ahLst/>
            <a:cxnLst/>
            <a:rect l="l" t="t" r="r" b="b"/>
            <a:pathLst>
              <a:path w="1949450" h="279400">
                <a:moveTo>
                  <a:pt x="1949196" y="12"/>
                </a:moveTo>
                <a:lnTo>
                  <a:pt x="1877568" y="12"/>
                </a:lnTo>
                <a:lnTo>
                  <a:pt x="0" y="0"/>
                </a:lnTo>
                <a:lnTo>
                  <a:pt x="0" y="71628"/>
                </a:lnTo>
                <a:lnTo>
                  <a:pt x="1877555" y="71628"/>
                </a:lnTo>
                <a:lnTo>
                  <a:pt x="1877555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877555" y="278892"/>
                </a:lnTo>
                <a:lnTo>
                  <a:pt x="1949196" y="278892"/>
                </a:lnTo>
                <a:lnTo>
                  <a:pt x="194919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90244" y="861060"/>
            <a:ext cx="5387339" cy="3226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38734"/>
            <a:ext cx="5333365" cy="12204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mo"/>
              <a:cs typeface="Arimo"/>
            </a:endParaRPr>
          </a:p>
          <a:p>
            <a:pPr marL="12700" marR="5715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infrastructural definition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provisioning the requisite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 for  deployment,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CPU units, memory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GB,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authentication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security  definitions.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 this deployment configuration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set up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 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staging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6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7.15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065283"/>
            <a:ext cx="5373370" cy="26327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7.15 – Adding deployment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information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928369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adding the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configuration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file, save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job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button in the top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right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screen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then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</a:t>
            </a:r>
            <a:endParaRPr sz="1100">
              <a:latin typeface="Arimo"/>
              <a:cs typeface="Arimo"/>
            </a:endParaRPr>
          </a:p>
          <a:p>
            <a:pPr marL="12700" marR="70421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Pipelines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&gt;&gt;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Releases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(on the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left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your screen) to see your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continue from here to 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Pipeline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execution </a:t>
            </a:r>
            <a:r>
              <a:rPr dirty="0" sz="2250" spc="10">
                <a:solidFill>
                  <a:srgbClr val="444954"/>
                </a:solidFill>
                <a:latin typeface="Arimo"/>
                <a:cs typeface="Arimo"/>
              </a:rPr>
              <a:t>and</a:t>
            </a:r>
            <a:r>
              <a:rPr dirty="0" sz="2250" spc="-3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testing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time to test your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release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pipeline release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executed successfully. The following steps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 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2217420"/>
            <a:ext cx="5387339" cy="3639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845713"/>
            <a:ext cx="5139055" cy="3152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 marR="93345" indent="-215265">
              <a:lnSpc>
                <a:spcPct val="141000"/>
              </a:lnSpc>
              <a:spcBef>
                <a:spcPts val="90"/>
              </a:spcBef>
              <a:buAutoNum type="arabicPeriod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release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to execute jobs configured on your pipeline.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popup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appear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right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your screen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7.16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view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artifacts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deploy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staging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environment.</a:t>
            </a:r>
            <a:endParaRPr sz="1000">
              <a:latin typeface="Arimo"/>
              <a:cs typeface="Arimo"/>
            </a:endParaRPr>
          </a:p>
          <a:p>
            <a:pPr marL="227329" marR="204470" indent="-215265">
              <a:lnSpc>
                <a:spcPts val="1730"/>
              </a:lnSpc>
              <a:spcBef>
                <a:spcPts val="75"/>
              </a:spcBef>
              <a:buAutoNum type="arabicPeriod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000" spc="7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_scaler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_support-vector-classifier</a:t>
            </a:r>
            <a:r>
              <a:rPr dirty="0" sz="1000" spc="10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select their  versions.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simplicity,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version 1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both.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Arimo"/>
              <a:buAutoNum type="arabicPeriod"/>
            </a:pPr>
            <a:endParaRPr sz="1000">
              <a:latin typeface="Arimo"/>
              <a:cs typeface="Arimo"/>
            </a:endParaRPr>
          </a:p>
          <a:p>
            <a:pPr marL="227329" marR="106045">
              <a:lnSpc>
                <a:spcPct val="127899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choose another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version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scaler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sure 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change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path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score.py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(that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insert  the appropriate version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paths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model- 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scaler/{version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number}/modelscaler.pkl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1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20">
                <a:solidFill>
                  <a:srgbClr val="E83D8C"/>
                </a:solidFill>
                <a:latin typeface="Arial"/>
                <a:cs typeface="Arial"/>
              </a:rPr>
              <a:t>support-vector-classifier/</a:t>
            </a:r>
            <a:endParaRPr sz="1000">
              <a:latin typeface="Arial"/>
              <a:cs typeface="Arial"/>
            </a:endParaRPr>
          </a:p>
          <a:p>
            <a:pPr marL="227329" marR="5080">
              <a:lnSpc>
                <a:spcPct val="128200"/>
              </a:lnSpc>
            </a:pP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{version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number}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/svc.onnx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choose version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1,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don't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worry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changing the code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score.py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paths contain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version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1.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146685" indent="-215265">
              <a:lnSpc>
                <a:spcPct val="141000"/>
              </a:lnSpc>
              <a:buAutoNum type="arabicPeriod" startAt="3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selecting artifacts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versions (version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1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recommended),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on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release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selected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7461267"/>
            <a:ext cx="5015865" cy="1438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7.16 – Creating a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release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 the release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(the CI/CD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pipeline) is triggered to execute.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All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steps  defined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pipeline 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execute,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downloading the artifacts, provisioning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ACI 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instance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deployment,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web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Upon  successful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execution, you'll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notified 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green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tick-mark on your release,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3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5" i="1">
                <a:solidFill>
                  <a:srgbClr val="6D727C"/>
                </a:solidFill>
                <a:latin typeface="Arial"/>
                <a:cs typeface="Arial"/>
              </a:rPr>
              <a:t>7.17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3988308"/>
            <a:ext cx="5387340" cy="3275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168196"/>
            <a:ext cx="5406390" cy="698944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500" spc="-65">
                <a:solidFill>
                  <a:srgbClr val="2F5495"/>
                </a:solidFill>
                <a:latin typeface="Trebuchet MS"/>
                <a:cs typeface="Trebuchet MS"/>
              </a:rPr>
              <a:t>Contents</a:t>
            </a:r>
            <a:endParaRPr sz="1500">
              <a:latin typeface="Trebuchet MS"/>
              <a:cs typeface="Trebuchet MS"/>
            </a:endParaRPr>
          </a:p>
          <a:p>
            <a:pPr algn="r" marR="6350">
              <a:lnSpc>
                <a:spcPct val="100000"/>
              </a:lnSpc>
              <a:spcBef>
                <a:spcPts val="235"/>
              </a:spcBef>
            </a:pPr>
            <a:r>
              <a:rPr dirty="0" sz="1000" spc="15">
                <a:latin typeface="Arimo"/>
                <a:cs typeface="Arimo"/>
              </a:rPr>
              <a:t>Engineering</a:t>
            </a:r>
            <a:r>
              <a:rPr dirty="0" sz="1000" spc="-30">
                <a:latin typeface="Arimo"/>
                <a:cs typeface="Arimo"/>
              </a:rPr>
              <a:t> </a:t>
            </a:r>
            <a:r>
              <a:rPr dirty="0" sz="1000" spc="20">
                <a:latin typeface="Arimo"/>
                <a:cs typeface="Arimo"/>
              </a:rPr>
              <a:t>MLOps</a:t>
            </a:r>
            <a:r>
              <a:rPr dirty="0" sz="1000" spc="-12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40"/>
              </a:spcBef>
            </a:pPr>
            <a:r>
              <a:rPr dirty="0" sz="1000" spc="15">
                <a:latin typeface="Arimo"/>
                <a:cs typeface="Arimo"/>
              </a:rPr>
              <a:t>Section </a:t>
            </a:r>
            <a:r>
              <a:rPr dirty="0" sz="1000" spc="10">
                <a:latin typeface="Arimo"/>
                <a:cs typeface="Arimo"/>
              </a:rPr>
              <a:t>1: </a:t>
            </a:r>
            <a:r>
              <a:rPr dirty="0" sz="1000" spc="15">
                <a:latin typeface="Arimo"/>
                <a:cs typeface="Arimo"/>
              </a:rPr>
              <a:t>Framework </a:t>
            </a:r>
            <a:r>
              <a:rPr dirty="0" sz="1000" spc="10">
                <a:latin typeface="Arimo"/>
                <a:cs typeface="Arimo"/>
              </a:rPr>
              <a:t>for Building </a:t>
            </a:r>
            <a:r>
              <a:rPr dirty="0" sz="1000" spc="15">
                <a:latin typeface="Arimo"/>
                <a:cs typeface="Arimo"/>
              </a:rPr>
              <a:t>Machine </a:t>
            </a:r>
            <a:r>
              <a:rPr dirty="0" sz="1000" spc="5">
                <a:latin typeface="Arimo"/>
                <a:cs typeface="Arimo"/>
              </a:rPr>
              <a:t>Learning Models</a:t>
            </a:r>
            <a:r>
              <a:rPr dirty="0" sz="1000" spc="5">
                <a:latin typeface="Carlito"/>
                <a:cs typeface="Carlito"/>
              </a:rPr>
              <a:t>....................................................</a:t>
            </a:r>
            <a:r>
              <a:rPr dirty="0" sz="1000" spc="7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10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Chapter</a:t>
            </a:r>
            <a:r>
              <a:rPr dirty="0" sz="1000" spc="20">
                <a:latin typeface="Arimo"/>
                <a:cs typeface="Arimo"/>
              </a:rPr>
              <a:t> </a:t>
            </a:r>
            <a:r>
              <a:rPr dirty="0" sz="1000">
                <a:latin typeface="Arimo"/>
                <a:cs typeface="Arimo"/>
              </a:rPr>
              <a:t>1:</a:t>
            </a:r>
            <a:r>
              <a:rPr dirty="0" sz="1000" spc="15">
                <a:latin typeface="Arimo"/>
                <a:cs typeface="Arimo"/>
              </a:rPr>
              <a:t> Fundamentals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of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an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20">
                <a:latin typeface="Arimo"/>
                <a:cs typeface="Arimo"/>
              </a:rPr>
              <a:t>MLOps</a:t>
            </a:r>
            <a:r>
              <a:rPr dirty="0" sz="1000" spc="-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Workflow</a:t>
            </a:r>
            <a:r>
              <a:rPr dirty="0" sz="1000" spc="-14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11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20">
                <a:latin typeface="Arimo"/>
                <a:cs typeface="Arimo"/>
              </a:rPr>
              <a:t>The</a:t>
            </a:r>
            <a:r>
              <a:rPr dirty="0" sz="1000" spc="10">
                <a:latin typeface="Arimo"/>
                <a:cs typeface="Arimo"/>
              </a:rPr>
              <a:t> evolution </a:t>
            </a:r>
            <a:r>
              <a:rPr dirty="0" sz="1000">
                <a:latin typeface="Arimo"/>
                <a:cs typeface="Arimo"/>
              </a:rPr>
              <a:t>of</a:t>
            </a:r>
            <a:r>
              <a:rPr dirty="0" sz="1000" spc="3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infrastructure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10">
                <a:latin typeface="Arimo"/>
                <a:cs typeface="Arimo"/>
              </a:rPr>
              <a:t>software</a:t>
            </a:r>
            <a:r>
              <a:rPr dirty="0" sz="1000" spc="2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development</a:t>
            </a:r>
            <a:r>
              <a:rPr dirty="0" sz="1000" spc="-17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12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35"/>
              </a:spcBef>
            </a:pPr>
            <a:r>
              <a:rPr dirty="0" sz="1000" spc="20" b="1">
                <a:latin typeface="Arial"/>
                <a:cs typeface="Arial"/>
              </a:rPr>
              <a:t>The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rise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5" b="1">
                <a:latin typeface="Arial"/>
                <a:cs typeface="Arial"/>
              </a:rPr>
              <a:t>of</a:t>
            </a:r>
            <a:r>
              <a:rPr dirty="0" sz="1000" spc="15" b="1">
                <a:latin typeface="Arial"/>
                <a:cs typeface="Arial"/>
              </a:rPr>
              <a:t> machine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learning</a:t>
            </a:r>
            <a:r>
              <a:rPr dirty="0" sz="1000" spc="20" b="1">
                <a:latin typeface="Arial"/>
                <a:cs typeface="Arial"/>
              </a:rPr>
              <a:t> and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deep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learning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</a:t>
            </a:r>
            <a:r>
              <a:rPr dirty="0" sz="1000" spc="-12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13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20" b="1">
                <a:latin typeface="Arial"/>
                <a:cs typeface="Arial"/>
              </a:rPr>
              <a:t>The end </a:t>
            </a:r>
            <a:r>
              <a:rPr dirty="0" sz="1000" spc="15" b="1">
                <a:latin typeface="Arial"/>
                <a:cs typeface="Arial"/>
              </a:rPr>
              <a:t>of Moore's </a:t>
            </a:r>
            <a:r>
              <a:rPr dirty="0" sz="1000" spc="5" b="1">
                <a:latin typeface="Arial"/>
                <a:cs typeface="Arial"/>
              </a:rPr>
              <a:t>law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</a:t>
            </a:r>
            <a:r>
              <a:rPr dirty="0" sz="1000" spc="-19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14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45"/>
              </a:spcBef>
            </a:pPr>
            <a:r>
              <a:rPr dirty="0" sz="1000" spc="10" b="1">
                <a:latin typeface="Arial"/>
                <a:cs typeface="Arial"/>
              </a:rPr>
              <a:t>AI-centric </a:t>
            </a:r>
            <a:r>
              <a:rPr dirty="0" sz="1000" spc="5" b="1">
                <a:latin typeface="Arial"/>
                <a:cs typeface="Arial"/>
              </a:rPr>
              <a:t>applications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</a:t>
            </a:r>
            <a:r>
              <a:rPr dirty="0" sz="100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15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Software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development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evolution</a:t>
            </a:r>
            <a:r>
              <a:rPr dirty="0" sz="1000" spc="-13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16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20" b="1">
                <a:latin typeface="Arial"/>
                <a:cs typeface="Arial"/>
              </a:rPr>
              <a:t>The </a:t>
            </a:r>
            <a:r>
              <a:rPr dirty="0" sz="1000" spc="10" b="1">
                <a:latin typeface="Arial"/>
                <a:cs typeface="Arial"/>
              </a:rPr>
              <a:t>waterfall </a:t>
            </a:r>
            <a:r>
              <a:rPr dirty="0" sz="1000" spc="5" b="1">
                <a:latin typeface="Arial"/>
                <a:cs typeface="Arial"/>
              </a:rPr>
              <a:t>method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</a:t>
            </a:r>
            <a:r>
              <a:rPr dirty="0" sz="1000" spc="-6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16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20" b="1">
                <a:latin typeface="Arial"/>
                <a:cs typeface="Arial"/>
              </a:rPr>
              <a:t>The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Agile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method</a:t>
            </a:r>
            <a:r>
              <a:rPr dirty="0" sz="1000" spc="-16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17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20" b="1">
                <a:latin typeface="Arial"/>
                <a:cs typeface="Arial"/>
              </a:rPr>
              <a:t>The DevOps </a:t>
            </a:r>
            <a:r>
              <a:rPr dirty="0" sz="1000" spc="5" b="1">
                <a:latin typeface="Arial"/>
                <a:cs typeface="Arial"/>
              </a:rPr>
              <a:t>method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</a:t>
            </a:r>
            <a:r>
              <a:rPr dirty="0" sz="1000" spc="-9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18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0">
                <a:latin typeface="Arimo"/>
                <a:cs typeface="Arimo"/>
              </a:rPr>
              <a:t>Traditional </a:t>
            </a:r>
            <a:r>
              <a:rPr dirty="0" sz="1000" spc="15">
                <a:latin typeface="Arimo"/>
                <a:cs typeface="Arimo"/>
              </a:rPr>
              <a:t>software development </a:t>
            </a:r>
            <a:r>
              <a:rPr dirty="0" sz="1000" spc="5">
                <a:latin typeface="Arimo"/>
                <a:cs typeface="Arimo"/>
              </a:rPr>
              <a:t>challenges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18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Trends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>
                <a:latin typeface="Arimo"/>
                <a:cs typeface="Arimo"/>
              </a:rPr>
              <a:t>of</a:t>
            </a:r>
            <a:r>
              <a:rPr dirty="0" sz="1000" spc="15">
                <a:latin typeface="Arimo"/>
                <a:cs typeface="Arimo"/>
              </a:rPr>
              <a:t> </a:t>
            </a:r>
            <a:r>
              <a:rPr dirty="0" sz="1000" spc="30">
                <a:latin typeface="Arimo"/>
                <a:cs typeface="Arimo"/>
              </a:rPr>
              <a:t>ML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adoption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in</a:t>
            </a:r>
            <a:r>
              <a:rPr dirty="0" sz="1000" spc="2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software</a:t>
            </a:r>
            <a:r>
              <a:rPr dirty="0" sz="1000" spc="-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development</a:t>
            </a:r>
            <a:r>
              <a:rPr dirty="0" sz="1000" spc="-6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20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Understanding </a:t>
            </a:r>
            <a:r>
              <a:rPr dirty="0" sz="1000" spc="5">
                <a:latin typeface="Arimo"/>
                <a:cs typeface="Arimo"/>
              </a:rPr>
              <a:t>MLOps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</a:t>
            </a:r>
            <a:r>
              <a:rPr dirty="0" sz="1000" spc="-9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22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40"/>
              </a:spcBef>
            </a:pPr>
            <a:r>
              <a:rPr dirty="0" sz="1000" spc="15">
                <a:latin typeface="Arimo"/>
                <a:cs typeface="Arimo"/>
              </a:rPr>
              <a:t>Concepts and </a:t>
            </a:r>
            <a:r>
              <a:rPr dirty="0" sz="1000" spc="10">
                <a:latin typeface="Arimo"/>
                <a:cs typeface="Arimo"/>
              </a:rPr>
              <a:t>workflow </a:t>
            </a:r>
            <a:r>
              <a:rPr dirty="0" sz="1000" spc="5">
                <a:latin typeface="Arimo"/>
                <a:cs typeface="Arimo"/>
              </a:rPr>
              <a:t>of MLOps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</a:t>
            </a:r>
            <a:r>
              <a:rPr dirty="0" sz="1000" spc="1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23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Discussing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use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case</a:t>
            </a:r>
            <a:r>
              <a:rPr dirty="0" sz="1000" spc="-18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24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20" b="1">
                <a:latin typeface="Arial"/>
                <a:cs typeface="Arial"/>
              </a:rPr>
              <a:t>The MLOps </a:t>
            </a:r>
            <a:r>
              <a:rPr dirty="0" sz="1000" spc="5" b="1">
                <a:latin typeface="Arial"/>
                <a:cs typeface="Arial"/>
              </a:rPr>
              <a:t>pipeline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25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0"/>
              </a:spcBef>
            </a:pPr>
            <a:r>
              <a:rPr dirty="0" sz="1000" spc="5" b="1">
                <a:latin typeface="Arial"/>
                <a:cs typeface="Arial"/>
              </a:rPr>
              <a:t>Drivers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</a:t>
            </a:r>
            <a:r>
              <a:rPr dirty="0" sz="1000" spc="-6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33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50"/>
              </a:spcBef>
            </a:pPr>
            <a:r>
              <a:rPr dirty="0" sz="1000" spc="15">
                <a:latin typeface="Arimo"/>
                <a:cs typeface="Arimo"/>
              </a:rPr>
              <a:t>Summary</a:t>
            </a:r>
            <a:r>
              <a:rPr dirty="0" sz="1000" spc="-8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35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>
                <a:latin typeface="Arimo"/>
                <a:cs typeface="Arimo"/>
              </a:rPr>
              <a:t>2: </a:t>
            </a:r>
            <a:r>
              <a:rPr dirty="0" sz="1000" spc="10">
                <a:latin typeface="Arimo"/>
                <a:cs typeface="Arimo"/>
              </a:rPr>
              <a:t>Characterizing </a:t>
            </a:r>
            <a:r>
              <a:rPr dirty="0" sz="1000" spc="15">
                <a:latin typeface="Arimo"/>
                <a:cs typeface="Arimo"/>
              </a:rPr>
              <a:t>Your Machine </a:t>
            </a:r>
            <a:r>
              <a:rPr dirty="0" sz="1000" spc="10">
                <a:latin typeface="Arimo"/>
                <a:cs typeface="Arimo"/>
              </a:rPr>
              <a:t>Learning </a:t>
            </a:r>
            <a:r>
              <a:rPr dirty="0" sz="1000" spc="5">
                <a:latin typeface="Arimo"/>
                <a:cs typeface="Arimo"/>
              </a:rPr>
              <a:t>Problem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</a:t>
            </a:r>
            <a:r>
              <a:rPr dirty="0" sz="1000" spc="5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35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20">
                <a:latin typeface="Arimo"/>
                <a:cs typeface="Arimo"/>
              </a:rPr>
              <a:t>The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20">
                <a:latin typeface="Arimo"/>
                <a:cs typeface="Arimo"/>
              </a:rPr>
              <a:t>ML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solution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development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process</a:t>
            </a:r>
            <a:r>
              <a:rPr dirty="0" sz="1000" spc="-12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36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Types </a:t>
            </a:r>
            <a:r>
              <a:rPr dirty="0" sz="1000" spc="10">
                <a:latin typeface="Arimo"/>
                <a:cs typeface="Arimo"/>
              </a:rPr>
              <a:t>of </a:t>
            </a:r>
            <a:r>
              <a:rPr dirty="0" sz="1000" spc="25">
                <a:latin typeface="Arimo"/>
                <a:cs typeface="Arimo"/>
              </a:rPr>
              <a:t>ML </a:t>
            </a:r>
            <a:r>
              <a:rPr dirty="0" sz="1000" spc="5">
                <a:latin typeface="Arimo"/>
                <a:cs typeface="Arimo"/>
              </a:rPr>
              <a:t>models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37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45"/>
              </a:spcBef>
            </a:pPr>
            <a:r>
              <a:rPr dirty="0" sz="1000" spc="15" b="1">
                <a:latin typeface="Arial"/>
                <a:cs typeface="Arial"/>
              </a:rPr>
              <a:t>Learning </a:t>
            </a:r>
            <a:r>
              <a:rPr dirty="0" sz="1000" spc="5" b="1">
                <a:latin typeface="Arial"/>
                <a:cs typeface="Arial"/>
              </a:rPr>
              <a:t>models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</a:t>
            </a:r>
            <a:r>
              <a:rPr dirty="0" sz="1000" spc="-114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38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Supervised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39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Unsupervised </a:t>
            </a:r>
            <a:r>
              <a:rPr dirty="0" sz="1000" spc="5" b="1">
                <a:latin typeface="Arial"/>
                <a:cs typeface="Arial"/>
              </a:rPr>
              <a:t>learning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</a:t>
            </a:r>
            <a:r>
              <a:rPr dirty="0" sz="1000" spc="-11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39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Hybrid </a:t>
            </a:r>
            <a:r>
              <a:rPr dirty="0" sz="1000" spc="5" b="1">
                <a:latin typeface="Arial"/>
                <a:cs typeface="Arial"/>
              </a:rPr>
              <a:t>models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40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Semi-supervised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learning</a:t>
            </a:r>
            <a:r>
              <a:rPr dirty="0" sz="1000" spc="-16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40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40"/>
              </a:spcBef>
            </a:pPr>
            <a:r>
              <a:rPr dirty="0" sz="1000" spc="15" b="1">
                <a:latin typeface="Arial"/>
                <a:cs typeface="Arial"/>
              </a:rPr>
              <a:t>Self-supervised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learning</a:t>
            </a:r>
            <a:r>
              <a:rPr dirty="0" sz="1000" spc="-11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41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0"/>
              </a:spcBef>
            </a:pPr>
            <a:r>
              <a:rPr dirty="0" sz="1000" spc="15" b="1">
                <a:latin typeface="Arial"/>
                <a:cs typeface="Arial"/>
              </a:rPr>
              <a:t>Multi-instance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learning</a:t>
            </a:r>
            <a:r>
              <a:rPr dirty="0" sz="1000" spc="-14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41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5755" cy="2557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code,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progression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directions with one  objective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building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maintaining a 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This  disconnect causes several challenges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solved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trying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put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challenges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slow,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brittle,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fragmented,  and inconsistent deployment,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lack of reproducibility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traceability.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4193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overcome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challenges,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offers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systematic approach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bridging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code together over the progression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time. This is the solution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challenges posed by traditional software development methods with regard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applications. Using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method,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code progress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over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 direction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objective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maintaining a robust and scalable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001531"/>
            <a:ext cx="5396230" cy="39217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1.7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code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progressing</a:t>
            </a:r>
            <a:r>
              <a:rPr dirty="0" sz="1100" spc="-6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together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4508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development, deployment,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in a  streamlined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systematic approach. 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empowers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science and 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teams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collaborate, validate, and govern their operations.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executed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teams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recorded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audited, end-to-end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traceable,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repeatable. In the coming  sections,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enables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science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 teams to build and  maintain robust and scalable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12700" marR="1068705">
              <a:lnSpc>
                <a:spcPct val="125299"/>
              </a:lnSpc>
              <a:spcBef>
                <a:spcPts val="5"/>
              </a:spcBef>
            </a:pPr>
            <a:r>
              <a:rPr dirty="0" sz="2250" spc="-15">
                <a:solidFill>
                  <a:srgbClr val="444954"/>
                </a:solidFill>
                <a:latin typeface="Arimo"/>
                <a:cs typeface="Arimo"/>
              </a:rPr>
              <a:t>Trends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of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adoption </a:t>
            </a:r>
            <a:r>
              <a:rPr dirty="0" sz="2250" spc="-15">
                <a:solidFill>
                  <a:srgbClr val="444954"/>
                </a:solidFill>
                <a:latin typeface="Arimo"/>
                <a:cs typeface="Arimo"/>
              </a:rPr>
              <a:t>in</a:t>
            </a:r>
            <a:r>
              <a:rPr dirty="0" sz="2250" spc="-7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software  development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Before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workflow, 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beneficial  to understand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big picture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trends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is disrupting  the world.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many applications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becoming AI-centric, software development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evolving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 ML.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increasingly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development,  mainly due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reasons: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3558540"/>
            <a:ext cx="4736401" cy="1155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2793255"/>
            <a:ext cx="5159375" cy="1438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7.17 – Monitoring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releases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03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5. You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monitor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your releases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Releases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manage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deployed  web services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Azure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release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means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steps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jobs have been executed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successfully and your artifacts </a:t>
            </a:r>
            <a:r>
              <a:rPr dirty="0" sz="1000" spc="8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_support-  </a:t>
            </a:r>
            <a:r>
              <a:rPr dirty="0" sz="1000" spc="125">
                <a:solidFill>
                  <a:srgbClr val="E83D8C"/>
                </a:solidFill>
                <a:latin typeface="Arial"/>
                <a:cs typeface="Arial"/>
              </a:rPr>
              <a:t>vector-classifier</a:t>
            </a:r>
            <a:r>
              <a:rPr dirty="0" sz="1000" spc="12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have been deployed as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ACI,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000" spc="-1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shown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51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7.18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6495051"/>
            <a:ext cx="4910455" cy="793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7.18 – Successful jobs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 release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(test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environment)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6. Finally,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check your Azure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Endpoints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section) to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view the deployed web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7.19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861060"/>
            <a:ext cx="5349841" cy="173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0011" y="4221479"/>
            <a:ext cx="5387340" cy="2071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888755"/>
            <a:ext cx="5377180" cy="370712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7.19 –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Web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service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deployed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workspace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successfully deployed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environment.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REST endpoint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devtest-webservice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This brings us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 conclusion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building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environment. Pipelines can be driven using triggers,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 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what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triggers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how 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 to build optimal CI/CD  pipelines.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Pipeline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execution</a:t>
            </a:r>
            <a:r>
              <a:rPr dirty="0" sz="2250" spc="-2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triggers</a:t>
            </a:r>
            <a:endParaRPr sz="2250">
              <a:latin typeface="Arimo"/>
              <a:cs typeface="Arimo"/>
            </a:endParaRPr>
          </a:p>
          <a:p>
            <a:pPr marL="12700" marR="107314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an effective CI/CD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 execution should 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means 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events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Having the option to trigger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by only regular  events,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code repository or push-or-pull requests,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might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a handicap or  limitation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Having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option to trigger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process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events enhances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flexibility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 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types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can add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CI/CD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process: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8831580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85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Artifactory</a:t>
            </a:r>
            <a:r>
              <a:rPr dirty="0" sz="100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triggers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861060"/>
            <a:ext cx="5387339" cy="3823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01724" y="909827"/>
          <a:ext cx="4993005" cy="1024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89737">
                <a:tc>
                  <a:txBody>
                    <a:bodyPr/>
                    <a:lstStyle/>
                    <a:p>
                      <a:pPr marL="16510">
                        <a:lnSpc>
                          <a:spcPts val="1275"/>
                        </a:lnSpc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Artifacts are generated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 different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stages in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pipeline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r>
                        <a:rPr dirty="0" sz="1100" spc="8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development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process. Generated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artifacts,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trained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metadata,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uploaded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Docker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images,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any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file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has been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uploaded, can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triggered</a:t>
                      </a:r>
                      <a:r>
                        <a:rPr dirty="0" sz="1100" spc="-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execute a certain process in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CI/CD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pipeline.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Having such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options</a:t>
                      </a:r>
                      <a:r>
                        <a:rPr dirty="0" sz="1100" spc="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89738">
                <a:tc>
                  <a:txBody>
                    <a:bodyPr/>
                    <a:lstStyle/>
                    <a:p>
                      <a:pPr marL="16510">
                        <a:lnSpc>
                          <a:spcPts val="124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enable great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flexibility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functionality for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CI/CD</a:t>
                      </a:r>
                      <a:r>
                        <a:rPr dirty="0" sz="11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386839" y="2183892"/>
            <a:ext cx="5207635" cy="1498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Docker Hub</a:t>
            </a:r>
            <a:r>
              <a:rPr dirty="0" sz="1000" spc="-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triggers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01724" y="2551176"/>
          <a:ext cx="4993005" cy="1024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89737">
                <a:tc>
                  <a:txBody>
                    <a:bodyPr/>
                    <a:lstStyle/>
                    <a:p>
                      <a:pPr marL="16510">
                        <a:lnSpc>
                          <a:spcPts val="1290"/>
                        </a:lnSpc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Every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time you push a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new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Docker image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Docker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Hub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repository of</a:t>
                      </a:r>
                      <a:r>
                        <a:rPr dirty="0" sz="1100" spc="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your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choice, a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CI/CD pipeline can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executed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</a:t>
                      </a:r>
                      <a:r>
                        <a:rPr dirty="0" sz="11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requirements.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95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example,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when you upload a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new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Docker image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Docker Hub (or</a:t>
                      </a:r>
                      <a:r>
                        <a:rPr dirty="0" sz="1100" spc="-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Azure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95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Container Registry),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triggered to deploy the Docker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image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95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89738">
                <a:tc>
                  <a:txBody>
                    <a:bodyPr/>
                    <a:lstStyle/>
                    <a:p>
                      <a:pPr marL="16510">
                        <a:lnSpc>
                          <a:spcPts val="1230"/>
                        </a:lnSpc>
                        <a:spcBef>
                          <a:spcPts val="165"/>
                        </a:spcBef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web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service.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955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386839" y="3825240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Schedule</a:t>
            </a:r>
            <a:r>
              <a:rPr dirty="0" sz="100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triggers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601724" y="4192523"/>
          <a:ext cx="4993005" cy="809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90500">
                <a:tc>
                  <a:txBody>
                    <a:bodyPr/>
                    <a:lstStyle/>
                    <a:p>
                      <a:pPr marL="16510">
                        <a:lnSpc>
                          <a:spcPts val="1290"/>
                        </a:lnSpc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process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triggered following a specific time schedule.</a:t>
                      </a:r>
                      <a:r>
                        <a:rPr dirty="0" sz="1100" spc="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type of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very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useful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scheduled clean-up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cron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jobs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any</a:t>
                      </a:r>
                      <a:r>
                        <a:rPr dirty="0" sz="1100" spc="9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other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workflow that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needs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be run following a time interval;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example, a</a:t>
                      </a:r>
                      <a:r>
                        <a:rPr dirty="0" sz="11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88975">
                <a:tc>
                  <a:txBody>
                    <a:bodyPr/>
                    <a:lstStyle/>
                    <a:p>
                      <a:pPr marL="16510">
                        <a:lnSpc>
                          <a:spcPts val="123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retraining at 12:00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every</a:t>
                      </a:r>
                      <a:r>
                        <a:rPr dirty="0" sz="1100" spc="-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day.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386839" y="5250179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85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API</a:t>
            </a:r>
            <a:r>
              <a:rPr dirty="0" sz="100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triggers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601724" y="5620511"/>
          <a:ext cx="4993005" cy="1237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89737">
                <a:tc>
                  <a:txBody>
                    <a:bodyPr/>
                    <a:lstStyle/>
                    <a:p>
                      <a:pPr marL="16510">
                        <a:lnSpc>
                          <a:spcPts val="1275"/>
                        </a:lnSpc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purpose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API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to integrate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external services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any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other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application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service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have).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be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up so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</a:t>
                      </a:r>
                      <a:r>
                        <a:rPr dirty="0" sz="1100" spc="8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process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122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triggered based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an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event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another system. For example,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when</a:t>
                      </a:r>
                      <a:r>
                        <a:rPr dirty="0" sz="1100" spc="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5645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admin comments </a:t>
                      </a:r>
                      <a:r>
                        <a:rPr dirty="0" sz="1000" spc="135">
                          <a:solidFill>
                            <a:srgbClr val="E83D8C"/>
                          </a:solidFill>
                          <a:latin typeface="Arial"/>
                          <a:cs typeface="Arial"/>
                        </a:rPr>
                        <a:t>retrain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a developer's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platform, the pipeline</a:t>
                      </a:r>
                      <a:r>
                        <a:rPr dirty="0" sz="1100" spc="-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841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triggered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retrain the existing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deployed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model. These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triggers</a:t>
                      </a:r>
                      <a:r>
                        <a:rPr dirty="0" sz="11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88213">
                <a:tc>
                  <a:txBody>
                    <a:bodyPr/>
                    <a:lstStyle/>
                    <a:p>
                      <a:pPr marL="16510">
                        <a:lnSpc>
                          <a:spcPts val="1230"/>
                        </a:lnSpc>
                        <a:spcBef>
                          <a:spcPts val="155"/>
                        </a:spcBef>
                      </a:pP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facilitated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using API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calls.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386839" y="7106411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85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Git triggers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601724" y="7476743"/>
          <a:ext cx="4993005" cy="807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88213">
                <a:tc>
                  <a:txBody>
                    <a:bodyPr/>
                    <a:lstStyle/>
                    <a:p>
                      <a:pPr marL="16510">
                        <a:lnSpc>
                          <a:spcPts val="1265"/>
                        </a:lnSpc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Git triggers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commonly used to trigger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executions, for</a:t>
                      </a:r>
                      <a:r>
                        <a:rPr dirty="0" sz="11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instance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when new code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committed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branch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new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pull request is</a:t>
                      </a:r>
                      <a:r>
                        <a:rPr dirty="0" sz="1100" spc="-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made.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changes are made to a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repository,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certain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processes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</a:t>
                      </a:r>
                      <a:r>
                        <a:rPr dirty="0" sz="1100" spc="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89737">
                <a:tc>
                  <a:txBody>
                    <a:bodyPr/>
                    <a:lstStyle/>
                    <a:p>
                      <a:pPr marL="16510">
                        <a:lnSpc>
                          <a:spcPts val="124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triggered in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pipeline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</a:t>
                      </a:r>
                      <a:r>
                        <a:rPr dirty="0" sz="11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requirements.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176019" y="8437520"/>
            <a:ext cx="536702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 provides multiple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above). Now,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Git trigger,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Git commit made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repository: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845713"/>
            <a:ext cx="5164455" cy="21742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 marR="147320" indent="-215265">
              <a:lnSpc>
                <a:spcPct val="141000"/>
              </a:lnSpc>
              <a:spcBef>
                <a:spcPts val="90"/>
              </a:spcBef>
              <a:buAutoNum type="arabicPeriod"/>
              <a:tabLst>
                <a:tab pos="22796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&gt;&gt;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Releases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Edit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right of your screen) to edit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existing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000">
              <a:latin typeface="Arimo"/>
              <a:cs typeface="Arimo"/>
            </a:endParaRPr>
          </a:p>
          <a:p>
            <a:pPr marL="227329" marR="182880" indent="-215265">
              <a:lnSpc>
                <a:spcPct val="141000"/>
              </a:lnSpc>
              <a:buAutoNum type="arabicPeriod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repository artifact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(named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_Learn_MLOps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), 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 7.20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enable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(by clicking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toggle switch) the continuous deployment</a:t>
            </a:r>
            <a:r>
              <a:rPr dirty="0" sz="10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trigger.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buAutoNum type="arabicPeriod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Add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branch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including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develop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branch.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trigger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execute when changes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commits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 branch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repository.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staging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stage, configure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Git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the develop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branch only (not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master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another branch).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production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Git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master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branch. This way,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separate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Git trigger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branches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and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stages: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6938535"/>
            <a:ext cx="5107305" cy="14401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7.20 – Enabling a Git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trigger for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test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environment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Save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top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configure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trigger. Congratulations!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 have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 up a continuous deployment Git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 for your test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environment. Whenever there are changes to the develop branch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deploy a web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test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25" b="1">
                <a:solidFill>
                  <a:srgbClr val="6D727C"/>
                </a:solidFill>
                <a:latin typeface="Arial"/>
                <a:cs typeface="Arial"/>
              </a:rPr>
              <a:t>DEV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TEST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 environment.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8604539"/>
            <a:ext cx="1251585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</a:t>
            </a:r>
            <a:r>
              <a:rPr dirty="0" sz="2250" spc="-15">
                <a:solidFill>
                  <a:srgbClr val="444954"/>
                </a:solidFill>
                <a:latin typeface="Arimo"/>
                <a:cs typeface="Arimo"/>
              </a:rPr>
              <a:t>u</a:t>
            </a:r>
            <a:r>
              <a:rPr dirty="0" sz="2250" spc="15">
                <a:solidFill>
                  <a:srgbClr val="444954"/>
                </a:solidFill>
                <a:latin typeface="Arimo"/>
                <a:cs typeface="Arimo"/>
              </a:rPr>
              <a:t>mm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ary</a:t>
            </a:r>
            <a:endParaRPr sz="225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0011" y="3054095"/>
            <a:ext cx="5387340" cy="3686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5120" cy="62814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learned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principles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continuous operations in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primarily, continuous integration, delivery,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have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learned this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performing a hands-on implementation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setting up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 and test environment using Azure DevOps.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tested the 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 execution robustness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triggers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enhance the  functionality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also set up a Git trigger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the 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environment. This  chapter serves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foundation for continual operations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equips you  with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skills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pipelines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given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scenario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cloud, 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continual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abilities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tune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your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968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APIs, microservices, and what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to offer 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MLOps-based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1136650">
              <a:lnSpc>
                <a:spcPct val="125299"/>
              </a:lnSpc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Chapter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8: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APIs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and</a:t>
            </a:r>
            <a:r>
              <a:rPr dirty="0" sz="2250" spc="-7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Microservice  Management</a:t>
            </a:r>
            <a:endParaRPr sz="2250">
              <a:latin typeface="Arimo"/>
              <a:cs typeface="Arimo"/>
            </a:endParaRPr>
          </a:p>
          <a:p>
            <a:pPr marL="12700" marR="27940">
              <a:lnSpc>
                <a:spcPct val="128200"/>
              </a:lnSpc>
              <a:spcBef>
                <a:spcPts val="13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APIs and microservice management. So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that are served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develop, organize, manage,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APIs.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the principles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microservice design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so that you 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design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11557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doing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a microservice using FastAPI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this,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go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through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fundamentals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designing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and microservice for an 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previously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Machine Learning Pipelines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 Lastly,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reflect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principles,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challenges,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tips to design a robust and scalable microservice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for test  and production environments. The following topics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covered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7363968"/>
            <a:ext cx="5207635" cy="176339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Introduction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APIs and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microservices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microservices for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Old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gold – REST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API-based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microservices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Hands-on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implementation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serving an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API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Developing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microservice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Docker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Testing the API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service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931199"/>
            <a:ext cx="4892040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Introduction to APIs </a:t>
            </a:r>
            <a:r>
              <a:rPr dirty="0" spc="-5"/>
              <a:t>and</a:t>
            </a:r>
            <a:r>
              <a:rPr dirty="0" spc="-175"/>
              <a:t> </a:t>
            </a:r>
            <a:r>
              <a:rPr dirty="0"/>
              <a:t>microservices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442360"/>
            <a:ext cx="5379085" cy="27597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0795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APIs and microservices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powerful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useful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legacy systems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communicating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other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components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Using APIs and microservices,  you can design a robust and scalable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cater to your business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needs.</a:t>
            </a:r>
            <a:endParaRPr sz="1100">
              <a:latin typeface="Arimo"/>
              <a:cs typeface="Arimo"/>
            </a:endParaRPr>
          </a:p>
          <a:p>
            <a:pPr marL="12700" marR="374015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 a 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what APIs and microservices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how 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realize your  model's potential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world.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56540">
              <a:lnSpc>
                <a:spcPct val="1239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What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is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an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Application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Programming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Interface 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(API)?</a:t>
            </a:r>
            <a:endParaRPr sz="1800">
              <a:latin typeface="Arial"/>
              <a:cs typeface="Arial"/>
            </a:endParaRPr>
          </a:p>
          <a:p>
            <a:pPr marL="12700" marR="80010">
              <a:lnSpc>
                <a:spcPct val="128200"/>
              </a:lnSpc>
              <a:spcBef>
                <a:spcPts val="13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gateway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enables developers to communicate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application.  APIs enable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two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things: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4439411"/>
            <a:ext cx="5207635" cy="47244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application's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application's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functionality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5066433"/>
            <a:ext cx="5404485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accessing and communicating with application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functionalities,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APIs have  enabled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world's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electronics, applications, and web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pages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communicate with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in order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work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together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accomplish business or operations-centric  tasks.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437651"/>
            <a:ext cx="5349240" cy="25139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8.1 – Workings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of an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 API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8.1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the role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(from the database) and communication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third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 as mobile applications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mobile users), weather applications (on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mobile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the  web), electric cars, and so 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APIs 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 since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dawn of  computers, intending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inter-application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communication. Over time,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have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seen developers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 consensus with protocols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Simple Object  Access Protocol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SOAP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Representational State Transfer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REST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early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2000s.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recent years, a generation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protocols 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been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developed,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Remote Procedure Call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RPC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GraphQL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table: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0592" y="861060"/>
            <a:ext cx="5286642" cy="3331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521727"/>
            <a:ext cx="5371465" cy="208216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Table 8.1 – API protocols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comparison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valuable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understand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mainstream API protocols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developer of  applications (hosted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communicating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services).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design your APIs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business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programmer,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count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yourself fortunate to 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protocols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your disposal,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20 years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ago, only SOAP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were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available. Now a variety of choices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 disposal depending 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needs, for example, GraphQL,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JSON-RPC.  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protocols have various advantages and drawbacks, making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easy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find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suited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situation.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806038"/>
            <a:ext cx="157670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35" b="1">
                <a:solidFill>
                  <a:srgbClr val="444954"/>
                </a:solidFill>
                <a:latin typeface="Arial"/>
                <a:cs typeface="Arial"/>
              </a:rPr>
              <a:t>M</a:t>
            </a:r>
            <a:r>
              <a:rPr dirty="0" sz="1800" spc="-10" b="1">
                <a:solidFill>
                  <a:srgbClr val="444954"/>
                </a:solidFill>
                <a:latin typeface="Arial"/>
                <a:cs typeface="Arial"/>
              </a:rPr>
              <a:t>i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cro</a:t>
            </a:r>
            <a:r>
              <a:rPr dirty="0" sz="1800" b="1">
                <a:solidFill>
                  <a:srgbClr val="444954"/>
                </a:solidFill>
                <a:latin typeface="Arial"/>
                <a:cs typeface="Arial"/>
              </a:rPr>
              <a:t>s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erv</a:t>
            </a:r>
            <a:r>
              <a:rPr dirty="0" sz="1800" spc="-10" b="1">
                <a:solidFill>
                  <a:srgbClr val="444954"/>
                </a:solidFill>
                <a:latin typeface="Arial"/>
                <a:cs typeface="Arial"/>
              </a:rPr>
              <a:t>i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6253628"/>
            <a:ext cx="5308600" cy="2771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620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 are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modern way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designing and deploying apps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service.  Microservices enable distributed applications rather than one big monolithic  application 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functionalities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broken up into smaller fragments (called  microservices).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individual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microservice  architecture.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contrary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centralized or monolithic architectures, where all  functionalities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together in one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big app.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 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grown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 popularity due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Service-Oriented Architecture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SOA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alternative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developing traditional monolithic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(singular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self-sufficient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 gained massive adoption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developers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develop,  integrate,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maintain applications with ease. Eventually, 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comes down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 fact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individual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functionalities are treated independently,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 permitting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develop an individual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 by step.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allows you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861060"/>
            <a:ext cx="5387339" cy="2447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49875" cy="1529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 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independently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while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integrating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whole system to  orchestrate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way,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add, improve,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fix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risking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breaking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entire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 are valuable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bigger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companies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since they allow teams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work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isolated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things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 complicated  organization.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8.2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the difference between monoliths and  microservices. Microservices enable distributed applications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monoliths, 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non-distributed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711715"/>
            <a:ext cx="5396865" cy="31095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8.2 – Microservices versus</a:t>
            </a:r>
            <a:r>
              <a:rPr dirty="0" sz="1100" spc="-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monoliths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3492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development teams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empowered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 independently and within well-  understood 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responsibilities.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Microservices-based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architecture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encourages  software development teams to take ownership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services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modules. One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downside to microservices-based architecture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break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 up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severe 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those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parts to communicate effectively in  order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service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relationship between APIs and microservices is fascinating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two sides.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result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microservices-based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architecture,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direct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outcome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architecture in your application.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same time, an API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essential tool for communicating between services in a microservices-based  architecture to function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efficiently.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have a look at the next section, 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glance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through some examples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1018" y="2573646"/>
            <a:ext cx="5341468" cy="289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931199"/>
            <a:ext cx="4368800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 need for </a:t>
            </a:r>
            <a:r>
              <a:rPr dirty="0" spc="-5"/>
              <a:t>microservices </a:t>
            </a:r>
            <a:r>
              <a:rPr dirty="0"/>
              <a:t>for</a:t>
            </a:r>
            <a:r>
              <a:rPr dirty="0" spc="5"/>
              <a:t> </a:t>
            </a:r>
            <a:r>
              <a:rPr dirty="0"/>
              <a:t>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442360"/>
            <a:ext cx="5290820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the need for microservices-based architecture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applications,  let's 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hypothetical use case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through various phases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developing 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314554"/>
            <a:ext cx="246824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Hypothetical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use</a:t>
            </a:r>
            <a:r>
              <a:rPr dirty="0" sz="1800" spc="-9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case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2762143"/>
            <a:ext cx="5316855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large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repair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solution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estimate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number of cars in the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their accurate positions.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bunch of IP cameras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repair  stations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Design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to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manage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car repair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facility.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3849222"/>
            <a:ext cx="435610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Stage 1 – Proof of concept (a</a:t>
            </a:r>
            <a:r>
              <a:rPr dirty="0" sz="1800" spc="-114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monolith)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4295289"/>
            <a:ext cx="5293360" cy="1267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quick PoC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developed in a typical case using available data points and applying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showcase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validate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business stakeholders 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solve their problems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improve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7559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hypothetical use case, a monolith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Python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6839" y="5800344"/>
            <a:ext cx="5207635" cy="79565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Fetches streams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all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cameras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Determines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positions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cars (head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 tail)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each</a:t>
            </a:r>
            <a:r>
              <a:rPr dirty="0" sz="1000" spc="-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camera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Aggregates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estimations into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facility state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estimator</a:t>
            </a:r>
            <a:endParaRPr sz="1000">
              <a:latin typeface="Arimo"/>
              <a:cs typeface="Arim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6019" y="6792231"/>
            <a:ext cx="482663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8.3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 is dockerized and deployed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server: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86839" y="941832"/>
          <a:ext cx="5207635" cy="4806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024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7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Investments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2019,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investments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global private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AI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clocked over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$70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billion,</a:t>
                      </a:r>
                      <a:r>
                        <a:rPr dirty="0" sz="1000" spc="1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start-up investments related to AI over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$37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billion,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M&amp;A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$34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billion,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IPOs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$5</a:t>
                      </a:r>
                      <a:r>
                        <a:rPr dirty="0" sz="1000" spc="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billion,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algn="r" marR="444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minority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stake valued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around $2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billion.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forecast for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AI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globally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shows</a:t>
                      </a:r>
                      <a:r>
                        <a:rPr dirty="0" sz="1000" spc="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fast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growth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market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value as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AI reached $9.5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billion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2018 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anticipated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r>
                        <a:rPr dirty="0" sz="1000" spc="-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reach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algn="r" marR="2159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market value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$118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billion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2025.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been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assessed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growth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</a:t>
                      </a:r>
                      <a:r>
                        <a:rPr dirty="0" sz="1000" spc="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economic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activity resulting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from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AI until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2030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will 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high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value 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significance.</a:t>
                      </a:r>
                      <a:r>
                        <a:rPr dirty="0" sz="1000" spc="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Currently,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345109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attracts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~50%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global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VC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funding, China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~39%,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11%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goes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Europe.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37465" indent="-215265">
                        <a:lnSpc>
                          <a:spcPts val="1839"/>
                        </a:lnSpc>
                        <a:spcBef>
                          <a:spcPts val="150"/>
                        </a:spcBef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Big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exponentially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growing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volume,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velocity, veracity,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variety. For  instance, observations suggest data growing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volume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61%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 annum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Europe,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anticipated that four times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more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will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created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2025 than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exists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today. Data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requisite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raw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material for developing</a:t>
                      </a:r>
                      <a:r>
                        <a:rPr dirty="0" sz="1000" spc="-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AI.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indent="-215265">
                        <a:lnSpc>
                          <a:spcPct val="100000"/>
                        </a:lnSpc>
                        <a:spcBef>
                          <a:spcPts val="445"/>
                        </a:spcBef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Infrastructural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developments and adoption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Moore's law has been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closely tracked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285115">
                        <a:lnSpc>
                          <a:spcPct val="153000"/>
                        </a:lnSpc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observed to have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been realized prior to 2012.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Post-2012, compute has been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doubling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every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3.4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months.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77470" indent="-215265">
                        <a:lnSpc>
                          <a:spcPct val="152700"/>
                        </a:lnSpc>
                        <a:spcBef>
                          <a:spcPts val="5"/>
                        </a:spcBef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Increasing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research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and development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AI research has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been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prospering in quality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quantity.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prominent growth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300%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observed in 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volume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peer-  reviewed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AI papers from 1998 to 2018, summing up to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9%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published conference  papers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3%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peer-reviewed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journal</a:t>
                      </a:r>
                      <a:r>
                        <a:rPr dirty="0" sz="10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publications.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algn="just" marL="231140" marR="14604" indent="-215265">
                        <a:lnSpc>
                          <a:spcPct val="152500"/>
                        </a:lnSpc>
                        <a:spcBef>
                          <a:spcPts val="5"/>
                        </a:spcBef>
                        <a:buSzPct val="90000"/>
                        <a:buFont typeface="Symbol"/>
                        <a:buChar char=""/>
                        <a:tabLst>
                          <a:tab pos="231775" algn="l"/>
                        </a:tabLst>
                      </a:pP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Industry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Based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surveyed report, 47%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large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companies have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reported having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adopted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AI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least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function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business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unit.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2019,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went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up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58%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expected to</a:t>
                      </a:r>
                      <a:r>
                        <a:rPr dirty="0" sz="10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increase.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1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601724" y="5966459"/>
            <a:ext cx="4993005" cy="140525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Information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6510" marR="858519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points have been sourced from policy and investment  recommendations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trustworthy AI – European commission  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https://ec.europa.eu/digital-single-market/en/news/policy-and-investment-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recommendations-trustworthy-artificial-intelligence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 Index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2019  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https://hai.stanford.edu/research/ai-index-2019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526169"/>
            <a:ext cx="5389245" cy="1099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these developments indicate a strong push toward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industrialization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AI,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bridging industry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research.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play a 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role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industrialization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invest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this method,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a headstart  in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team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could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catalyst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operationalizing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industrializing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789951"/>
            <a:ext cx="5400675" cy="29737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8.3 – Monolith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application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(PoC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for hypothetical use</a:t>
            </a:r>
            <a:r>
              <a:rPr dirty="0" sz="1100" spc="-4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case)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1905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cameras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connected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 via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local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network. The algorithms for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car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position estimation and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state estimator work but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further  improvements, and overall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PoC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monolith app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prone to  crashing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instability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cameras, the local network,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errors.</a:t>
            </a:r>
            <a:endParaRPr sz="1100">
              <a:latin typeface="Arimo"/>
              <a:cs typeface="Arimo"/>
            </a:endParaRPr>
          </a:p>
          <a:p>
            <a:pPr marL="12700" marR="29209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instabilities can 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handled better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see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practice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stage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2.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Stage 2 – Production</a:t>
            </a:r>
            <a:r>
              <a:rPr dirty="0" sz="1800" spc="-5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(microservices)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3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stage,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less prone to crashing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essential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repair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facility's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operations continuously.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reason,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monolith  application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replaced with microservices-based architecture as shown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6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8.4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34767" y="861060"/>
            <a:ext cx="5303858" cy="2671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937779"/>
            <a:ext cx="5260975" cy="579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8.4 – Microservices (production-ready application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hypothetical use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case)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fragmented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services in the following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manner: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4754879"/>
            <a:ext cx="5207635" cy="233489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Video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stream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collector.</a:t>
            </a:r>
            <a:endParaRPr sz="1000">
              <a:latin typeface="Arimo"/>
              <a:cs typeface="Arimo"/>
            </a:endParaRPr>
          </a:p>
          <a:p>
            <a:pPr marL="231140" marR="293370" indent="-215265">
              <a:lnSpc>
                <a:spcPct val="153000"/>
              </a:lnSpc>
              <a:spcBef>
                <a:spcPts val="69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Image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processor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aggregates images –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receives, processes,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caches  images, and generates packets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further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processing.</a:t>
            </a:r>
            <a:endParaRPr sz="1000">
              <a:latin typeface="Arimo"/>
              <a:cs typeface="Arimo"/>
            </a:endParaRPr>
          </a:p>
          <a:p>
            <a:pPr marL="231140" marR="347345" indent="-215265">
              <a:lnSpc>
                <a:spcPct val="153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Position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classifier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Estimates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car's position (head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tail)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parked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repair  facility.</a:t>
            </a:r>
            <a:endParaRPr sz="1000">
              <a:latin typeface="Arimo"/>
              <a:cs typeface="Arimo"/>
            </a:endParaRPr>
          </a:p>
          <a:p>
            <a:pPr marL="231140" marR="45085" indent="-215265">
              <a:lnSpc>
                <a:spcPts val="1839"/>
              </a:lnSpc>
              <a:spcBef>
                <a:spcPts val="15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Facility setup estimator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This asynchronously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receives car position estimations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calibrates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facility setup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sends real-time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cloud.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46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collects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stores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MQTT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standard lightweight,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publish-</a:t>
            </a:r>
            <a:endParaRPr sz="1000">
              <a:latin typeface="Arimo"/>
              <a:cs typeface="Arimo"/>
            </a:endParaRPr>
          </a:p>
          <a:p>
            <a:pPr marL="231140" marR="118110">
              <a:lnSpc>
                <a:spcPct val="152000"/>
              </a:lnSpc>
              <a:spcBef>
                <a:spcPts val="1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subscribe network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protocol that transports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messages between devices).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portrayed on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dashboard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car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facility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operators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analyze</a:t>
            </a:r>
            <a:r>
              <a:rPr dirty="0" sz="10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operations.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242705"/>
            <a:ext cx="5394960" cy="1315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communication between each microservice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facilitated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APIs. The  advantages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 architecture are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services crash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errors  take place,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particular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 is spawned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replace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keep  the whole service running. Secondly,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 can be maintained and  improved continuously by a dedicated team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scientists,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developers,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DevOps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engineers), unlike coordinating teams,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monolithic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3061" y="861060"/>
            <a:ext cx="5334522" cy="2849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/>
              <a:t>Old is </a:t>
            </a:r>
            <a:r>
              <a:rPr dirty="0" spc="-5"/>
              <a:t>gold </a:t>
            </a:r>
            <a:r>
              <a:rPr dirty="0"/>
              <a:t>– </a:t>
            </a:r>
            <a:r>
              <a:rPr dirty="0" spc="-5"/>
              <a:t>REST</a:t>
            </a:r>
            <a:r>
              <a:rPr dirty="0" spc="-185"/>
              <a:t> </a:t>
            </a:r>
            <a:r>
              <a:rPr dirty="0"/>
              <a:t>API-based  microservices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872129"/>
            <a:ext cx="5358765" cy="2508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9969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Old is gold.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Plus, it's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better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 there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various API  protocols.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Representational State Transfer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REST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protocol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become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gold standard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over the years, 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so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very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different for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today. The majority of companies prefer developing their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API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protocol.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26035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or RESTful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REST,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architectural method used</a:t>
            </a:r>
            <a:r>
              <a:rPr dirty="0" sz="1100" spc="-1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communicate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RESTful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widely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used;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companies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Amazon, Google, LinkedIn, and  Twitter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them. Serving 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RESTful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APIs 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benefits,</a:t>
            </a:r>
            <a:r>
              <a:rPr dirty="0" sz="11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following: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4619244"/>
            <a:ext cx="5207635" cy="16738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multiple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users.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Add more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instances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 behind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load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balancer.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Possibly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combine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 using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API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endpoints.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Separate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environment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user-facing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environment.</a:t>
            </a:r>
            <a:endParaRPr sz="1000">
              <a:latin typeface="Arimo"/>
              <a:cs typeface="Arimo"/>
            </a:endParaRPr>
          </a:p>
          <a:p>
            <a:pPr marL="231140" marR="152400" indent="-215265">
              <a:lnSpc>
                <a:spcPct val="154000"/>
              </a:lnSpc>
              <a:spcBef>
                <a:spcPts val="68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microservices-based architecture.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Hence, teams can work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independently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 and enhance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6444128"/>
            <a:ext cx="5372735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RESTful API uses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existing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HTTP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methodologies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defined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RFC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2616  protocol.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Table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8.2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summarizes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HTTP methods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combination with their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CRUD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purpose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773187"/>
            <a:ext cx="5341620" cy="22974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Table 8.2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API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HTTP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methods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fundamental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HTTP methods are </a:t>
            </a:r>
            <a:r>
              <a:rPr dirty="0" sz="1000" spc="-110">
                <a:solidFill>
                  <a:srgbClr val="E83D8C"/>
                </a:solidFill>
                <a:latin typeface="Arial"/>
                <a:cs typeface="Arial"/>
              </a:rPr>
              <a:t>GET</a:t>
            </a:r>
            <a:r>
              <a:rPr dirty="0" sz="1100" spc="-1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114">
                <a:solidFill>
                  <a:srgbClr val="E83D8C"/>
                </a:solidFill>
                <a:latin typeface="Arial"/>
                <a:cs typeface="Arial"/>
              </a:rPr>
              <a:t>POST</a:t>
            </a:r>
            <a:r>
              <a:rPr dirty="0" sz="1100" spc="-114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95">
                <a:solidFill>
                  <a:srgbClr val="E83D8C"/>
                </a:solidFill>
                <a:latin typeface="Arial"/>
                <a:cs typeface="Arial"/>
              </a:rPr>
              <a:t>PUT</a:t>
            </a:r>
            <a:r>
              <a:rPr dirty="0" sz="1100" spc="-9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114">
                <a:solidFill>
                  <a:srgbClr val="E83D8C"/>
                </a:solidFill>
                <a:latin typeface="Arial"/>
                <a:cs typeface="Arial"/>
              </a:rPr>
              <a:t>PATCH</a:t>
            </a:r>
            <a:r>
              <a:rPr dirty="0" sz="1100" spc="-114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95">
                <a:solidFill>
                  <a:srgbClr val="E83D8C"/>
                </a:solidFill>
                <a:latin typeface="Arial"/>
                <a:cs typeface="Arial"/>
              </a:rPr>
              <a:t>DELETE</a:t>
            </a:r>
            <a:r>
              <a:rPr dirty="0" sz="1100" spc="-9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 methods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correspond to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CRUD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such as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create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read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update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delete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 RESTful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RESTful  APIs have gained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significant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adoption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drivers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OpenAPI.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Specification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standardized REST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description format. 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 become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standardized format for humans and machines;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 understandability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provides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extended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validation, testing,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an interactive documentation generator.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practice,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OpenAPI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describe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entire API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information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6304788"/>
            <a:ext cx="5207635" cy="15430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Available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endpoints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/names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endpoint </a:t>
            </a:r>
            <a:r>
              <a:rPr dirty="0" sz="1000" spc="-10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105">
                <a:solidFill>
                  <a:srgbClr val="E83D8C"/>
                </a:solidFill>
                <a:latin typeface="Arial"/>
                <a:cs typeface="Arial"/>
              </a:rPr>
              <a:t>GET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/names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POST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6536435"/>
            <a:ext cx="5207635" cy="135509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/names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)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6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output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each operation (operation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parameters)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Authentication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methods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Developer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documentation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use, license, and other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information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8087631"/>
            <a:ext cx="5269230" cy="794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find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OpenAPI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site:</a:t>
            </a:r>
            <a:r>
              <a:rPr dirty="0" sz="1100" spc="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https://swagger.io/specification/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 a RESTful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OpenAPI based interface called Swagger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UI.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0244" y="861060"/>
            <a:ext cx="5387339" cy="2699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844594"/>
            <a:ext cx="5004435" cy="885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pc="-5"/>
              <a:t>Hands-on </a:t>
            </a:r>
            <a:r>
              <a:rPr dirty="0"/>
              <a:t>implementation </a:t>
            </a:r>
            <a:r>
              <a:rPr dirty="0" spc="-10"/>
              <a:t>of </a:t>
            </a:r>
            <a:r>
              <a:rPr dirty="0" spc="-5"/>
              <a:t>serving </a:t>
            </a:r>
            <a:r>
              <a:rPr dirty="0"/>
              <a:t>an  </a:t>
            </a:r>
            <a:r>
              <a:rPr dirty="0" spc="5"/>
              <a:t>ML </a:t>
            </a:r>
            <a:r>
              <a:rPr dirty="0" spc="-5"/>
              <a:t>model </a:t>
            </a:r>
            <a:r>
              <a:rPr dirty="0"/>
              <a:t>as an</a:t>
            </a:r>
            <a:r>
              <a:rPr dirty="0" spc="-225"/>
              <a:t> </a:t>
            </a:r>
            <a:r>
              <a:rPr dirty="0"/>
              <a:t>API</a:t>
            </a:r>
          </a:p>
        </p:txBody>
      </p:sp>
      <p:sp>
        <p:nvSpPr>
          <p:cNvPr id="3" name="object 3"/>
          <p:cNvSpPr/>
          <p:nvPr/>
        </p:nvSpPr>
        <p:spPr>
          <a:xfrm>
            <a:off x="1188720" y="6504431"/>
            <a:ext cx="970915" cy="279400"/>
          </a:xfrm>
          <a:custGeom>
            <a:avLst/>
            <a:gdLst/>
            <a:ahLst/>
            <a:cxnLst/>
            <a:rect l="l" t="t" r="r" b="b"/>
            <a:pathLst>
              <a:path w="970914" h="279400">
                <a:moveTo>
                  <a:pt x="970788" y="12"/>
                </a:moveTo>
                <a:lnTo>
                  <a:pt x="899160" y="12"/>
                </a:lnTo>
                <a:lnTo>
                  <a:pt x="0" y="0"/>
                </a:lnTo>
                <a:lnTo>
                  <a:pt x="0" y="71628"/>
                </a:lnTo>
                <a:lnTo>
                  <a:pt x="899147" y="71628"/>
                </a:lnTo>
                <a:lnTo>
                  <a:pt x="899147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899147" y="278892"/>
                </a:lnTo>
                <a:lnTo>
                  <a:pt x="970788" y="278904"/>
                </a:lnTo>
                <a:lnTo>
                  <a:pt x="97078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19" y="1872129"/>
            <a:ext cx="5375910" cy="51276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apply the principles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 learned previously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section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Introduction to APIs and microservices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 a RESTful API 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we'll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(weather prediction using ML)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worked on previously.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FastAPI framework to serve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and Docker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containerize the 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a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microservice.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29527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FastAPI is a framework for deploying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easy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with features such as asynchronous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 integrity checks. FastAPI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easy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and follows the OpenAPI Specification,  making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easy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validate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APIs.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Find out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about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FastAPI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here: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https://fastapi.tiangolo.com/.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6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API design </a:t>
            </a:r>
            <a:r>
              <a:rPr dirty="0" sz="1800" spc="25" b="1">
                <a:solidFill>
                  <a:srgbClr val="444954"/>
                </a:solidFill>
                <a:latin typeface="Arial"/>
                <a:cs typeface="Arial"/>
              </a:rPr>
              <a:t>and</a:t>
            </a:r>
            <a:r>
              <a:rPr dirty="0" sz="1800" spc="-5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  <a:p>
            <a:pPr algn="just" marL="12700" marR="127000">
              <a:lnSpc>
                <a:spcPct val="128200"/>
              </a:lnSpc>
              <a:spcBef>
                <a:spcPts val="131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 the API service and run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local computer. (This could also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VM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earlier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learning workspace.  For learning,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practice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locally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ease.)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started, clone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book repository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PC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laptop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go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08_API_Microservices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will 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Learn_MLOps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├──08_API_Microservices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6789419"/>
            <a:ext cx="1874520" cy="279400"/>
          </a:xfrm>
          <a:custGeom>
            <a:avLst/>
            <a:gdLst/>
            <a:ahLst/>
            <a:cxnLst/>
            <a:rect l="l" t="t" r="r" b="b"/>
            <a:pathLst>
              <a:path w="1874520" h="279400">
                <a:moveTo>
                  <a:pt x="1874520" y="12"/>
                </a:moveTo>
                <a:lnTo>
                  <a:pt x="1802892" y="12"/>
                </a:lnTo>
                <a:lnTo>
                  <a:pt x="0" y="0"/>
                </a:lnTo>
                <a:lnTo>
                  <a:pt x="0" y="71628"/>
                </a:lnTo>
                <a:lnTo>
                  <a:pt x="1802892" y="71628"/>
                </a:lnTo>
                <a:lnTo>
                  <a:pt x="1802892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802892" y="278892"/>
                </a:lnTo>
                <a:lnTo>
                  <a:pt x="1874520" y="278904"/>
                </a:lnTo>
                <a:lnTo>
                  <a:pt x="187452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24534" y="7146035"/>
            <a:ext cx="142494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990"/>
              </a:lnSpc>
              <a:tabLst>
                <a:tab pos="3371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│	├──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Dockerfile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7074407"/>
            <a:ext cx="1496695" cy="563880"/>
          </a:xfrm>
          <a:custGeom>
            <a:avLst/>
            <a:gdLst/>
            <a:ahLst/>
            <a:cxnLst/>
            <a:rect l="l" t="t" r="r" b="b"/>
            <a:pathLst>
              <a:path w="1496695" h="563879">
                <a:moveTo>
                  <a:pt x="970788" y="285000"/>
                </a:moveTo>
                <a:lnTo>
                  <a:pt x="89916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899147" y="356616"/>
                </a:lnTo>
                <a:lnTo>
                  <a:pt x="899147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899147" y="563880"/>
                </a:lnTo>
                <a:lnTo>
                  <a:pt x="970788" y="563880"/>
                </a:lnTo>
                <a:lnTo>
                  <a:pt x="970788" y="285000"/>
                </a:lnTo>
                <a:close/>
              </a:path>
              <a:path w="1496695" h="563879">
                <a:moveTo>
                  <a:pt x="1496568" y="12"/>
                </a:moveTo>
                <a:lnTo>
                  <a:pt x="1424927" y="12"/>
                </a:lnTo>
                <a:lnTo>
                  <a:pt x="0" y="0"/>
                </a:lnTo>
                <a:lnTo>
                  <a:pt x="0" y="71628"/>
                </a:lnTo>
                <a:lnTo>
                  <a:pt x="1424927" y="71628"/>
                </a:lnTo>
                <a:lnTo>
                  <a:pt x="1424927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424927" y="278892"/>
                </a:lnTo>
                <a:lnTo>
                  <a:pt x="1496568" y="278892"/>
                </a:lnTo>
                <a:lnTo>
                  <a:pt x="14965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49655" y="7394606"/>
            <a:ext cx="1830070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├──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app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└──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variables.py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8720" y="7644383"/>
            <a:ext cx="2251075" cy="279400"/>
          </a:xfrm>
          <a:custGeom>
            <a:avLst/>
            <a:gdLst/>
            <a:ahLst/>
            <a:cxnLst/>
            <a:rect l="l" t="t" r="r" b="b"/>
            <a:pathLst>
              <a:path w="2251075" h="279400">
                <a:moveTo>
                  <a:pt x="2250948" y="12"/>
                </a:moveTo>
                <a:lnTo>
                  <a:pt x="2179320" y="12"/>
                </a:lnTo>
                <a:lnTo>
                  <a:pt x="0" y="0"/>
                </a:lnTo>
                <a:lnTo>
                  <a:pt x="0" y="71628"/>
                </a:lnTo>
                <a:lnTo>
                  <a:pt x="2179320" y="71628"/>
                </a:lnTo>
                <a:lnTo>
                  <a:pt x="2179320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179320" y="278892"/>
                </a:lnTo>
                <a:lnTo>
                  <a:pt x="2250948" y="278892"/>
                </a:lnTo>
                <a:lnTo>
                  <a:pt x="22509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24534" y="8001000"/>
            <a:ext cx="232918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7894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└──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weather_api.py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8720" y="7929371"/>
            <a:ext cx="2551430" cy="563880"/>
          </a:xfrm>
          <a:custGeom>
            <a:avLst/>
            <a:gdLst/>
            <a:ahLst/>
            <a:cxnLst/>
            <a:rect l="l" t="t" r="r" b="b"/>
            <a:pathLst>
              <a:path w="2551429" h="563879">
                <a:moveTo>
                  <a:pt x="2400300" y="12"/>
                </a:moveTo>
                <a:lnTo>
                  <a:pt x="2328672" y="12"/>
                </a:lnTo>
                <a:lnTo>
                  <a:pt x="0" y="0"/>
                </a:lnTo>
                <a:lnTo>
                  <a:pt x="0" y="71628"/>
                </a:lnTo>
                <a:lnTo>
                  <a:pt x="2328659" y="71628"/>
                </a:lnTo>
                <a:lnTo>
                  <a:pt x="232865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328659" y="278892"/>
                </a:lnTo>
                <a:lnTo>
                  <a:pt x="2400300" y="278892"/>
                </a:lnTo>
                <a:lnTo>
                  <a:pt x="2400300" y="12"/>
                </a:lnTo>
                <a:close/>
              </a:path>
              <a:path w="2551429" h="563879">
                <a:moveTo>
                  <a:pt x="2551176" y="285000"/>
                </a:moveTo>
                <a:lnTo>
                  <a:pt x="2479548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479548" y="356616"/>
                </a:lnTo>
                <a:lnTo>
                  <a:pt x="2479548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2479548" y="563880"/>
                </a:lnTo>
                <a:lnTo>
                  <a:pt x="2551176" y="563880"/>
                </a:lnTo>
                <a:lnTo>
                  <a:pt x="2551176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149907" y="8249570"/>
            <a:ext cx="153098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└──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requirements.txt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└──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artifacts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8720" y="8499347"/>
            <a:ext cx="2024380" cy="279400"/>
          </a:xfrm>
          <a:custGeom>
            <a:avLst/>
            <a:gdLst/>
            <a:ahLst/>
            <a:cxnLst/>
            <a:rect l="l" t="t" r="r" b="b"/>
            <a:pathLst>
              <a:path w="2024380" h="279400">
                <a:moveTo>
                  <a:pt x="2023872" y="12"/>
                </a:moveTo>
                <a:lnTo>
                  <a:pt x="1952244" y="12"/>
                </a:lnTo>
                <a:lnTo>
                  <a:pt x="0" y="0"/>
                </a:lnTo>
                <a:lnTo>
                  <a:pt x="0" y="71628"/>
                </a:lnTo>
                <a:lnTo>
                  <a:pt x="1952244" y="71628"/>
                </a:lnTo>
                <a:lnTo>
                  <a:pt x="1952244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952244" y="278892"/>
                </a:lnTo>
                <a:lnTo>
                  <a:pt x="2023872" y="278904"/>
                </a:lnTo>
                <a:lnTo>
                  <a:pt x="20238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24534" y="8820150"/>
            <a:ext cx="3307079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1765935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└──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model-scaler.pkl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4534" y="898397"/>
            <a:ext cx="270510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1765935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└──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svc.onnx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123722"/>
            <a:ext cx="5397500" cy="28924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mo"/>
              <a:cs typeface="Arimo"/>
            </a:endParaRPr>
          </a:p>
          <a:p>
            <a:pPr marL="12700" marR="5461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listed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directory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folder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08_API_Microservices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include a  Dockerfile (used to build a Docker image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the </a:t>
            </a:r>
            <a:r>
              <a:rPr dirty="0" sz="1000" spc="-60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service)  and a folder named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folder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files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weather_api.py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(contains  the code for API endpoint definitions),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variables.py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(contains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variables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definition),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requirements.txt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(contains Python packages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running the  API service), and a folder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data)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svc.onnx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5080">
              <a:lnSpc>
                <a:spcPct val="127899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previously,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evaluation stage,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5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 Evaluation and Packaging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downloaded and  placed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folder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registry in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learning workspace  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30">
                <a:solidFill>
                  <a:srgbClr val="E83D8C"/>
                </a:solidFill>
                <a:latin typeface="Arial"/>
                <a:cs typeface="Arial"/>
              </a:rPr>
              <a:t>Learn_MLOps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8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8.3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8445771"/>
            <a:ext cx="299974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8.5 – Download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serialized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model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file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4174235"/>
            <a:ext cx="5387339" cy="4062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1905"/>
            <a:ext cx="5335905" cy="2739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105"/>
              </a:spcBef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replace the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svc.onnx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model-scalar.pkl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have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workspace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else just continue using these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quick experimentation.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file. Let's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variables.py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variables.py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80645">
              <a:lnSpc>
                <a:spcPct val="127899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package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defining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 variables. The package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called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pydantic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;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data validation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settings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management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package using  Python-type annotations. Using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pydantic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define input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variables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class  named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WeatherVariables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for 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fastAPI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pydantic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import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BaseModel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3369563"/>
            <a:ext cx="2400300" cy="279400"/>
          </a:xfrm>
          <a:custGeom>
            <a:avLst/>
            <a:gdLst/>
            <a:ahLst/>
            <a:cxnLst/>
            <a:rect l="l" t="t" r="r" b="b"/>
            <a:pathLst>
              <a:path w="2400300" h="279400">
                <a:moveTo>
                  <a:pt x="2400300" y="12"/>
                </a:moveTo>
                <a:lnTo>
                  <a:pt x="2328672" y="12"/>
                </a:lnTo>
                <a:lnTo>
                  <a:pt x="0" y="0"/>
                </a:lnTo>
                <a:lnTo>
                  <a:pt x="0" y="71628"/>
                </a:lnTo>
                <a:lnTo>
                  <a:pt x="2328659" y="71628"/>
                </a:lnTo>
                <a:lnTo>
                  <a:pt x="232865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328659" y="278892"/>
                </a:lnTo>
                <a:lnTo>
                  <a:pt x="2400300" y="278904"/>
                </a:lnTo>
                <a:lnTo>
                  <a:pt x="240030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4534" y="3726179"/>
            <a:ext cx="2630805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class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WeatherVariables(BaseModel):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3654551"/>
            <a:ext cx="2702560" cy="279400"/>
          </a:xfrm>
          <a:custGeom>
            <a:avLst/>
            <a:gdLst/>
            <a:ahLst/>
            <a:cxnLst/>
            <a:rect l="l" t="t" r="r" b="b"/>
            <a:pathLst>
              <a:path w="2702560" h="279400">
                <a:moveTo>
                  <a:pt x="2702052" y="12"/>
                </a:moveTo>
                <a:lnTo>
                  <a:pt x="2630424" y="12"/>
                </a:lnTo>
                <a:lnTo>
                  <a:pt x="0" y="0"/>
                </a:lnTo>
                <a:lnTo>
                  <a:pt x="0" y="71628"/>
                </a:lnTo>
                <a:lnTo>
                  <a:pt x="2630411" y="71628"/>
                </a:lnTo>
                <a:lnTo>
                  <a:pt x="2630411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630411" y="278892"/>
                </a:lnTo>
                <a:lnTo>
                  <a:pt x="2702052" y="278892"/>
                </a:lnTo>
                <a:lnTo>
                  <a:pt x="27020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24534" y="4011167"/>
            <a:ext cx="285623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84023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temp_c: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float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3939539"/>
            <a:ext cx="2927985" cy="279400"/>
          </a:xfrm>
          <a:custGeom>
            <a:avLst/>
            <a:gdLst/>
            <a:ahLst/>
            <a:cxnLst/>
            <a:rect l="l" t="t" r="r" b="b"/>
            <a:pathLst>
              <a:path w="2927985" h="279400">
                <a:moveTo>
                  <a:pt x="2927604" y="12"/>
                </a:moveTo>
                <a:lnTo>
                  <a:pt x="2855976" y="12"/>
                </a:lnTo>
                <a:lnTo>
                  <a:pt x="0" y="0"/>
                </a:lnTo>
                <a:lnTo>
                  <a:pt x="0" y="71628"/>
                </a:lnTo>
                <a:lnTo>
                  <a:pt x="2855976" y="71628"/>
                </a:lnTo>
                <a:lnTo>
                  <a:pt x="285597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855976" y="278892"/>
                </a:lnTo>
                <a:lnTo>
                  <a:pt x="2927604" y="278892"/>
                </a:lnTo>
                <a:lnTo>
                  <a:pt x="292760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24534" y="4296155"/>
            <a:ext cx="300736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84023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humidity: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float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8720" y="4224527"/>
            <a:ext cx="3606165" cy="564515"/>
          </a:xfrm>
          <a:custGeom>
            <a:avLst/>
            <a:gdLst/>
            <a:ahLst/>
            <a:cxnLst/>
            <a:rect l="l" t="t" r="r" b="b"/>
            <a:pathLst>
              <a:path w="3606165" h="564514">
                <a:moveTo>
                  <a:pt x="3078480" y="12"/>
                </a:moveTo>
                <a:lnTo>
                  <a:pt x="3006852" y="12"/>
                </a:lnTo>
                <a:lnTo>
                  <a:pt x="0" y="0"/>
                </a:lnTo>
                <a:lnTo>
                  <a:pt x="0" y="71628"/>
                </a:lnTo>
                <a:lnTo>
                  <a:pt x="3006852" y="71628"/>
                </a:lnTo>
                <a:lnTo>
                  <a:pt x="3006852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3006852" y="278892"/>
                </a:lnTo>
                <a:lnTo>
                  <a:pt x="3078480" y="278904"/>
                </a:lnTo>
                <a:lnTo>
                  <a:pt x="3078480" y="12"/>
                </a:lnTo>
                <a:close/>
              </a:path>
              <a:path w="3606165" h="564514">
                <a:moveTo>
                  <a:pt x="3605784" y="285000"/>
                </a:moveTo>
                <a:lnTo>
                  <a:pt x="3534156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534156" y="356616"/>
                </a:lnTo>
                <a:lnTo>
                  <a:pt x="3534156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3534156" y="563880"/>
                </a:lnTo>
                <a:lnTo>
                  <a:pt x="3605784" y="563892"/>
                </a:lnTo>
                <a:lnTo>
                  <a:pt x="3605784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052130" y="4544726"/>
            <a:ext cx="1981200" cy="4629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wind_speed_kmph: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float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wind_bearing_degree: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float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8720" y="4796027"/>
            <a:ext cx="3904615" cy="279400"/>
          </a:xfrm>
          <a:custGeom>
            <a:avLst/>
            <a:gdLst/>
            <a:ahLst/>
            <a:cxnLst/>
            <a:rect l="l" t="t" r="r" b="b"/>
            <a:pathLst>
              <a:path w="3904615" h="279400">
                <a:moveTo>
                  <a:pt x="3904488" y="12"/>
                </a:moveTo>
                <a:lnTo>
                  <a:pt x="3832860" y="12"/>
                </a:lnTo>
                <a:lnTo>
                  <a:pt x="0" y="0"/>
                </a:lnTo>
                <a:lnTo>
                  <a:pt x="0" y="71628"/>
                </a:lnTo>
                <a:lnTo>
                  <a:pt x="3832860" y="71628"/>
                </a:lnTo>
                <a:lnTo>
                  <a:pt x="3832860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3832860" y="278892"/>
                </a:lnTo>
                <a:lnTo>
                  <a:pt x="3904488" y="278892"/>
                </a:lnTo>
                <a:lnTo>
                  <a:pt x="390448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24534" y="5152644"/>
            <a:ext cx="3383279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84023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visibility_km: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float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8720" y="5081028"/>
            <a:ext cx="3831590" cy="565785"/>
          </a:xfrm>
          <a:custGeom>
            <a:avLst/>
            <a:gdLst/>
            <a:ahLst/>
            <a:cxnLst/>
            <a:rect l="l" t="t" r="r" b="b"/>
            <a:pathLst>
              <a:path w="3831590" h="565785">
                <a:moveTo>
                  <a:pt x="3454908" y="0"/>
                </a:moveTo>
                <a:lnTo>
                  <a:pt x="3383280" y="0"/>
                </a:lnTo>
                <a:lnTo>
                  <a:pt x="0" y="0"/>
                </a:lnTo>
                <a:lnTo>
                  <a:pt x="0" y="71615"/>
                </a:lnTo>
                <a:lnTo>
                  <a:pt x="3383280" y="71615"/>
                </a:lnTo>
                <a:lnTo>
                  <a:pt x="3383280" y="208775"/>
                </a:lnTo>
                <a:lnTo>
                  <a:pt x="71628" y="208775"/>
                </a:lnTo>
                <a:lnTo>
                  <a:pt x="71628" y="71628"/>
                </a:lnTo>
                <a:lnTo>
                  <a:pt x="0" y="71628"/>
                </a:lnTo>
                <a:lnTo>
                  <a:pt x="0" y="208775"/>
                </a:lnTo>
                <a:lnTo>
                  <a:pt x="0" y="280403"/>
                </a:lnTo>
                <a:lnTo>
                  <a:pt x="3383280" y="280403"/>
                </a:lnTo>
                <a:lnTo>
                  <a:pt x="3454908" y="280403"/>
                </a:lnTo>
                <a:lnTo>
                  <a:pt x="3454908" y="0"/>
                </a:lnTo>
                <a:close/>
              </a:path>
              <a:path w="3831590" h="565785">
                <a:moveTo>
                  <a:pt x="3831336" y="284988"/>
                </a:moveTo>
                <a:lnTo>
                  <a:pt x="3759708" y="284988"/>
                </a:lnTo>
                <a:lnTo>
                  <a:pt x="0" y="284975"/>
                </a:lnTo>
                <a:lnTo>
                  <a:pt x="0" y="356603"/>
                </a:lnTo>
                <a:lnTo>
                  <a:pt x="3759708" y="356603"/>
                </a:lnTo>
                <a:lnTo>
                  <a:pt x="3759708" y="493763"/>
                </a:lnTo>
                <a:lnTo>
                  <a:pt x="71628" y="493763"/>
                </a:lnTo>
                <a:lnTo>
                  <a:pt x="71628" y="356616"/>
                </a:lnTo>
                <a:lnTo>
                  <a:pt x="0" y="356616"/>
                </a:lnTo>
                <a:lnTo>
                  <a:pt x="0" y="493763"/>
                </a:lnTo>
                <a:lnTo>
                  <a:pt x="0" y="565391"/>
                </a:lnTo>
                <a:lnTo>
                  <a:pt x="3759708" y="565391"/>
                </a:lnTo>
                <a:lnTo>
                  <a:pt x="3831336" y="565391"/>
                </a:lnTo>
                <a:lnTo>
                  <a:pt x="3831336" y="284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052130" y="5401214"/>
            <a:ext cx="243141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pressure_millibars: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float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current_weather_condition: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float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88720" y="5650991"/>
            <a:ext cx="4357370" cy="280670"/>
          </a:xfrm>
          <a:custGeom>
            <a:avLst/>
            <a:gdLst/>
            <a:ahLst/>
            <a:cxnLst/>
            <a:rect l="l" t="t" r="r" b="b"/>
            <a:pathLst>
              <a:path w="4357370" h="280670">
                <a:moveTo>
                  <a:pt x="4357116" y="12"/>
                </a:moveTo>
                <a:lnTo>
                  <a:pt x="4285488" y="12"/>
                </a:lnTo>
                <a:lnTo>
                  <a:pt x="0" y="0"/>
                </a:lnTo>
                <a:lnTo>
                  <a:pt x="0" y="71628"/>
                </a:lnTo>
                <a:lnTo>
                  <a:pt x="4285475" y="71628"/>
                </a:lnTo>
                <a:lnTo>
                  <a:pt x="4285475" y="208800"/>
                </a:lnTo>
                <a:lnTo>
                  <a:pt x="71628" y="208800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800"/>
                </a:lnTo>
                <a:lnTo>
                  <a:pt x="0" y="280416"/>
                </a:lnTo>
                <a:lnTo>
                  <a:pt x="4285475" y="280416"/>
                </a:lnTo>
                <a:lnTo>
                  <a:pt x="4357116" y="280416"/>
                </a:lnTo>
                <a:lnTo>
                  <a:pt x="435711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76019" y="5912130"/>
            <a:ext cx="5368290" cy="25114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Arimo"/>
              <a:cs typeface="Arimo"/>
            </a:endParaRPr>
          </a:p>
          <a:p>
            <a:pPr marL="12700" marR="34925">
              <a:lnSpc>
                <a:spcPct val="1284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WeatherVariables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class, define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variables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preceding code. The same variables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were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Machine Learning Pipelines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define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those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  variables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temp_c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humidity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wind_speed_kmph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wind_bearing_degree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20">
                <a:solidFill>
                  <a:srgbClr val="E83D8C"/>
                </a:solidFill>
                <a:latin typeface="Arial"/>
                <a:cs typeface="Arial"/>
              </a:rPr>
              <a:t>visibility_km</a:t>
            </a:r>
            <a:r>
              <a:rPr dirty="0" sz="1100" spc="120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pressure</a:t>
            </a:r>
            <a:endParaRPr sz="1000">
              <a:latin typeface="Arial"/>
              <a:cs typeface="Arial"/>
            </a:endParaRPr>
          </a:p>
          <a:p>
            <a:pPr marL="12700" marR="260350">
              <a:lnSpc>
                <a:spcPct val="128200"/>
              </a:lnSpc>
            </a:pP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_millibars</a:t>
            </a:r>
            <a:r>
              <a:rPr dirty="0" sz="1100" spc="10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current_weather_condition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types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variables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defined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35">
                <a:solidFill>
                  <a:srgbClr val="E83D8C"/>
                </a:solidFill>
                <a:latin typeface="Arial"/>
                <a:cs typeface="Arial"/>
              </a:rPr>
              <a:t>float</a:t>
            </a:r>
            <a:r>
              <a:rPr dirty="0" sz="1100" spc="13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 the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WeatherVariables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defined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variables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service. Let's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how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variables  defined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WeatherVariables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 in 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Weather_api.py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2385059"/>
            <a:ext cx="3263265" cy="1137285"/>
          </a:xfrm>
          <a:custGeom>
            <a:avLst/>
            <a:gdLst/>
            <a:ahLst/>
            <a:cxnLst/>
            <a:rect l="l" t="t" r="r" b="b"/>
            <a:pathLst>
              <a:path w="3263265" h="1137285">
                <a:moveTo>
                  <a:pt x="1306068" y="854976"/>
                </a:moveTo>
                <a:lnTo>
                  <a:pt x="1234427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1234427" y="926592"/>
                </a:lnTo>
                <a:lnTo>
                  <a:pt x="1234427" y="1065276"/>
                </a:lnTo>
                <a:lnTo>
                  <a:pt x="71628" y="1065276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5276"/>
                </a:lnTo>
                <a:lnTo>
                  <a:pt x="0" y="1136904"/>
                </a:lnTo>
                <a:lnTo>
                  <a:pt x="1234427" y="1136904"/>
                </a:lnTo>
                <a:lnTo>
                  <a:pt x="1306068" y="1136904"/>
                </a:lnTo>
                <a:lnTo>
                  <a:pt x="1306068" y="854976"/>
                </a:lnTo>
                <a:close/>
              </a:path>
              <a:path w="3263265" h="1137285">
                <a:moveTo>
                  <a:pt x="1456944" y="12"/>
                </a:moveTo>
                <a:lnTo>
                  <a:pt x="1385316" y="12"/>
                </a:lnTo>
                <a:lnTo>
                  <a:pt x="0" y="0"/>
                </a:lnTo>
                <a:lnTo>
                  <a:pt x="0" y="71628"/>
                </a:lnTo>
                <a:lnTo>
                  <a:pt x="1385316" y="71628"/>
                </a:lnTo>
                <a:lnTo>
                  <a:pt x="1385316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385316" y="281940"/>
                </a:lnTo>
                <a:lnTo>
                  <a:pt x="1456944" y="281940"/>
                </a:lnTo>
                <a:lnTo>
                  <a:pt x="1456944" y="12"/>
                </a:lnTo>
                <a:close/>
              </a:path>
              <a:path w="3263265" h="1137285">
                <a:moveTo>
                  <a:pt x="2435352" y="285000"/>
                </a:moveTo>
                <a:lnTo>
                  <a:pt x="236372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363724" y="356616"/>
                </a:lnTo>
                <a:lnTo>
                  <a:pt x="2363724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2363724" y="566928"/>
                </a:lnTo>
                <a:lnTo>
                  <a:pt x="2435352" y="566928"/>
                </a:lnTo>
                <a:lnTo>
                  <a:pt x="2435352" y="285000"/>
                </a:lnTo>
                <a:close/>
              </a:path>
              <a:path w="3263265" h="1137285">
                <a:moveTo>
                  <a:pt x="3262884" y="569988"/>
                </a:moveTo>
                <a:lnTo>
                  <a:pt x="3191256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3191243" y="641604"/>
                </a:lnTo>
                <a:lnTo>
                  <a:pt x="3191243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3191243" y="851916"/>
                </a:lnTo>
                <a:lnTo>
                  <a:pt x="3262884" y="851916"/>
                </a:lnTo>
                <a:lnTo>
                  <a:pt x="3262884" y="569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6019" y="959883"/>
            <a:ext cx="5278120" cy="27800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Weather_api.py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6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define 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service. The needed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 are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imported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serve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endpoints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infer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making predictions 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buAutoNum type="arabicPeriod"/>
              <a:tabLst>
                <a:tab pos="443230" algn="l"/>
              </a:tabLst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required packages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559435" indent="-260985">
              <a:lnSpc>
                <a:spcPct val="100000"/>
              </a:lnSpc>
              <a:spcBef>
                <a:spcPts val="765"/>
              </a:spcBef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uvicorn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fastapi import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FastAPI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variables import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WeatherVariables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numpy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pickle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3525011"/>
            <a:ext cx="1382395" cy="283845"/>
          </a:xfrm>
          <a:custGeom>
            <a:avLst/>
            <a:gdLst/>
            <a:ahLst/>
            <a:cxnLst/>
            <a:rect l="l" t="t" r="r" b="b"/>
            <a:pathLst>
              <a:path w="1382395" h="283845">
                <a:moveTo>
                  <a:pt x="1382268" y="12"/>
                </a:moveTo>
                <a:lnTo>
                  <a:pt x="1310627" y="12"/>
                </a:lnTo>
                <a:lnTo>
                  <a:pt x="0" y="0"/>
                </a:lnTo>
                <a:lnTo>
                  <a:pt x="0" y="71628"/>
                </a:lnTo>
                <a:lnTo>
                  <a:pt x="1310627" y="71628"/>
                </a:lnTo>
                <a:lnTo>
                  <a:pt x="1310627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1310627" y="283464"/>
                </a:lnTo>
                <a:lnTo>
                  <a:pt x="1382268" y="283464"/>
                </a:lnTo>
                <a:lnTo>
                  <a:pt x="13822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3881628"/>
            <a:ext cx="1762125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7.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pandas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pd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3809999"/>
            <a:ext cx="2164080" cy="568960"/>
          </a:xfrm>
          <a:custGeom>
            <a:avLst/>
            <a:gdLst/>
            <a:ahLst/>
            <a:cxnLst/>
            <a:rect l="l" t="t" r="r" b="b"/>
            <a:pathLst>
              <a:path w="2164079" h="568960">
                <a:moveTo>
                  <a:pt x="1833372" y="12"/>
                </a:moveTo>
                <a:lnTo>
                  <a:pt x="1761744" y="12"/>
                </a:lnTo>
                <a:lnTo>
                  <a:pt x="0" y="0"/>
                </a:lnTo>
                <a:lnTo>
                  <a:pt x="0" y="71628"/>
                </a:lnTo>
                <a:lnTo>
                  <a:pt x="1761744" y="71628"/>
                </a:lnTo>
                <a:lnTo>
                  <a:pt x="1761744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1761744" y="283464"/>
                </a:lnTo>
                <a:lnTo>
                  <a:pt x="1833372" y="283464"/>
                </a:lnTo>
                <a:lnTo>
                  <a:pt x="1833372" y="12"/>
                </a:lnTo>
                <a:close/>
              </a:path>
              <a:path w="2164079" h="568960">
                <a:moveTo>
                  <a:pt x="2164080" y="288048"/>
                </a:moveTo>
                <a:lnTo>
                  <a:pt x="2092452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2092452" y="359664"/>
                </a:lnTo>
                <a:lnTo>
                  <a:pt x="2092452" y="496824"/>
                </a:lnTo>
                <a:lnTo>
                  <a:pt x="286512" y="496824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6824"/>
                </a:lnTo>
                <a:lnTo>
                  <a:pt x="214871" y="568452"/>
                </a:lnTo>
                <a:lnTo>
                  <a:pt x="2092452" y="568452"/>
                </a:lnTo>
                <a:lnTo>
                  <a:pt x="2164080" y="568464"/>
                </a:lnTo>
                <a:lnTo>
                  <a:pt x="2164080" y="28804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18475" y="8609076"/>
            <a:ext cx="1273175" cy="280670"/>
          </a:xfrm>
          <a:custGeom>
            <a:avLst/>
            <a:gdLst/>
            <a:ahLst/>
            <a:cxnLst/>
            <a:rect l="l" t="t" r="r" b="b"/>
            <a:pathLst>
              <a:path w="1273175" h="280670">
                <a:moveTo>
                  <a:pt x="1272552" y="12"/>
                </a:moveTo>
                <a:lnTo>
                  <a:pt x="1200924" y="12"/>
                </a:lnTo>
                <a:lnTo>
                  <a:pt x="0" y="0"/>
                </a:lnTo>
                <a:lnTo>
                  <a:pt x="0" y="71628"/>
                </a:lnTo>
                <a:lnTo>
                  <a:pt x="1200924" y="71628"/>
                </a:lnTo>
                <a:lnTo>
                  <a:pt x="1200924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1200924" y="280416"/>
                </a:lnTo>
                <a:lnTo>
                  <a:pt x="1272552" y="280428"/>
                </a:lnTo>
                <a:lnTo>
                  <a:pt x="12725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90903" y="4133245"/>
            <a:ext cx="5172710" cy="49739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onnxruntime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rt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227329" marR="50609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required packages,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uvicorn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ASGI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package),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fastapi</a:t>
            </a:r>
            <a:r>
              <a:rPr dirty="0" sz="1100" spc="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50">
                <a:solidFill>
                  <a:srgbClr val="E83D8C"/>
                </a:solidFill>
                <a:latin typeface="Arial"/>
                <a:cs typeface="Arial"/>
              </a:rPr>
              <a:t>numpy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pickle</a:t>
            </a:r>
            <a:r>
              <a:rPr dirty="0" sz="1100" spc="95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pandas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</a:t>
            </a:r>
            <a:endParaRPr sz="11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onnxruntime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deserialize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onnx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4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WeatherVariables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 previously created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in</a:t>
            </a:r>
            <a:endParaRPr sz="1100">
              <a:latin typeface="Arimo"/>
              <a:cs typeface="Arimo"/>
            </a:endParaRPr>
          </a:p>
          <a:p>
            <a:pPr marL="227329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variables.py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variables defined 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procuring  input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fastAPI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227329" marR="746125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8.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object.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notice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syntactic similarities  of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Flask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web framework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(if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have ever used</a:t>
            </a:r>
            <a:r>
              <a:rPr dirty="0" sz="10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Flask).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Arimo"/>
              <a:cs typeface="Arimo"/>
            </a:endParaRPr>
          </a:p>
          <a:p>
            <a:pPr algn="just" marL="227329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instance,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 the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object using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  <a:p>
            <a:pPr algn="just" marL="227329" marR="1270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FastAPI()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object.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object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similar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how we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via the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Flask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example: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Flask,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Flask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 the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Flask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create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object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manner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 </a:t>
            </a:r>
            <a:r>
              <a:rPr dirty="0" sz="1000" spc="-40">
                <a:solidFill>
                  <a:srgbClr val="E83D8C"/>
                </a:solidFill>
                <a:latin typeface="Arial"/>
                <a:cs typeface="Arial"/>
              </a:rPr>
              <a:t>=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Flask </a:t>
            </a:r>
            <a:r>
              <a:rPr dirty="0" sz="1000" spc="140">
                <a:solidFill>
                  <a:srgbClr val="E83D8C"/>
                </a:solidFill>
                <a:latin typeface="Arial"/>
                <a:cs typeface="Arial"/>
              </a:rPr>
              <a:t>()</a:t>
            </a:r>
            <a:r>
              <a:rPr dirty="0" sz="1100" spc="14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similarities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API endpoints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fastAPI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mo"/>
              <a:cs typeface="Arimo"/>
            </a:endParaRPr>
          </a:p>
          <a:p>
            <a:pPr marL="299085">
              <a:lnSpc>
                <a:spcPct val="10000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app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FastAPI()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Load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scalar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18475" y="8895588"/>
            <a:ext cx="1572895" cy="280670"/>
          </a:xfrm>
          <a:custGeom>
            <a:avLst/>
            <a:gdLst/>
            <a:ahLst/>
            <a:cxnLst/>
            <a:rect l="l" t="t" r="r" b="b"/>
            <a:pathLst>
              <a:path w="1572895" h="280670">
                <a:moveTo>
                  <a:pt x="1572780" y="12"/>
                </a:moveTo>
                <a:lnTo>
                  <a:pt x="1501152" y="12"/>
                </a:lnTo>
                <a:lnTo>
                  <a:pt x="0" y="0"/>
                </a:lnTo>
                <a:lnTo>
                  <a:pt x="0" y="71628"/>
                </a:lnTo>
                <a:lnTo>
                  <a:pt x="1501152" y="71628"/>
                </a:lnTo>
                <a:lnTo>
                  <a:pt x="1501152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1501152" y="280416"/>
                </a:lnTo>
                <a:lnTo>
                  <a:pt x="1572780" y="280416"/>
                </a:lnTo>
                <a:lnTo>
                  <a:pt x="15727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8475" y="862583"/>
            <a:ext cx="4055745" cy="1705610"/>
          </a:xfrm>
          <a:custGeom>
            <a:avLst/>
            <a:gdLst/>
            <a:ahLst/>
            <a:cxnLst/>
            <a:rect l="l" t="t" r="r" b="b"/>
            <a:pathLst>
              <a:path w="4055745" h="1705610">
                <a:moveTo>
                  <a:pt x="1347228" y="569988"/>
                </a:moveTo>
                <a:lnTo>
                  <a:pt x="1275588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1275588" y="641604"/>
                </a:lnTo>
                <a:lnTo>
                  <a:pt x="1275588" y="777240"/>
                </a:lnTo>
                <a:lnTo>
                  <a:pt x="71640" y="777240"/>
                </a:lnTo>
                <a:lnTo>
                  <a:pt x="71640" y="641616"/>
                </a:lnTo>
                <a:lnTo>
                  <a:pt x="12" y="641616"/>
                </a:lnTo>
                <a:lnTo>
                  <a:pt x="12" y="777240"/>
                </a:lnTo>
                <a:lnTo>
                  <a:pt x="0" y="848868"/>
                </a:lnTo>
                <a:lnTo>
                  <a:pt x="1275588" y="848868"/>
                </a:lnTo>
                <a:lnTo>
                  <a:pt x="1347228" y="848868"/>
                </a:lnTo>
                <a:lnTo>
                  <a:pt x="1347228" y="569988"/>
                </a:lnTo>
                <a:close/>
              </a:path>
              <a:path w="4055745" h="1705610">
                <a:moveTo>
                  <a:pt x="2474988" y="285000"/>
                </a:moveTo>
                <a:lnTo>
                  <a:pt x="240336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403360" y="356616"/>
                </a:lnTo>
                <a:lnTo>
                  <a:pt x="2403360" y="492252"/>
                </a:lnTo>
                <a:lnTo>
                  <a:pt x="71640" y="492252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2252"/>
                </a:lnTo>
                <a:lnTo>
                  <a:pt x="0" y="563880"/>
                </a:lnTo>
                <a:lnTo>
                  <a:pt x="2403360" y="563880"/>
                </a:lnTo>
                <a:lnTo>
                  <a:pt x="2474988" y="563880"/>
                </a:lnTo>
                <a:lnTo>
                  <a:pt x="2474988" y="285000"/>
                </a:lnTo>
                <a:close/>
              </a:path>
              <a:path w="4055745" h="1705610">
                <a:moveTo>
                  <a:pt x="3002292" y="1139964"/>
                </a:moveTo>
                <a:lnTo>
                  <a:pt x="2930664" y="1139964"/>
                </a:lnTo>
                <a:lnTo>
                  <a:pt x="0" y="1139952"/>
                </a:lnTo>
                <a:lnTo>
                  <a:pt x="0" y="1211580"/>
                </a:lnTo>
                <a:lnTo>
                  <a:pt x="2930664" y="1211580"/>
                </a:lnTo>
                <a:lnTo>
                  <a:pt x="2930664" y="1347216"/>
                </a:lnTo>
                <a:lnTo>
                  <a:pt x="71640" y="1347216"/>
                </a:lnTo>
                <a:lnTo>
                  <a:pt x="71640" y="1211592"/>
                </a:lnTo>
                <a:lnTo>
                  <a:pt x="12" y="1211592"/>
                </a:lnTo>
                <a:lnTo>
                  <a:pt x="12" y="1347216"/>
                </a:lnTo>
                <a:lnTo>
                  <a:pt x="0" y="1418844"/>
                </a:lnTo>
                <a:lnTo>
                  <a:pt x="2930664" y="1418844"/>
                </a:lnTo>
                <a:lnTo>
                  <a:pt x="3002292" y="1418844"/>
                </a:lnTo>
                <a:lnTo>
                  <a:pt x="3002292" y="1139964"/>
                </a:lnTo>
                <a:close/>
              </a:path>
              <a:path w="4055745" h="1705610">
                <a:moveTo>
                  <a:pt x="3078492" y="1426476"/>
                </a:moveTo>
                <a:lnTo>
                  <a:pt x="3006864" y="1426476"/>
                </a:lnTo>
                <a:lnTo>
                  <a:pt x="0" y="1426464"/>
                </a:lnTo>
                <a:lnTo>
                  <a:pt x="0" y="1498092"/>
                </a:lnTo>
                <a:lnTo>
                  <a:pt x="3006864" y="1498092"/>
                </a:lnTo>
                <a:lnTo>
                  <a:pt x="3006864" y="1633728"/>
                </a:lnTo>
                <a:lnTo>
                  <a:pt x="71640" y="1633728"/>
                </a:lnTo>
                <a:lnTo>
                  <a:pt x="71640" y="1498104"/>
                </a:lnTo>
                <a:lnTo>
                  <a:pt x="12" y="1498104"/>
                </a:lnTo>
                <a:lnTo>
                  <a:pt x="12" y="1633728"/>
                </a:lnTo>
                <a:lnTo>
                  <a:pt x="0" y="1705356"/>
                </a:lnTo>
                <a:lnTo>
                  <a:pt x="3006864" y="1705356"/>
                </a:lnTo>
                <a:lnTo>
                  <a:pt x="3078492" y="1705368"/>
                </a:lnTo>
                <a:lnTo>
                  <a:pt x="3078492" y="1426476"/>
                </a:lnTo>
                <a:close/>
              </a:path>
              <a:path w="4055745" h="1705610">
                <a:moveTo>
                  <a:pt x="3755148" y="854976"/>
                </a:moveTo>
                <a:lnTo>
                  <a:pt x="3683520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3683520" y="926592"/>
                </a:lnTo>
                <a:lnTo>
                  <a:pt x="3683520" y="1062228"/>
                </a:lnTo>
                <a:lnTo>
                  <a:pt x="71640" y="1062228"/>
                </a:lnTo>
                <a:lnTo>
                  <a:pt x="71640" y="926604"/>
                </a:lnTo>
                <a:lnTo>
                  <a:pt x="12" y="926604"/>
                </a:lnTo>
                <a:lnTo>
                  <a:pt x="12" y="1062228"/>
                </a:lnTo>
                <a:lnTo>
                  <a:pt x="0" y="1133856"/>
                </a:lnTo>
                <a:lnTo>
                  <a:pt x="3683520" y="1133856"/>
                </a:lnTo>
                <a:lnTo>
                  <a:pt x="3755148" y="1133868"/>
                </a:lnTo>
                <a:lnTo>
                  <a:pt x="3755148" y="854976"/>
                </a:lnTo>
                <a:close/>
              </a:path>
              <a:path w="4055745" h="1705610">
                <a:moveTo>
                  <a:pt x="4055376" y="12"/>
                </a:moveTo>
                <a:lnTo>
                  <a:pt x="3983748" y="12"/>
                </a:lnTo>
                <a:lnTo>
                  <a:pt x="0" y="0"/>
                </a:lnTo>
                <a:lnTo>
                  <a:pt x="0" y="71628"/>
                </a:lnTo>
                <a:lnTo>
                  <a:pt x="3983748" y="71628"/>
                </a:lnTo>
                <a:lnTo>
                  <a:pt x="398374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3983748" y="278892"/>
                </a:lnTo>
                <a:lnTo>
                  <a:pt x="4055376" y="278892"/>
                </a:lnTo>
                <a:lnTo>
                  <a:pt x="405537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03604" y="5244083"/>
            <a:ext cx="4874260" cy="1425575"/>
          </a:xfrm>
          <a:custGeom>
            <a:avLst/>
            <a:gdLst/>
            <a:ahLst/>
            <a:cxnLst/>
            <a:rect l="l" t="t" r="r" b="b"/>
            <a:pathLst>
              <a:path w="4874260" h="1425575">
                <a:moveTo>
                  <a:pt x="1306068" y="286524"/>
                </a:moveTo>
                <a:lnTo>
                  <a:pt x="1234427" y="286524"/>
                </a:lnTo>
                <a:lnTo>
                  <a:pt x="0" y="286512"/>
                </a:lnTo>
                <a:lnTo>
                  <a:pt x="0" y="358140"/>
                </a:lnTo>
                <a:lnTo>
                  <a:pt x="1234427" y="358140"/>
                </a:lnTo>
                <a:lnTo>
                  <a:pt x="1234427" y="498348"/>
                </a:lnTo>
                <a:lnTo>
                  <a:pt x="71628" y="498348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8348"/>
                </a:lnTo>
                <a:lnTo>
                  <a:pt x="0" y="569976"/>
                </a:lnTo>
                <a:lnTo>
                  <a:pt x="1234427" y="569976"/>
                </a:lnTo>
                <a:lnTo>
                  <a:pt x="1306068" y="569976"/>
                </a:lnTo>
                <a:lnTo>
                  <a:pt x="1306068" y="286524"/>
                </a:lnTo>
                <a:close/>
              </a:path>
              <a:path w="4874260" h="1425575">
                <a:moveTo>
                  <a:pt x="1382268" y="12"/>
                </a:moveTo>
                <a:lnTo>
                  <a:pt x="1310627" y="12"/>
                </a:lnTo>
                <a:lnTo>
                  <a:pt x="1310627" y="71640"/>
                </a:lnTo>
                <a:lnTo>
                  <a:pt x="1310627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1310627" y="71640"/>
                </a:lnTo>
                <a:lnTo>
                  <a:pt x="1310627" y="12"/>
                </a:lnTo>
                <a:lnTo>
                  <a:pt x="0" y="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76"/>
                </a:lnTo>
                <a:lnTo>
                  <a:pt x="1310627" y="283476"/>
                </a:lnTo>
                <a:lnTo>
                  <a:pt x="1382268" y="283476"/>
                </a:lnTo>
                <a:lnTo>
                  <a:pt x="1382268" y="12"/>
                </a:lnTo>
                <a:close/>
              </a:path>
              <a:path w="4874260" h="1425575">
                <a:moveTo>
                  <a:pt x="2014728" y="1144536"/>
                </a:moveTo>
                <a:lnTo>
                  <a:pt x="1943100" y="1144536"/>
                </a:lnTo>
                <a:lnTo>
                  <a:pt x="214871" y="1144524"/>
                </a:lnTo>
                <a:lnTo>
                  <a:pt x="214871" y="1216152"/>
                </a:lnTo>
                <a:lnTo>
                  <a:pt x="1943087" y="1216152"/>
                </a:lnTo>
                <a:lnTo>
                  <a:pt x="1943087" y="1353312"/>
                </a:lnTo>
                <a:lnTo>
                  <a:pt x="286512" y="1353312"/>
                </a:lnTo>
                <a:lnTo>
                  <a:pt x="286512" y="1216164"/>
                </a:lnTo>
                <a:lnTo>
                  <a:pt x="214884" y="1216164"/>
                </a:lnTo>
                <a:lnTo>
                  <a:pt x="214884" y="1353312"/>
                </a:lnTo>
                <a:lnTo>
                  <a:pt x="214871" y="1424940"/>
                </a:lnTo>
                <a:lnTo>
                  <a:pt x="1943087" y="1424940"/>
                </a:lnTo>
                <a:lnTo>
                  <a:pt x="2014728" y="1424952"/>
                </a:lnTo>
                <a:lnTo>
                  <a:pt x="2014728" y="1144536"/>
                </a:lnTo>
                <a:close/>
              </a:path>
              <a:path w="4874260" h="1425575">
                <a:moveTo>
                  <a:pt x="3593592" y="859548"/>
                </a:moveTo>
                <a:lnTo>
                  <a:pt x="3521964" y="859548"/>
                </a:lnTo>
                <a:lnTo>
                  <a:pt x="3521964" y="931176"/>
                </a:lnTo>
                <a:lnTo>
                  <a:pt x="3521964" y="1068324"/>
                </a:lnTo>
                <a:lnTo>
                  <a:pt x="286512" y="1068324"/>
                </a:lnTo>
                <a:lnTo>
                  <a:pt x="286512" y="931176"/>
                </a:lnTo>
                <a:lnTo>
                  <a:pt x="3521964" y="931176"/>
                </a:lnTo>
                <a:lnTo>
                  <a:pt x="3521964" y="859548"/>
                </a:lnTo>
                <a:lnTo>
                  <a:pt x="214871" y="859536"/>
                </a:lnTo>
                <a:lnTo>
                  <a:pt x="214871" y="931176"/>
                </a:lnTo>
                <a:lnTo>
                  <a:pt x="214884" y="1068324"/>
                </a:lnTo>
                <a:lnTo>
                  <a:pt x="214871" y="1139952"/>
                </a:lnTo>
                <a:lnTo>
                  <a:pt x="3521964" y="1139952"/>
                </a:lnTo>
                <a:lnTo>
                  <a:pt x="3593592" y="1139952"/>
                </a:lnTo>
                <a:lnTo>
                  <a:pt x="3593592" y="859548"/>
                </a:lnTo>
                <a:close/>
              </a:path>
              <a:path w="4874260" h="1425575">
                <a:moveTo>
                  <a:pt x="4873752" y="574560"/>
                </a:moveTo>
                <a:lnTo>
                  <a:pt x="4802124" y="574560"/>
                </a:lnTo>
                <a:lnTo>
                  <a:pt x="214871" y="574548"/>
                </a:lnTo>
                <a:lnTo>
                  <a:pt x="214871" y="646176"/>
                </a:lnTo>
                <a:lnTo>
                  <a:pt x="4802124" y="646176"/>
                </a:lnTo>
                <a:lnTo>
                  <a:pt x="4802124" y="783336"/>
                </a:lnTo>
                <a:lnTo>
                  <a:pt x="286512" y="783336"/>
                </a:lnTo>
                <a:lnTo>
                  <a:pt x="286512" y="646188"/>
                </a:lnTo>
                <a:lnTo>
                  <a:pt x="214884" y="646188"/>
                </a:lnTo>
                <a:lnTo>
                  <a:pt x="214884" y="783336"/>
                </a:lnTo>
                <a:lnTo>
                  <a:pt x="214871" y="854976"/>
                </a:lnTo>
                <a:lnTo>
                  <a:pt x="4802124" y="854976"/>
                </a:lnTo>
                <a:lnTo>
                  <a:pt x="4873752" y="854976"/>
                </a:lnTo>
                <a:lnTo>
                  <a:pt x="4873752" y="57456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90903" y="897793"/>
            <a:ext cx="5121910" cy="78257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pickle_in = open("artifacts/model-scaler.pkl",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"rb")</a:t>
            </a:r>
            <a:endParaRPr sz="1000">
              <a:latin typeface="Courier New"/>
              <a:cs typeface="Courier New"/>
            </a:endParaRPr>
          </a:p>
          <a:p>
            <a:pPr marL="299085" marR="2483485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 =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pickle.load(pickle_in)  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Load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the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  <a:p>
            <a:pPr marL="299085" marR="1203960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sess = rt.InferenceSession("artifacts/svc.onnx")  input_name =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sess.get_inputs()[0].name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label_name =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sess.get_outputs()[0].name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78105" indent="-215265">
              <a:lnSpc>
                <a:spcPct val="141500"/>
              </a:lnSpc>
              <a:spcBef>
                <a:spcPts val="710"/>
              </a:spcBef>
              <a:buAutoNum type="arabicPeriod" startAt="9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creating the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object,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import the necessary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 for  inference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endpoints.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Pickle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used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deserialize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scaler file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model- 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scaler.pkl</a:t>
            </a:r>
            <a:r>
              <a:rPr dirty="0" sz="1000" spc="10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file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was 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train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Machine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Learning 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Pipelines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now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we'll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scale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incoming 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before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inference. 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previously trained support vector classifier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model, which was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serialized into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scv.onnx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(we can access and download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as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3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5" i="1">
                <a:solidFill>
                  <a:srgbClr val="6D727C"/>
                </a:solidFill>
                <a:latin typeface="Arial"/>
                <a:cs typeface="Arial"/>
              </a:rPr>
              <a:t>8.3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ts val="1689"/>
              </a:lnSpc>
              <a:spcBef>
                <a:spcPts val="105"/>
              </a:spcBef>
              <a:buClr>
                <a:srgbClr val="6D727C"/>
              </a:buClr>
              <a:buFont typeface="Arimo"/>
              <a:buAutoNum type="arabicPeriod" startAt="9"/>
              <a:tabLst>
                <a:tab pos="227965" algn="l"/>
              </a:tabLst>
            </a:pPr>
            <a:r>
              <a:rPr dirty="0" sz="1000" spc="-185">
                <a:solidFill>
                  <a:srgbClr val="E83D8C"/>
                </a:solidFill>
                <a:latin typeface="Arial"/>
                <a:cs typeface="Arial"/>
              </a:rPr>
              <a:t>ONNX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Runtime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load the serialized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into inference sessions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5">
                <a:solidFill>
                  <a:srgbClr val="E83D8C"/>
                </a:solidFill>
                <a:latin typeface="Arial"/>
                <a:cs typeface="Arial"/>
              </a:rPr>
              <a:t>input_name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label_name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making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predictions. Next,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can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move</a:t>
            </a:r>
            <a:endParaRPr sz="1000">
              <a:latin typeface="Arimo"/>
              <a:cs typeface="Arimo"/>
            </a:endParaRPr>
          </a:p>
          <a:p>
            <a:pPr marL="227329" marR="140335">
              <a:lnSpc>
                <a:spcPts val="1660"/>
              </a:lnSpc>
              <a:spcBef>
                <a:spcPts val="6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 core part of defining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endpoints to infer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model. To begin,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 make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GET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request to the index route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wrapper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@app.get('/')</a:t>
            </a:r>
            <a:r>
              <a:rPr dirty="0" sz="1000" spc="9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  <a:spcBef>
                <a:spcPts val="2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11.</a:t>
            </a:r>
            <a:r>
              <a:rPr dirty="0" sz="1000" spc="-3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@app.get('/')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lvl="1" marL="344805" indent="-261620">
              <a:lnSpc>
                <a:spcPct val="100000"/>
              </a:lnSpc>
              <a:buAutoNum type="arabicPeriod" startAt="12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def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index():</a:t>
            </a:r>
            <a:endParaRPr sz="1000">
              <a:latin typeface="Courier New"/>
              <a:cs typeface="Courier New"/>
            </a:endParaRPr>
          </a:p>
          <a:p>
            <a:pPr marL="299085" marR="301625" indent="301625">
              <a:lnSpc>
                <a:spcPct val="187000"/>
              </a:lnSpc>
              <a:tabLst>
                <a:tab pos="172720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return {'Hello': 'Welcome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to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weather prediction service,  access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the api	docs and test the API at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  <a:hlinkClick r:id="rId2"/>
              </a:rPr>
              <a:t> http://0.0.0.0/docs.'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227329" marR="55244">
              <a:lnSpc>
                <a:spcPct val="1286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named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index()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defined for the index route.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returns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welcome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message, pointing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link.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geared toward  guiding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users to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test the API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mo"/>
              <a:cs typeface="Arimo"/>
            </a:endParaRPr>
          </a:p>
          <a:p>
            <a:pPr lvl="1" marL="227329" marR="98425" indent="-215265">
              <a:lnSpc>
                <a:spcPct val="141000"/>
              </a:lnSpc>
              <a:buAutoNum type="arabicPeriod" startAt="13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define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core API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endpoint,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/predict</a:t>
            </a:r>
            <a:r>
              <a:rPr dirty="0" sz="1000" spc="114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used to infer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wrapper function,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@app.post('/predict')</a:t>
            </a:r>
            <a:r>
              <a:rPr dirty="0" sz="1000" spc="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to</a:t>
            </a:r>
            <a:r>
              <a:rPr dirty="0" sz="1000" spc="-114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make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9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140">
                <a:solidFill>
                  <a:srgbClr val="E83D8C"/>
                </a:solidFill>
                <a:latin typeface="Arial"/>
                <a:cs typeface="Arial"/>
              </a:rPr>
              <a:t>POST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request:</a:t>
            </a:r>
            <a:endParaRPr sz="1000">
              <a:latin typeface="Arimo"/>
              <a:cs typeface="Arimo"/>
            </a:endParaRPr>
          </a:p>
          <a:p>
            <a:pPr lvl="1" marL="344805" indent="-261620">
              <a:lnSpc>
                <a:spcPct val="100000"/>
              </a:lnSpc>
              <a:spcBef>
                <a:spcPts val="434"/>
              </a:spcBef>
              <a:buAutoNum type="arabicPeriod" startAt="14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@app.post('/predict')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8510016"/>
            <a:ext cx="1984375" cy="281940"/>
          </a:xfrm>
          <a:custGeom>
            <a:avLst/>
            <a:gdLst/>
            <a:ahLst/>
            <a:cxnLst/>
            <a:rect l="l" t="t" r="r" b="b"/>
            <a:pathLst>
              <a:path w="1984375" h="281940">
                <a:moveTo>
                  <a:pt x="1984248" y="12"/>
                </a:moveTo>
                <a:lnTo>
                  <a:pt x="1912620" y="12"/>
                </a:lnTo>
                <a:lnTo>
                  <a:pt x="0" y="0"/>
                </a:lnTo>
                <a:lnTo>
                  <a:pt x="0" y="71628"/>
                </a:lnTo>
                <a:lnTo>
                  <a:pt x="1912607" y="71628"/>
                </a:lnTo>
                <a:lnTo>
                  <a:pt x="1912607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912607" y="281940"/>
                </a:lnTo>
                <a:lnTo>
                  <a:pt x="1984248" y="281940"/>
                </a:lnTo>
                <a:lnTo>
                  <a:pt x="19842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39418" y="8830818"/>
            <a:ext cx="364236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15. def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predict_weather(data: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WeatherVariables):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2532" y="897793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6.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5143" y="897793"/>
            <a:ext cx="137985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 =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data.dict()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859535"/>
            <a:ext cx="2060575" cy="281940"/>
          </a:xfrm>
          <a:custGeom>
            <a:avLst/>
            <a:gdLst/>
            <a:ahLst/>
            <a:cxnLst/>
            <a:rect l="l" t="t" r="r" b="b"/>
            <a:pathLst>
              <a:path w="2060575" h="281940">
                <a:moveTo>
                  <a:pt x="2060448" y="12"/>
                </a:moveTo>
                <a:lnTo>
                  <a:pt x="1988820" y="12"/>
                </a:lnTo>
                <a:lnTo>
                  <a:pt x="0" y="0"/>
                </a:lnTo>
                <a:lnTo>
                  <a:pt x="0" y="71628"/>
                </a:lnTo>
                <a:lnTo>
                  <a:pt x="1988820" y="71628"/>
                </a:lnTo>
                <a:lnTo>
                  <a:pt x="198882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988820" y="281940"/>
                </a:lnTo>
                <a:lnTo>
                  <a:pt x="2060448" y="281940"/>
                </a:lnTo>
                <a:lnTo>
                  <a:pt x="20604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62532" y="1182781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7.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5143" y="1182781"/>
            <a:ext cx="29591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fetch input data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using data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varaibles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4" y="1144523"/>
            <a:ext cx="3641090" cy="281940"/>
          </a:xfrm>
          <a:custGeom>
            <a:avLst/>
            <a:gdLst/>
            <a:ahLst/>
            <a:cxnLst/>
            <a:rect l="l" t="t" r="r" b="b"/>
            <a:pathLst>
              <a:path w="3641090" h="281940">
                <a:moveTo>
                  <a:pt x="3640836" y="12"/>
                </a:moveTo>
                <a:lnTo>
                  <a:pt x="3569208" y="12"/>
                </a:lnTo>
                <a:lnTo>
                  <a:pt x="0" y="0"/>
                </a:lnTo>
                <a:lnTo>
                  <a:pt x="0" y="71628"/>
                </a:lnTo>
                <a:lnTo>
                  <a:pt x="3569208" y="71628"/>
                </a:lnTo>
                <a:lnTo>
                  <a:pt x="3569208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569208" y="281940"/>
                </a:lnTo>
                <a:lnTo>
                  <a:pt x="3640836" y="281940"/>
                </a:lnTo>
                <a:lnTo>
                  <a:pt x="364083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75232" y="1467769"/>
            <a:ext cx="2406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8.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7843" y="1467769"/>
            <a:ext cx="174180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temp_c =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data['temp_c']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3604" y="1429511"/>
            <a:ext cx="2435860" cy="281940"/>
          </a:xfrm>
          <a:custGeom>
            <a:avLst/>
            <a:gdLst/>
            <a:ahLst/>
            <a:cxnLst/>
            <a:rect l="l" t="t" r="r" b="b"/>
            <a:pathLst>
              <a:path w="2435860" h="281939">
                <a:moveTo>
                  <a:pt x="2435352" y="12"/>
                </a:moveTo>
                <a:lnTo>
                  <a:pt x="2363724" y="12"/>
                </a:lnTo>
                <a:lnTo>
                  <a:pt x="0" y="0"/>
                </a:lnTo>
                <a:lnTo>
                  <a:pt x="0" y="71628"/>
                </a:lnTo>
                <a:lnTo>
                  <a:pt x="2363724" y="71628"/>
                </a:lnTo>
                <a:lnTo>
                  <a:pt x="236372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363724" y="281940"/>
                </a:lnTo>
                <a:lnTo>
                  <a:pt x="2435352" y="281940"/>
                </a:lnTo>
                <a:lnTo>
                  <a:pt x="24353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75232" y="1752757"/>
            <a:ext cx="2406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9.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37843" y="1752757"/>
            <a:ext cx="204279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humidity =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data['humidity']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1714499"/>
            <a:ext cx="2735580" cy="282575"/>
          </a:xfrm>
          <a:custGeom>
            <a:avLst/>
            <a:gdLst/>
            <a:ahLst/>
            <a:cxnLst/>
            <a:rect l="l" t="t" r="r" b="b"/>
            <a:pathLst>
              <a:path w="2735579" h="282575">
                <a:moveTo>
                  <a:pt x="2735580" y="12"/>
                </a:moveTo>
                <a:lnTo>
                  <a:pt x="2663952" y="12"/>
                </a:lnTo>
                <a:lnTo>
                  <a:pt x="0" y="0"/>
                </a:lnTo>
                <a:lnTo>
                  <a:pt x="0" y="71628"/>
                </a:lnTo>
                <a:lnTo>
                  <a:pt x="2663952" y="71628"/>
                </a:lnTo>
                <a:lnTo>
                  <a:pt x="266395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663952" y="281940"/>
                </a:lnTo>
                <a:lnTo>
                  <a:pt x="2735580" y="281952"/>
                </a:lnTo>
                <a:lnTo>
                  <a:pt x="27355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75232" y="2037745"/>
            <a:ext cx="2406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0.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37843" y="2037745"/>
            <a:ext cx="309626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wind_speed_kmph =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data['wind_speed_kmph']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1999487"/>
            <a:ext cx="3790315" cy="281940"/>
          </a:xfrm>
          <a:custGeom>
            <a:avLst/>
            <a:gdLst/>
            <a:ahLst/>
            <a:cxnLst/>
            <a:rect l="l" t="t" r="r" b="b"/>
            <a:pathLst>
              <a:path w="3790315" h="281939">
                <a:moveTo>
                  <a:pt x="3790188" y="12"/>
                </a:moveTo>
                <a:lnTo>
                  <a:pt x="3718560" y="12"/>
                </a:lnTo>
                <a:lnTo>
                  <a:pt x="0" y="0"/>
                </a:lnTo>
                <a:lnTo>
                  <a:pt x="0" y="71628"/>
                </a:lnTo>
                <a:lnTo>
                  <a:pt x="3718560" y="71628"/>
                </a:lnTo>
                <a:lnTo>
                  <a:pt x="371856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718560" y="281940"/>
                </a:lnTo>
                <a:lnTo>
                  <a:pt x="3790188" y="281940"/>
                </a:lnTo>
                <a:lnTo>
                  <a:pt x="379018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62532" y="2324257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25143" y="2324257"/>
            <a:ext cx="370903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wind_bearing_degree =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data['wind_bearing_degree']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3604" y="2285999"/>
            <a:ext cx="4392295" cy="282575"/>
          </a:xfrm>
          <a:custGeom>
            <a:avLst/>
            <a:gdLst/>
            <a:ahLst/>
            <a:cxnLst/>
            <a:rect l="l" t="t" r="r" b="b"/>
            <a:pathLst>
              <a:path w="4392295" h="282575">
                <a:moveTo>
                  <a:pt x="4392168" y="12"/>
                </a:moveTo>
                <a:lnTo>
                  <a:pt x="4320540" y="12"/>
                </a:lnTo>
                <a:lnTo>
                  <a:pt x="0" y="0"/>
                </a:lnTo>
                <a:lnTo>
                  <a:pt x="0" y="71628"/>
                </a:lnTo>
                <a:lnTo>
                  <a:pt x="4320540" y="71628"/>
                </a:lnTo>
                <a:lnTo>
                  <a:pt x="432054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320540" y="281940"/>
                </a:lnTo>
                <a:lnTo>
                  <a:pt x="4392168" y="281952"/>
                </a:lnTo>
                <a:lnTo>
                  <a:pt x="43921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75232" y="2609245"/>
            <a:ext cx="2406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2.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37843" y="2609245"/>
            <a:ext cx="279527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visibility_km =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data['visibility_km']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03604" y="2570987"/>
            <a:ext cx="3489960" cy="283845"/>
          </a:xfrm>
          <a:custGeom>
            <a:avLst/>
            <a:gdLst/>
            <a:ahLst/>
            <a:cxnLst/>
            <a:rect l="l" t="t" r="r" b="b"/>
            <a:pathLst>
              <a:path w="3489960" h="283844">
                <a:moveTo>
                  <a:pt x="3489960" y="12"/>
                </a:moveTo>
                <a:lnTo>
                  <a:pt x="3418332" y="12"/>
                </a:lnTo>
                <a:lnTo>
                  <a:pt x="0" y="0"/>
                </a:lnTo>
                <a:lnTo>
                  <a:pt x="0" y="71628"/>
                </a:lnTo>
                <a:lnTo>
                  <a:pt x="3418332" y="71628"/>
                </a:lnTo>
                <a:lnTo>
                  <a:pt x="3418332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3418332" y="283464"/>
                </a:lnTo>
                <a:lnTo>
                  <a:pt x="3489960" y="283464"/>
                </a:lnTo>
                <a:lnTo>
                  <a:pt x="348996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62532" y="2894233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3.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25143" y="2894233"/>
            <a:ext cx="356044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pressure_millibars =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data['pressure_millibars']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403604" y="2855975"/>
            <a:ext cx="4241800" cy="854075"/>
          </a:xfrm>
          <a:custGeom>
            <a:avLst/>
            <a:gdLst/>
            <a:ahLst/>
            <a:cxnLst/>
            <a:rect l="l" t="t" r="r" b="b"/>
            <a:pathLst>
              <a:path w="4241800" h="854075">
                <a:moveTo>
                  <a:pt x="2691384" y="288048"/>
                </a:moveTo>
                <a:lnTo>
                  <a:pt x="2619756" y="288048"/>
                </a:lnTo>
                <a:lnTo>
                  <a:pt x="214871" y="288036"/>
                </a:lnTo>
                <a:lnTo>
                  <a:pt x="214871" y="359664"/>
                </a:lnTo>
                <a:lnTo>
                  <a:pt x="2619743" y="359664"/>
                </a:lnTo>
                <a:lnTo>
                  <a:pt x="2619743" y="496824"/>
                </a:lnTo>
                <a:lnTo>
                  <a:pt x="286512" y="496824"/>
                </a:lnTo>
                <a:lnTo>
                  <a:pt x="286512" y="359676"/>
                </a:lnTo>
                <a:lnTo>
                  <a:pt x="214884" y="359676"/>
                </a:lnTo>
                <a:lnTo>
                  <a:pt x="214884" y="496824"/>
                </a:lnTo>
                <a:lnTo>
                  <a:pt x="214871" y="568452"/>
                </a:lnTo>
                <a:lnTo>
                  <a:pt x="2619743" y="568452"/>
                </a:lnTo>
                <a:lnTo>
                  <a:pt x="2691384" y="568452"/>
                </a:lnTo>
                <a:lnTo>
                  <a:pt x="2691384" y="288048"/>
                </a:lnTo>
                <a:close/>
              </a:path>
              <a:path w="4241800" h="854075">
                <a:moveTo>
                  <a:pt x="2840736" y="573036"/>
                </a:moveTo>
                <a:lnTo>
                  <a:pt x="2769108" y="573036"/>
                </a:lnTo>
                <a:lnTo>
                  <a:pt x="214871" y="573024"/>
                </a:lnTo>
                <a:lnTo>
                  <a:pt x="214871" y="644652"/>
                </a:lnTo>
                <a:lnTo>
                  <a:pt x="2769095" y="644652"/>
                </a:lnTo>
                <a:lnTo>
                  <a:pt x="2769095" y="781812"/>
                </a:lnTo>
                <a:lnTo>
                  <a:pt x="286512" y="781812"/>
                </a:lnTo>
                <a:lnTo>
                  <a:pt x="286512" y="644664"/>
                </a:lnTo>
                <a:lnTo>
                  <a:pt x="214884" y="644664"/>
                </a:lnTo>
                <a:lnTo>
                  <a:pt x="214884" y="781812"/>
                </a:lnTo>
                <a:lnTo>
                  <a:pt x="214871" y="853440"/>
                </a:lnTo>
                <a:lnTo>
                  <a:pt x="2769095" y="853440"/>
                </a:lnTo>
                <a:lnTo>
                  <a:pt x="2840736" y="853452"/>
                </a:lnTo>
                <a:lnTo>
                  <a:pt x="2840736" y="573036"/>
                </a:lnTo>
                <a:close/>
              </a:path>
              <a:path w="4241800" h="854075">
                <a:moveTo>
                  <a:pt x="4241292" y="12"/>
                </a:moveTo>
                <a:lnTo>
                  <a:pt x="4169664" y="12"/>
                </a:lnTo>
                <a:lnTo>
                  <a:pt x="0" y="0"/>
                </a:lnTo>
                <a:lnTo>
                  <a:pt x="0" y="71628"/>
                </a:lnTo>
                <a:lnTo>
                  <a:pt x="4169664" y="71628"/>
                </a:lnTo>
                <a:lnTo>
                  <a:pt x="4169664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4169664" y="283464"/>
                </a:lnTo>
                <a:lnTo>
                  <a:pt x="4241292" y="283476"/>
                </a:lnTo>
                <a:lnTo>
                  <a:pt x="42412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390903" y="3179221"/>
            <a:ext cx="4987290" cy="3028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0071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current_weather_condition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data['current_weather_condition']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227329" marR="2984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named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predict_weather()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initiated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/predict</a:t>
            </a:r>
            <a:r>
              <a:rPr dirty="0" sz="1100" spc="114">
                <a:solidFill>
                  <a:srgbClr val="6D727C"/>
                </a:solidFill>
                <a:latin typeface="Arimo"/>
                <a:cs typeface="Arimo"/>
              </a:rPr>
              <a:t>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Inside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created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variable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called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capture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input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data;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variable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captures the </a:t>
            </a:r>
            <a:r>
              <a:rPr dirty="0" sz="1000" spc="-130">
                <a:solidFill>
                  <a:srgbClr val="E83D8C"/>
                </a:solidFill>
                <a:latin typeface="Arial"/>
                <a:cs typeface="Arial"/>
              </a:rPr>
              <a:t>JSON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through  the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 and points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WeatherVariables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</a:t>
            </a:r>
            <a:r>
              <a:rPr dirty="0" sz="11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do</a:t>
            </a:r>
            <a:endParaRPr sz="1100">
              <a:latin typeface="Arimo"/>
              <a:cs typeface="Arimo"/>
            </a:endParaRPr>
          </a:p>
          <a:p>
            <a:pPr marL="227329" marR="17145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request,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incoming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mapped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WeatherVariables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variables.py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24.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convert the 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dictionary,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fetch each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input variable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 dictionary,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compress them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60">
                <a:solidFill>
                  <a:srgbClr val="E83D8C"/>
                </a:solidFill>
                <a:latin typeface="Arial"/>
                <a:cs typeface="Arial"/>
              </a:rPr>
              <a:t>numpy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array variable,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data_to_pred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variable to scale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infer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ML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model:</a:t>
            </a:r>
            <a:endParaRPr sz="1000">
              <a:latin typeface="Arimo"/>
              <a:cs typeface="Arim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9418" y="6232397"/>
            <a:ext cx="409511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25.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data_to_pred = numpy.array([[temp_c,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humidity,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77416" y="6518306"/>
            <a:ext cx="122872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_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spe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_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kmp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h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18475" y="6483095"/>
            <a:ext cx="1349375" cy="280670"/>
          </a:xfrm>
          <a:custGeom>
            <a:avLst/>
            <a:gdLst/>
            <a:ahLst/>
            <a:cxnLst/>
            <a:rect l="l" t="t" r="r" b="b"/>
            <a:pathLst>
              <a:path w="1349375" h="280670">
                <a:moveTo>
                  <a:pt x="1348752" y="12"/>
                </a:moveTo>
                <a:lnTo>
                  <a:pt x="1277124" y="12"/>
                </a:lnTo>
                <a:lnTo>
                  <a:pt x="0" y="0"/>
                </a:lnTo>
                <a:lnTo>
                  <a:pt x="0" y="71628"/>
                </a:lnTo>
                <a:lnTo>
                  <a:pt x="1277124" y="71628"/>
                </a:lnTo>
                <a:lnTo>
                  <a:pt x="1277124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1277124" y="280416"/>
                </a:lnTo>
                <a:lnTo>
                  <a:pt x="1348752" y="280428"/>
                </a:lnTo>
                <a:lnTo>
                  <a:pt x="13487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439418" y="6802373"/>
            <a:ext cx="439674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26.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wind_bearing_degree,visibility_km,</a:t>
            </a:r>
            <a:r>
              <a:rPr dirty="0" sz="1000" spc="-3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pressure_millibars,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403604" y="7051547"/>
            <a:ext cx="2512060" cy="281940"/>
          </a:xfrm>
          <a:custGeom>
            <a:avLst/>
            <a:gdLst/>
            <a:ahLst/>
            <a:cxnLst/>
            <a:rect l="l" t="t" r="r" b="b"/>
            <a:pathLst>
              <a:path w="2512060" h="281940">
                <a:moveTo>
                  <a:pt x="2511552" y="12"/>
                </a:moveTo>
                <a:lnTo>
                  <a:pt x="2439924" y="12"/>
                </a:lnTo>
                <a:lnTo>
                  <a:pt x="0" y="0"/>
                </a:lnTo>
                <a:lnTo>
                  <a:pt x="0" y="71628"/>
                </a:lnTo>
                <a:lnTo>
                  <a:pt x="2439924" y="71628"/>
                </a:lnTo>
                <a:lnTo>
                  <a:pt x="243992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439924" y="281940"/>
                </a:lnTo>
                <a:lnTo>
                  <a:pt x="2511552" y="281940"/>
                </a:lnTo>
                <a:lnTo>
                  <a:pt x="25115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462532" y="7088282"/>
            <a:ext cx="2392680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27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current_weather_condition]])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27"/>
            </a:pPr>
            <a:endParaRPr sz="900">
              <a:latin typeface="Courier New"/>
              <a:cs typeface="Courier New"/>
            </a:endParaRPr>
          </a:p>
          <a:p>
            <a:pPr marL="575310" indent="-562610">
              <a:lnSpc>
                <a:spcPct val="100000"/>
              </a:lnSpc>
              <a:buAutoNum type="arabicPeriod" startAt="27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Scale input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03604" y="7336535"/>
            <a:ext cx="2060575" cy="281940"/>
          </a:xfrm>
          <a:custGeom>
            <a:avLst/>
            <a:gdLst/>
            <a:ahLst/>
            <a:cxnLst/>
            <a:rect l="l" t="t" r="r" b="b"/>
            <a:pathLst>
              <a:path w="2060575" h="281940">
                <a:moveTo>
                  <a:pt x="2060448" y="12"/>
                </a:moveTo>
                <a:lnTo>
                  <a:pt x="1988820" y="12"/>
                </a:lnTo>
                <a:lnTo>
                  <a:pt x="0" y="0"/>
                </a:lnTo>
                <a:lnTo>
                  <a:pt x="0" y="71628"/>
                </a:lnTo>
                <a:lnTo>
                  <a:pt x="1988820" y="71628"/>
                </a:lnTo>
                <a:lnTo>
                  <a:pt x="198882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988820" y="281940"/>
                </a:lnTo>
                <a:lnTo>
                  <a:pt x="2060448" y="281940"/>
                </a:lnTo>
                <a:lnTo>
                  <a:pt x="20604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439418" y="7657338"/>
            <a:ext cx="507492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29.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data_to_pred =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scaler.fit_transform(data_to_pred.reshape(1,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18475" y="7909559"/>
            <a:ext cx="370840" cy="279400"/>
          </a:xfrm>
          <a:custGeom>
            <a:avLst/>
            <a:gdLst/>
            <a:ahLst/>
            <a:cxnLst/>
            <a:rect l="l" t="t" r="r" b="b"/>
            <a:pathLst>
              <a:path w="370839" h="279400">
                <a:moveTo>
                  <a:pt x="370344" y="12"/>
                </a:moveTo>
                <a:lnTo>
                  <a:pt x="298716" y="12"/>
                </a:lnTo>
                <a:lnTo>
                  <a:pt x="0" y="0"/>
                </a:lnTo>
                <a:lnTo>
                  <a:pt x="0" y="71628"/>
                </a:lnTo>
                <a:lnTo>
                  <a:pt x="298716" y="71628"/>
                </a:lnTo>
                <a:lnTo>
                  <a:pt x="298716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98716" y="278892"/>
                </a:lnTo>
                <a:lnTo>
                  <a:pt x="370344" y="278892"/>
                </a:lnTo>
                <a:lnTo>
                  <a:pt x="3703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462532" y="7944770"/>
            <a:ext cx="1715770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7))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42545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30.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Model</a:t>
            </a:r>
            <a:r>
              <a:rPr dirty="0" sz="1000" spc="-1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03604" y="8191500"/>
            <a:ext cx="1833880" cy="282575"/>
          </a:xfrm>
          <a:custGeom>
            <a:avLst/>
            <a:gdLst/>
            <a:ahLst/>
            <a:cxnLst/>
            <a:rect l="l" t="t" r="r" b="b"/>
            <a:pathLst>
              <a:path w="1833880" h="282575">
                <a:moveTo>
                  <a:pt x="1833372" y="12"/>
                </a:moveTo>
                <a:lnTo>
                  <a:pt x="1761744" y="12"/>
                </a:lnTo>
                <a:lnTo>
                  <a:pt x="0" y="0"/>
                </a:lnTo>
                <a:lnTo>
                  <a:pt x="0" y="71628"/>
                </a:lnTo>
                <a:lnTo>
                  <a:pt x="1761744" y="71628"/>
                </a:lnTo>
                <a:lnTo>
                  <a:pt x="17617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761744" y="281940"/>
                </a:lnTo>
                <a:lnTo>
                  <a:pt x="1833372" y="281952"/>
                </a:lnTo>
                <a:lnTo>
                  <a:pt x="18333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462532" y="8516270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25143" y="8516270"/>
            <a:ext cx="168021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prediction =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sess.run(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403604" y="8478011"/>
            <a:ext cx="2360930" cy="281940"/>
          </a:xfrm>
          <a:custGeom>
            <a:avLst/>
            <a:gdLst/>
            <a:ahLst/>
            <a:cxnLst/>
            <a:rect l="l" t="t" r="r" b="b"/>
            <a:pathLst>
              <a:path w="2360929" h="281940">
                <a:moveTo>
                  <a:pt x="2360676" y="12"/>
                </a:moveTo>
                <a:lnTo>
                  <a:pt x="2289048" y="12"/>
                </a:lnTo>
                <a:lnTo>
                  <a:pt x="0" y="0"/>
                </a:lnTo>
                <a:lnTo>
                  <a:pt x="0" y="71628"/>
                </a:lnTo>
                <a:lnTo>
                  <a:pt x="2289035" y="71628"/>
                </a:lnTo>
                <a:lnTo>
                  <a:pt x="228903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289035" y="281940"/>
                </a:lnTo>
                <a:lnTo>
                  <a:pt x="2360676" y="281940"/>
                </a:lnTo>
                <a:lnTo>
                  <a:pt x="236067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277485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challenges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developments in IT, software  development,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delve into understanding MLOps conceptually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detail about a generic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be used commonly for  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case. These fundamentals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help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firm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grasp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1958374"/>
            <a:ext cx="2889885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Understanding</a:t>
            </a:r>
            <a:r>
              <a:rPr dirty="0" spc="-65"/>
              <a:t> </a:t>
            </a:r>
            <a:r>
              <a:rPr dirty="0"/>
              <a:t>MLOps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019" y="2468013"/>
            <a:ext cx="5255895" cy="1099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development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interdisciplinary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evolving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 an emerging method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software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integrating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 domains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combines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DevOps, and data engineering, which aims to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deploy, and maintain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in 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reliably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efficiently.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Thus,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expounded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intersection.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6231399"/>
            <a:ext cx="5407025" cy="20840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1.8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MLOps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intersection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64135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intersection (MLOps) operational,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designed a modular  framework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systematic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design science method proposed</a:t>
            </a:r>
            <a:r>
              <a:rPr dirty="0" sz="1100" spc="6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by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Wieringa 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https://doi.org/10.1007/978-3-662-43839-8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 a workflow to bring these  three together (Data Engineering, Machine Learning,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DevOps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 Design science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application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design to problems and context. Design science is the  design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investigation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context.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workflow, which is designed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iteratively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interacting with problem contexts  (industry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 for the application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AI):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0244" y="3726179"/>
            <a:ext cx="2729707" cy="2298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8475" y="862583"/>
            <a:ext cx="3079115" cy="563880"/>
          </a:xfrm>
          <a:custGeom>
            <a:avLst/>
            <a:gdLst/>
            <a:ahLst/>
            <a:cxnLst/>
            <a:rect l="l" t="t" r="r" b="b"/>
            <a:pathLst>
              <a:path w="3079115" h="563880">
                <a:moveTo>
                  <a:pt x="2702064" y="12"/>
                </a:moveTo>
                <a:lnTo>
                  <a:pt x="2630436" y="12"/>
                </a:lnTo>
                <a:lnTo>
                  <a:pt x="0" y="0"/>
                </a:lnTo>
                <a:lnTo>
                  <a:pt x="0" y="71628"/>
                </a:lnTo>
                <a:lnTo>
                  <a:pt x="2630424" y="71628"/>
                </a:lnTo>
                <a:lnTo>
                  <a:pt x="263042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630424" y="278892"/>
                </a:lnTo>
                <a:lnTo>
                  <a:pt x="2702064" y="278892"/>
                </a:lnTo>
                <a:lnTo>
                  <a:pt x="2702064" y="12"/>
                </a:lnTo>
                <a:close/>
              </a:path>
              <a:path w="3079115" h="563880">
                <a:moveTo>
                  <a:pt x="3078492" y="285000"/>
                </a:moveTo>
                <a:lnTo>
                  <a:pt x="300686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006864" y="356616"/>
                </a:lnTo>
                <a:lnTo>
                  <a:pt x="3006864" y="492252"/>
                </a:lnTo>
                <a:lnTo>
                  <a:pt x="71640" y="492252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2252"/>
                </a:lnTo>
                <a:lnTo>
                  <a:pt x="0" y="563880"/>
                </a:lnTo>
                <a:lnTo>
                  <a:pt x="3006864" y="563880"/>
                </a:lnTo>
                <a:lnTo>
                  <a:pt x="3078492" y="563880"/>
                </a:lnTo>
                <a:lnTo>
                  <a:pt x="307849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03604" y="3054095"/>
            <a:ext cx="2435860" cy="567055"/>
          </a:xfrm>
          <a:custGeom>
            <a:avLst/>
            <a:gdLst/>
            <a:ahLst/>
            <a:cxnLst/>
            <a:rect l="l" t="t" r="r" b="b"/>
            <a:pathLst>
              <a:path w="2435860" h="567054">
                <a:moveTo>
                  <a:pt x="2209800" y="12"/>
                </a:moveTo>
                <a:lnTo>
                  <a:pt x="2138172" y="12"/>
                </a:lnTo>
                <a:lnTo>
                  <a:pt x="0" y="0"/>
                </a:lnTo>
                <a:lnTo>
                  <a:pt x="0" y="71628"/>
                </a:lnTo>
                <a:lnTo>
                  <a:pt x="2138172" y="71628"/>
                </a:lnTo>
                <a:lnTo>
                  <a:pt x="213817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138172" y="281940"/>
                </a:lnTo>
                <a:lnTo>
                  <a:pt x="2209800" y="281952"/>
                </a:lnTo>
                <a:lnTo>
                  <a:pt x="2209800" y="12"/>
                </a:lnTo>
                <a:close/>
              </a:path>
              <a:path w="2435860" h="567054">
                <a:moveTo>
                  <a:pt x="2435352" y="285000"/>
                </a:moveTo>
                <a:lnTo>
                  <a:pt x="236372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363724" y="356616"/>
                </a:lnTo>
                <a:lnTo>
                  <a:pt x="2363724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2363724" y="566928"/>
                </a:lnTo>
                <a:lnTo>
                  <a:pt x="2435352" y="566940"/>
                </a:lnTo>
                <a:lnTo>
                  <a:pt x="243535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90903" y="897793"/>
            <a:ext cx="4975225" cy="2941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01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[label_name],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{input_name: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data_to_pred.astype(numpy.float32)})[0]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227329" marR="18732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 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data_to_pred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reshaped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scaled using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loaded  previously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25">
                <a:solidFill>
                  <a:srgbClr val="E83D8C"/>
                </a:solidFill>
                <a:latin typeface="Arial"/>
                <a:cs typeface="Arial"/>
              </a:rPr>
              <a:t>fit_transform()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Arimo"/>
              <a:cs typeface="Arimo"/>
            </a:endParaRPr>
          </a:p>
          <a:p>
            <a:pPr algn="just" marL="227329" marR="5080" indent="-215265">
              <a:lnSpc>
                <a:spcPct val="139500"/>
              </a:lnSpc>
              <a:buAutoNum type="arabicPeriod" startAt="32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inference step, which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key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step,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performed 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inferencing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scaled data to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model, 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preceding code.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 inferred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returned 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output to the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prediction</a:t>
            </a:r>
            <a:r>
              <a:rPr dirty="0" sz="1000" spc="-5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45"/>
              </a:spcBef>
              <a:buAutoNum type="arabicPeriod" startAt="32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if(prediction[0] &gt;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0.5):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32"/>
            </a:pPr>
            <a:endParaRPr sz="900">
              <a:latin typeface="Courier New"/>
              <a:cs typeface="Courier New"/>
            </a:endParaRPr>
          </a:p>
          <a:p>
            <a:pPr marL="947419" indent="-864235">
              <a:lnSpc>
                <a:spcPct val="100000"/>
              </a:lnSpc>
              <a:buAutoNum type="arabicPeriod" startAt="32"/>
              <a:tabLst>
                <a:tab pos="947419" algn="l"/>
                <a:tab pos="94805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prediction =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"Rain"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32"/>
            </a:pPr>
            <a:endParaRPr sz="900">
              <a:latin typeface="Courier New"/>
              <a:cs typeface="Courier New"/>
            </a:endParaRPr>
          </a:p>
          <a:p>
            <a:pPr marL="646430" indent="-563245">
              <a:lnSpc>
                <a:spcPct val="100000"/>
              </a:lnSpc>
              <a:buAutoNum type="arabicPeriod" startAt="32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else: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3624071"/>
            <a:ext cx="1082040" cy="282575"/>
          </a:xfrm>
          <a:custGeom>
            <a:avLst/>
            <a:gdLst/>
            <a:ahLst/>
            <a:cxnLst/>
            <a:rect l="l" t="t" r="r" b="b"/>
            <a:pathLst>
              <a:path w="1082039" h="282575">
                <a:moveTo>
                  <a:pt x="1082040" y="12"/>
                </a:moveTo>
                <a:lnTo>
                  <a:pt x="1010412" y="12"/>
                </a:lnTo>
                <a:lnTo>
                  <a:pt x="0" y="0"/>
                </a:lnTo>
                <a:lnTo>
                  <a:pt x="0" y="71628"/>
                </a:lnTo>
                <a:lnTo>
                  <a:pt x="1010399" y="71628"/>
                </a:lnTo>
                <a:lnTo>
                  <a:pt x="1010399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010399" y="281940"/>
                </a:lnTo>
                <a:lnTo>
                  <a:pt x="1082040" y="281952"/>
                </a:lnTo>
                <a:lnTo>
                  <a:pt x="10820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39418" y="3944873"/>
            <a:ext cx="259080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89852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36.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prediction =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"No_Rain"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2532" y="4232306"/>
            <a:ext cx="118872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7467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37.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return</a:t>
            </a:r>
            <a:r>
              <a:rPr dirty="0" sz="1000" spc="-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4" y="4194047"/>
            <a:ext cx="1306195" cy="283845"/>
          </a:xfrm>
          <a:custGeom>
            <a:avLst/>
            <a:gdLst/>
            <a:ahLst/>
            <a:cxnLst/>
            <a:rect l="l" t="t" r="r" b="b"/>
            <a:pathLst>
              <a:path w="1306195" h="283845">
                <a:moveTo>
                  <a:pt x="1306068" y="12"/>
                </a:moveTo>
                <a:lnTo>
                  <a:pt x="1234427" y="12"/>
                </a:lnTo>
                <a:lnTo>
                  <a:pt x="0" y="0"/>
                </a:lnTo>
                <a:lnTo>
                  <a:pt x="0" y="71628"/>
                </a:lnTo>
                <a:lnTo>
                  <a:pt x="1234427" y="71628"/>
                </a:lnTo>
                <a:lnTo>
                  <a:pt x="1234427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1234427" y="283464"/>
                </a:lnTo>
                <a:lnTo>
                  <a:pt x="1306068" y="283476"/>
                </a:lnTo>
                <a:lnTo>
                  <a:pt x="13060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39418" y="4514850"/>
            <a:ext cx="2740660" cy="2120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89852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38.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'prediction':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prediction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18475" y="4767071"/>
            <a:ext cx="520065" cy="280670"/>
          </a:xfrm>
          <a:custGeom>
            <a:avLst/>
            <a:gdLst/>
            <a:ahLst/>
            <a:cxnLst/>
            <a:rect l="l" t="t" r="r" b="b"/>
            <a:pathLst>
              <a:path w="520064" h="280670">
                <a:moveTo>
                  <a:pt x="519696" y="12"/>
                </a:moveTo>
                <a:lnTo>
                  <a:pt x="448068" y="12"/>
                </a:lnTo>
                <a:lnTo>
                  <a:pt x="0" y="0"/>
                </a:lnTo>
                <a:lnTo>
                  <a:pt x="0" y="71628"/>
                </a:lnTo>
                <a:lnTo>
                  <a:pt x="448056" y="71628"/>
                </a:lnTo>
                <a:lnTo>
                  <a:pt x="448056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448056" y="280416"/>
                </a:lnTo>
                <a:lnTo>
                  <a:pt x="519696" y="280416"/>
                </a:lnTo>
                <a:lnTo>
                  <a:pt x="51969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8720" y="8156447"/>
            <a:ext cx="599440" cy="565785"/>
          </a:xfrm>
          <a:custGeom>
            <a:avLst/>
            <a:gdLst/>
            <a:ahLst/>
            <a:cxnLst/>
            <a:rect l="l" t="t" r="r" b="b"/>
            <a:pathLst>
              <a:path w="599439" h="565784">
                <a:moveTo>
                  <a:pt x="519684" y="12"/>
                </a:moveTo>
                <a:lnTo>
                  <a:pt x="448056" y="12"/>
                </a:lnTo>
                <a:lnTo>
                  <a:pt x="0" y="0"/>
                </a:lnTo>
                <a:lnTo>
                  <a:pt x="0" y="71628"/>
                </a:lnTo>
                <a:lnTo>
                  <a:pt x="448043" y="71628"/>
                </a:lnTo>
                <a:lnTo>
                  <a:pt x="448043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448043" y="280416"/>
                </a:lnTo>
                <a:lnTo>
                  <a:pt x="519684" y="280416"/>
                </a:lnTo>
                <a:lnTo>
                  <a:pt x="519684" y="12"/>
                </a:lnTo>
                <a:close/>
              </a:path>
              <a:path w="599439" h="565784">
                <a:moveTo>
                  <a:pt x="598932" y="493776"/>
                </a:moveTo>
                <a:lnTo>
                  <a:pt x="71628" y="493776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3776"/>
                </a:lnTo>
                <a:lnTo>
                  <a:pt x="0" y="565404"/>
                </a:lnTo>
                <a:lnTo>
                  <a:pt x="598932" y="565404"/>
                </a:lnTo>
                <a:lnTo>
                  <a:pt x="598932" y="493776"/>
                </a:lnTo>
                <a:close/>
              </a:path>
              <a:path w="599439" h="565784">
                <a:moveTo>
                  <a:pt x="598932" y="284988"/>
                </a:moveTo>
                <a:lnTo>
                  <a:pt x="0" y="284988"/>
                </a:lnTo>
                <a:lnTo>
                  <a:pt x="0" y="356616"/>
                </a:lnTo>
                <a:lnTo>
                  <a:pt x="598932" y="356616"/>
                </a:lnTo>
                <a:lnTo>
                  <a:pt x="598932" y="284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76019" y="4802282"/>
            <a:ext cx="5404485" cy="413575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1597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}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44195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441959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convert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into a human-readable format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suggesting </a:t>
            </a:r>
            <a:r>
              <a:rPr dirty="0" sz="1000" spc="125">
                <a:solidFill>
                  <a:srgbClr val="E83D8C"/>
                </a:solidFill>
                <a:latin typeface="Arial"/>
                <a:cs typeface="Arial"/>
              </a:rPr>
              <a:t>rain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no_rain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predictions and return  the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prediction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/predict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endpoint. This brings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weather_api.py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140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passing input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the service returns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 of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service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return </a:t>
            </a:r>
            <a:r>
              <a:rPr dirty="0" sz="1000" spc="120">
                <a:solidFill>
                  <a:srgbClr val="E83D8C"/>
                </a:solidFill>
                <a:latin typeface="Arial"/>
                <a:cs typeface="Arial"/>
              </a:rPr>
              <a:t>rain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not_rain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 prediction.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</a:t>
            </a:r>
            <a:r>
              <a:rPr dirty="0" sz="1100" spc="-1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 a prediction, your 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enough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production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Requirement.txt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text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packages needed to run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fastAPI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service:</a:t>
            </a:r>
            <a:endParaRPr sz="1100">
              <a:latin typeface="Arimo"/>
              <a:cs typeface="Arimo"/>
            </a:endParaRPr>
          </a:p>
          <a:p>
            <a:pPr marL="83820" marR="4784725">
              <a:lnSpc>
                <a:spcPct val="187000"/>
              </a:lnSpc>
              <a:spcBef>
                <a:spcPts val="67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numpy 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f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 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u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8720" y="8441448"/>
            <a:ext cx="670560" cy="565785"/>
          </a:xfrm>
          <a:custGeom>
            <a:avLst/>
            <a:gdLst/>
            <a:ahLst/>
            <a:cxnLst/>
            <a:rect l="l" t="t" r="r" b="b"/>
            <a:pathLst>
              <a:path w="670560" h="565784">
                <a:moveTo>
                  <a:pt x="670560" y="0"/>
                </a:moveTo>
                <a:lnTo>
                  <a:pt x="598919" y="0"/>
                </a:lnTo>
                <a:lnTo>
                  <a:pt x="598919" y="286499"/>
                </a:lnTo>
                <a:lnTo>
                  <a:pt x="0" y="286499"/>
                </a:lnTo>
                <a:lnTo>
                  <a:pt x="0" y="358127"/>
                </a:lnTo>
                <a:lnTo>
                  <a:pt x="598919" y="358127"/>
                </a:lnTo>
                <a:lnTo>
                  <a:pt x="598919" y="493763"/>
                </a:lnTo>
                <a:lnTo>
                  <a:pt x="71628" y="493763"/>
                </a:lnTo>
                <a:lnTo>
                  <a:pt x="71628" y="358140"/>
                </a:lnTo>
                <a:lnTo>
                  <a:pt x="0" y="358140"/>
                </a:lnTo>
                <a:lnTo>
                  <a:pt x="0" y="493763"/>
                </a:lnTo>
                <a:lnTo>
                  <a:pt x="0" y="565391"/>
                </a:lnTo>
                <a:lnTo>
                  <a:pt x="598919" y="565391"/>
                </a:lnTo>
                <a:lnTo>
                  <a:pt x="670560" y="565391"/>
                </a:lnTo>
                <a:lnTo>
                  <a:pt x="670560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4534" y="898397"/>
            <a:ext cx="157734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scikit-learn==0.20.3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1147571"/>
            <a:ext cx="594360" cy="279400"/>
          </a:xfrm>
          <a:custGeom>
            <a:avLst/>
            <a:gdLst/>
            <a:ahLst/>
            <a:cxnLst/>
            <a:rect l="l" t="t" r="r" b="b"/>
            <a:pathLst>
              <a:path w="594360" h="279400">
                <a:moveTo>
                  <a:pt x="594360" y="12"/>
                </a:moveTo>
                <a:lnTo>
                  <a:pt x="522732" y="12"/>
                </a:lnTo>
                <a:lnTo>
                  <a:pt x="0" y="0"/>
                </a:lnTo>
                <a:lnTo>
                  <a:pt x="0" y="71628"/>
                </a:lnTo>
                <a:lnTo>
                  <a:pt x="522719" y="71628"/>
                </a:lnTo>
                <a:lnTo>
                  <a:pt x="52271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522719" y="278892"/>
                </a:lnTo>
                <a:lnTo>
                  <a:pt x="594360" y="278892"/>
                </a:lnTo>
                <a:lnTo>
                  <a:pt x="59436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47647" y="1182781"/>
            <a:ext cx="477520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p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onnx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1432559"/>
            <a:ext cx="443865" cy="279400"/>
          </a:xfrm>
          <a:custGeom>
            <a:avLst/>
            <a:gdLst/>
            <a:ahLst/>
            <a:cxnLst/>
            <a:rect l="l" t="t" r="r" b="b"/>
            <a:pathLst>
              <a:path w="443864" h="279400">
                <a:moveTo>
                  <a:pt x="443484" y="12"/>
                </a:moveTo>
                <a:lnTo>
                  <a:pt x="371856" y="12"/>
                </a:lnTo>
                <a:lnTo>
                  <a:pt x="0" y="0"/>
                </a:lnTo>
                <a:lnTo>
                  <a:pt x="0" y="71628"/>
                </a:lnTo>
                <a:lnTo>
                  <a:pt x="371843" y="71628"/>
                </a:lnTo>
                <a:lnTo>
                  <a:pt x="371843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371843" y="278892"/>
                </a:lnTo>
                <a:lnTo>
                  <a:pt x="443484" y="278892"/>
                </a:lnTo>
                <a:lnTo>
                  <a:pt x="4434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24534" y="1753361"/>
            <a:ext cx="89916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onnxruntime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1978685"/>
            <a:ext cx="5394325" cy="4471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packages should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 where you would like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-50">
                <a:solidFill>
                  <a:srgbClr val="E83D8C"/>
                </a:solidFill>
                <a:latin typeface="Arial"/>
                <a:cs typeface="Arial"/>
              </a:rPr>
              <a:t>numpy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20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framework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  APIs),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uvicorn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(an AGSI server),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scikit-learn</a:t>
            </a:r>
            <a:r>
              <a:rPr dirty="0" sz="1100" spc="13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pandas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onnx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onnxruntime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(to  deserialize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onnx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FastAPI service.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API service in a standardized way,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FastAPI service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Docker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let's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create a Dockerfile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Developing a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microservice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using</a:t>
            </a:r>
            <a:r>
              <a:rPr dirty="0" sz="2250" spc="2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Docker</a:t>
            </a:r>
            <a:endParaRPr sz="2250">
              <a:latin typeface="Arimo"/>
              <a:cs typeface="Arimo"/>
            </a:endParaRPr>
          </a:p>
          <a:p>
            <a:pPr marL="12700" marR="105410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package the FastAPI service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standardized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 Docker. This way,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image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deployment  target of your choice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around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5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minutes.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7404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several advantages,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replicability,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security, development  simplicity,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official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</a:t>
            </a:r>
            <a:endParaRPr sz="1100">
              <a:latin typeface="Arimo"/>
              <a:cs typeface="Arimo"/>
            </a:endParaRPr>
          </a:p>
          <a:p>
            <a:pPr marL="12700" marR="46990">
              <a:lnSpc>
                <a:spcPts val="1700"/>
              </a:lnSpc>
              <a:spcBef>
                <a:spcPts val="10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9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tiangolo/uvicorn-gunicorn-fastapi</a:t>
            </a:r>
            <a:r>
              <a:rPr dirty="0" sz="1100" spc="9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Docker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Hub. Here is a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snippet  of the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Dockerfile: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4534" y="6642354"/>
            <a:ext cx="3683635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tiangolo/uvicorn-gunicorn-fastapi:python3.7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7647" y="6926737"/>
            <a:ext cx="115443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COPY ./app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/app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8720" y="6891528"/>
            <a:ext cx="1272540" cy="280670"/>
          </a:xfrm>
          <a:custGeom>
            <a:avLst/>
            <a:gdLst/>
            <a:ahLst/>
            <a:cxnLst/>
            <a:rect l="l" t="t" r="r" b="b"/>
            <a:pathLst>
              <a:path w="1272539" h="280670">
                <a:moveTo>
                  <a:pt x="1272540" y="12"/>
                </a:moveTo>
                <a:lnTo>
                  <a:pt x="1200912" y="12"/>
                </a:lnTo>
                <a:lnTo>
                  <a:pt x="0" y="0"/>
                </a:lnTo>
                <a:lnTo>
                  <a:pt x="0" y="71628"/>
                </a:lnTo>
                <a:lnTo>
                  <a:pt x="1200912" y="71628"/>
                </a:lnTo>
                <a:lnTo>
                  <a:pt x="1200912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200912" y="280416"/>
                </a:lnTo>
                <a:lnTo>
                  <a:pt x="1272540" y="280416"/>
                </a:lnTo>
                <a:lnTo>
                  <a:pt x="12725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24534" y="7212330"/>
            <a:ext cx="2705100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RUN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pip install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-r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requirements.txt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7647" y="7498237"/>
            <a:ext cx="70421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EXPOSE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80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88720" y="7463028"/>
            <a:ext cx="821690" cy="280670"/>
          </a:xfrm>
          <a:custGeom>
            <a:avLst/>
            <a:gdLst/>
            <a:ahLst/>
            <a:cxnLst/>
            <a:rect l="l" t="t" r="r" b="b"/>
            <a:pathLst>
              <a:path w="821689" h="280670">
                <a:moveTo>
                  <a:pt x="821436" y="12"/>
                </a:moveTo>
                <a:lnTo>
                  <a:pt x="749808" y="12"/>
                </a:lnTo>
                <a:lnTo>
                  <a:pt x="0" y="0"/>
                </a:lnTo>
                <a:lnTo>
                  <a:pt x="0" y="71628"/>
                </a:lnTo>
                <a:lnTo>
                  <a:pt x="749808" y="71628"/>
                </a:lnTo>
                <a:lnTo>
                  <a:pt x="749808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749808" y="280416"/>
                </a:lnTo>
                <a:lnTo>
                  <a:pt x="821436" y="280416"/>
                </a:lnTo>
                <a:lnTo>
                  <a:pt x="82143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24534" y="7783830"/>
            <a:ext cx="4963795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CMD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["uvicorn", "weather_api:app", "--host", "0.0.0.0",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"--port",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88720" y="8034528"/>
            <a:ext cx="520065" cy="279400"/>
          </a:xfrm>
          <a:custGeom>
            <a:avLst/>
            <a:gdLst/>
            <a:ahLst/>
            <a:cxnLst/>
            <a:rect l="l" t="t" r="r" b="b"/>
            <a:pathLst>
              <a:path w="520064" h="279400">
                <a:moveTo>
                  <a:pt x="519684" y="12"/>
                </a:moveTo>
                <a:lnTo>
                  <a:pt x="448056" y="12"/>
                </a:lnTo>
                <a:lnTo>
                  <a:pt x="0" y="0"/>
                </a:lnTo>
                <a:lnTo>
                  <a:pt x="0" y="71628"/>
                </a:lnTo>
                <a:lnTo>
                  <a:pt x="448043" y="71628"/>
                </a:lnTo>
                <a:lnTo>
                  <a:pt x="448043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448043" y="278892"/>
                </a:lnTo>
                <a:lnTo>
                  <a:pt x="519684" y="278892"/>
                </a:lnTo>
                <a:lnTo>
                  <a:pt x="5196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76019" y="7995077"/>
            <a:ext cx="4808855" cy="108966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66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"80"]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use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official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image from Docker Hub by using  the </a:t>
            </a:r>
            <a:r>
              <a:rPr dirty="0" sz="1000" spc="-200">
                <a:solidFill>
                  <a:srgbClr val="E83D8C"/>
                </a:solidFill>
                <a:latin typeface="Arial"/>
                <a:cs typeface="Arial"/>
              </a:rPr>
              <a:t>FROM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command and pointing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 –</a:t>
            </a:r>
            <a:r>
              <a:rPr dirty="0" sz="1100" spc="1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tiangolo/uvicorn-gunicorn-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3429"/>
            <a:ext cx="5398135" cy="5160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350">
              <a:lnSpc>
                <a:spcPct val="128200"/>
              </a:lnSpc>
              <a:spcBef>
                <a:spcPts val="95"/>
              </a:spcBef>
            </a:pP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fastapi:python3.7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image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uses Python 3.7, 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compatible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fastAPI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copy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folder 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directory named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inside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docker 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image/container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app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copied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inside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Docker image/container,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 will install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necessary packages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listed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requirements.txt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85">
                <a:solidFill>
                  <a:srgbClr val="E83D8C"/>
                </a:solidFill>
                <a:latin typeface="Arial"/>
                <a:cs typeface="Arial"/>
              </a:rPr>
              <a:t>RUN</a:t>
            </a:r>
            <a:r>
              <a:rPr dirty="0" sz="1000" spc="-13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command.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uvicorn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 (AGSI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server)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80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default,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</a:t>
            </a:r>
            <a:endParaRPr sz="1100">
              <a:latin typeface="Arimo"/>
              <a:cs typeface="Arimo"/>
            </a:endParaRPr>
          </a:p>
          <a:p>
            <a:pPr marL="12700" marR="128905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EXPOSE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80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image/container.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spin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  inside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image/container using the command </a:t>
            </a:r>
            <a:r>
              <a:rPr dirty="0" sz="1000" spc="-220">
                <a:solidFill>
                  <a:srgbClr val="E83D8C"/>
                </a:solidFill>
                <a:latin typeface="Arial"/>
                <a:cs typeface="Arial"/>
              </a:rPr>
              <a:t>CMD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"uvicorn 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weather_api:app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–host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0.0.0.0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–port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80"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This command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points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weather_api.py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object for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 port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80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image/container.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8572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almost there.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the microservice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readiness 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whether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 spc="-35">
                <a:solidFill>
                  <a:srgbClr val="444954"/>
                </a:solidFill>
                <a:latin typeface="Arimo"/>
                <a:cs typeface="Arimo"/>
              </a:rPr>
              <a:t>Testing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the</a:t>
            </a:r>
            <a:r>
              <a:rPr dirty="0" sz="2250" spc="-14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API</a:t>
            </a:r>
            <a:endParaRPr sz="22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for readiness,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perform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441959" marR="15875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Let's start by building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Docker image.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this,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prerequisite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Docker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installed.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your terminal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Command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Prompt and clone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 to your  desired location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access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folder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08_API_Microservices</a:t>
            </a:r>
            <a:r>
              <a:rPr dirty="0" sz="1000" spc="4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Execute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Docker command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Docker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image: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4302" y="6031229"/>
            <a:ext cx="195262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docker build -t fastapi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5788" y="6320562"/>
            <a:ext cx="4954905" cy="16395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Execution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20">
                <a:solidFill>
                  <a:srgbClr val="E83D8C"/>
                </a:solidFill>
                <a:latin typeface="Arial"/>
                <a:cs typeface="Arial"/>
              </a:rPr>
              <a:t>build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building the Docker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image</a:t>
            </a:r>
            <a:r>
              <a:rPr dirty="0" sz="1100" spc="-114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 the steps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listed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Dockerfile. The image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tagged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fastapi</a:t>
            </a:r>
            <a:r>
              <a:rPr dirty="0" sz="1100" spc="105">
                <a:solidFill>
                  <a:srgbClr val="6D727C"/>
                </a:solidFill>
                <a:latin typeface="Arimo"/>
                <a:cs typeface="Arimo"/>
              </a:rPr>
              <a:t>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successful execution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build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command,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can validate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whether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image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built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tagged successfully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using the</a:t>
            </a:r>
            <a:r>
              <a:rPr dirty="0" sz="11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docker</a:t>
            </a:r>
            <a:endParaRPr sz="1000">
              <a:latin typeface="Arial"/>
              <a:cs typeface="Arial"/>
            </a:endParaRPr>
          </a:p>
          <a:p>
            <a:pPr marL="12700" marR="185420">
              <a:lnSpc>
                <a:spcPts val="1700"/>
              </a:lnSpc>
              <a:spcBef>
                <a:spcPts val="110"/>
              </a:spcBef>
            </a:pP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images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command.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information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follows, after successfully  building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8475" y="8119871"/>
            <a:ext cx="2176780" cy="279400"/>
          </a:xfrm>
          <a:custGeom>
            <a:avLst/>
            <a:gdLst/>
            <a:ahLst/>
            <a:cxnLst/>
            <a:rect l="l" t="t" r="r" b="b"/>
            <a:pathLst>
              <a:path w="2176779" h="279400">
                <a:moveTo>
                  <a:pt x="2176284" y="12"/>
                </a:moveTo>
                <a:lnTo>
                  <a:pt x="2104656" y="12"/>
                </a:lnTo>
                <a:lnTo>
                  <a:pt x="0" y="0"/>
                </a:lnTo>
                <a:lnTo>
                  <a:pt x="0" y="71628"/>
                </a:lnTo>
                <a:lnTo>
                  <a:pt x="2104644" y="71628"/>
                </a:lnTo>
                <a:lnTo>
                  <a:pt x="210464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104644" y="278892"/>
                </a:lnTo>
                <a:lnTo>
                  <a:pt x="2176284" y="278892"/>
                </a:lnTo>
                <a:lnTo>
                  <a:pt x="21762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33867" y="8440070"/>
            <a:ext cx="55435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C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REA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2397" y="8440070"/>
            <a:ext cx="32766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Z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8475" y="8404859"/>
            <a:ext cx="4582795" cy="279400"/>
          </a:xfrm>
          <a:custGeom>
            <a:avLst/>
            <a:gdLst/>
            <a:ahLst/>
            <a:cxnLst/>
            <a:rect l="l" t="t" r="r" b="b"/>
            <a:pathLst>
              <a:path w="4582795" h="279400">
                <a:moveTo>
                  <a:pt x="4582680" y="12"/>
                </a:moveTo>
                <a:lnTo>
                  <a:pt x="4511052" y="12"/>
                </a:lnTo>
                <a:lnTo>
                  <a:pt x="0" y="0"/>
                </a:lnTo>
                <a:lnTo>
                  <a:pt x="0" y="71628"/>
                </a:lnTo>
                <a:lnTo>
                  <a:pt x="4511052" y="71628"/>
                </a:lnTo>
                <a:lnTo>
                  <a:pt x="4511052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4511052" y="278892"/>
                </a:lnTo>
                <a:lnTo>
                  <a:pt x="4582680" y="278892"/>
                </a:lnTo>
                <a:lnTo>
                  <a:pt x="45826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533867" y="8725058"/>
            <a:ext cx="10788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56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seconds</a:t>
            </a:r>
            <a:r>
              <a:rPr dirty="0" sz="1000" spc="-1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ago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2384" y="8725058"/>
            <a:ext cx="47752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.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G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B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8475" y="8689847"/>
            <a:ext cx="4733925" cy="279400"/>
          </a:xfrm>
          <a:custGeom>
            <a:avLst/>
            <a:gdLst/>
            <a:ahLst/>
            <a:cxnLst/>
            <a:rect l="l" t="t" r="r" b="b"/>
            <a:pathLst>
              <a:path w="4733925" h="279400">
                <a:moveTo>
                  <a:pt x="4733556" y="12"/>
                </a:moveTo>
                <a:lnTo>
                  <a:pt x="4661928" y="12"/>
                </a:lnTo>
                <a:lnTo>
                  <a:pt x="0" y="0"/>
                </a:lnTo>
                <a:lnTo>
                  <a:pt x="0" y="71628"/>
                </a:lnTo>
                <a:lnTo>
                  <a:pt x="4661916" y="71628"/>
                </a:lnTo>
                <a:lnTo>
                  <a:pt x="4661916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4661916" y="278892"/>
                </a:lnTo>
                <a:lnTo>
                  <a:pt x="4733556" y="278892"/>
                </a:lnTo>
                <a:lnTo>
                  <a:pt x="473355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05788" y="8155082"/>
            <a:ext cx="2729865" cy="1043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(base) user ~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docker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images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  <a:tabLst>
                <a:tab pos="1061720" algn="l"/>
                <a:tab pos="181419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REPOSITORY	TAG	IMAGE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ID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  <a:tabLst>
                <a:tab pos="1061720" algn="l"/>
                <a:tab pos="181419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f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	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1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745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9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6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f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5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7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845713"/>
            <a:ext cx="5170170" cy="6654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 marR="5080" indent="-215265">
              <a:lnSpc>
                <a:spcPct val="141000"/>
              </a:lnSpc>
              <a:spcBef>
                <a:spcPts val="9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2.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Docker container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locally.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spawn a running Docker container from 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Docker image created previously.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Docker container,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use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5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85">
                <a:solidFill>
                  <a:srgbClr val="E83D8C"/>
                </a:solidFill>
                <a:latin typeface="Arial"/>
                <a:cs typeface="Arial"/>
              </a:rPr>
              <a:t>RUN</a:t>
            </a:r>
            <a:r>
              <a:rPr dirty="0" sz="1000" spc="-17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command: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4302" y="1543050"/>
            <a:ext cx="406019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docker run -d –name weathercontainer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-p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80:80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fastapi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0903" y="1832382"/>
            <a:ext cx="5110480" cy="24511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227329" marR="508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spawned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image.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is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weathercontainer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80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mapped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  <a:p>
            <a:pPr marL="227329" marR="4826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80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local computer. The 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background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have used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-d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-185">
                <a:solidFill>
                  <a:srgbClr val="E83D8C"/>
                </a:solidFill>
                <a:latin typeface="Arial"/>
                <a:cs typeface="Arial"/>
              </a:rPr>
              <a:t>RUN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command.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Upon successfully running a container,</a:t>
            </a:r>
            <a:r>
              <a:rPr dirty="0" sz="1100" spc="-1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</a:t>
            </a:r>
            <a:endParaRPr sz="11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8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ID is output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the terminal,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</a:t>
            </a:r>
            <a:endParaRPr sz="1100">
              <a:latin typeface="Arimo"/>
              <a:cs typeface="Arimo"/>
            </a:endParaRPr>
          </a:p>
          <a:p>
            <a:pPr marL="227329" marR="879475">
              <a:lnSpc>
                <a:spcPts val="1689"/>
              </a:lnSpc>
              <a:spcBef>
                <a:spcPts val="1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2729ff7a385b0a255c63cf03ec9b0e1411ce4426c9c49e8db 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4883e0cf0fde567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050">
              <a:latin typeface="Arimo"/>
              <a:cs typeface="Arimo"/>
            </a:endParaRPr>
          </a:p>
          <a:p>
            <a:pPr marL="227329" marR="30226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3. 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sample data.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whether the container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 running successfully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not. To check this,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command: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4302" y="4356353"/>
            <a:ext cx="150114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docker container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ps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5788" y="4645686"/>
            <a:ext cx="3096895" cy="935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list 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 containers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(base) user ~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docker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container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ps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8475" y="5369051"/>
            <a:ext cx="2626360" cy="279400"/>
          </a:xfrm>
          <a:custGeom>
            <a:avLst/>
            <a:gdLst/>
            <a:ahLst/>
            <a:cxnLst/>
            <a:rect l="l" t="t" r="r" b="b"/>
            <a:pathLst>
              <a:path w="2626360" h="279400">
                <a:moveTo>
                  <a:pt x="2625864" y="12"/>
                </a:moveTo>
                <a:lnTo>
                  <a:pt x="2554236" y="12"/>
                </a:lnTo>
                <a:lnTo>
                  <a:pt x="2554224" y="71640"/>
                </a:lnTo>
                <a:lnTo>
                  <a:pt x="2554224" y="207276"/>
                </a:lnTo>
                <a:lnTo>
                  <a:pt x="71640" y="207276"/>
                </a:lnTo>
                <a:lnTo>
                  <a:pt x="71640" y="71640"/>
                </a:lnTo>
                <a:lnTo>
                  <a:pt x="2554224" y="71640"/>
                </a:lnTo>
                <a:lnTo>
                  <a:pt x="2554224" y="0"/>
                </a:lnTo>
                <a:lnTo>
                  <a:pt x="0" y="0"/>
                </a:lnTo>
                <a:lnTo>
                  <a:pt x="0" y="71640"/>
                </a:lnTo>
                <a:lnTo>
                  <a:pt x="12" y="207276"/>
                </a:lnTo>
                <a:lnTo>
                  <a:pt x="0" y="278892"/>
                </a:lnTo>
                <a:lnTo>
                  <a:pt x="2554224" y="278892"/>
                </a:lnTo>
                <a:lnTo>
                  <a:pt x="2625864" y="278892"/>
                </a:lnTo>
                <a:lnTo>
                  <a:pt x="26258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54302" y="5689853"/>
            <a:ext cx="4360545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  <a:tabLst>
                <a:tab pos="1162685" algn="l"/>
                <a:tab pos="1915160" algn="l"/>
                <a:tab pos="379539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CONTAINER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ID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IMAGE	COMMAND	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18475" y="5939027"/>
            <a:ext cx="594995" cy="280670"/>
          </a:xfrm>
          <a:custGeom>
            <a:avLst/>
            <a:gdLst/>
            <a:ahLst/>
            <a:cxnLst/>
            <a:rect l="l" t="t" r="r" b="b"/>
            <a:pathLst>
              <a:path w="594994" h="280670">
                <a:moveTo>
                  <a:pt x="594372" y="12"/>
                </a:moveTo>
                <a:lnTo>
                  <a:pt x="522744" y="12"/>
                </a:lnTo>
                <a:lnTo>
                  <a:pt x="0" y="0"/>
                </a:lnTo>
                <a:lnTo>
                  <a:pt x="0" y="71628"/>
                </a:lnTo>
                <a:lnTo>
                  <a:pt x="522744" y="71628"/>
                </a:lnTo>
                <a:lnTo>
                  <a:pt x="522744" y="208800"/>
                </a:lnTo>
                <a:lnTo>
                  <a:pt x="71640" y="208800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800"/>
                </a:lnTo>
                <a:lnTo>
                  <a:pt x="0" y="280416"/>
                </a:lnTo>
                <a:lnTo>
                  <a:pt x="522744" y="280416"/>
                </a:lnTo>
                <a:lnTo>
                  <a:pt x="594372" y="280416"/>
                </a:lnTo>
                <a:lnTo>
                  <a:pt x="5943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7416" y="5974238"/>
            <a:ext cx="2733675" cy="4629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STATUS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765175">
              <a:lnSpc>
                <a:spcPct val="100000"/>
              </a:lnSpc>
              <a:tabLst>
                <a:tab pos="2343785" algn="l"/>
              </a:tabLst>
            </a:pP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P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ORTS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	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M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8475" y="6225539"/>
            <a:ext cx="2853055" cy="280670"/>
          </a:xfrm>
          <a:custGeom>
            <a:avLst/>
            <a:gdLst/>
            <a:ahLst/>
            <a:cxnLst/>
            <a:rect l="l" t="t" r="r" b="b"/>
            <a:pathLst>
              <a:path w="2853054" h="280670">
                <a:moveTo>
                  <a:pt x="2852940" y="12"/>
                </a:moveTo>
                <a:lnTo>
                  <a:pt x="2781312" y="12"/>
                </a:lnTo>
                <a:lnTo>
                  <a:pt x="0" y="0"/>
                </a:lnTo>
                <a:lnTo>
                  <a:pt x="0" y="71628"/>
                </a:lnTo>
                <a:lnTo>
                  <a:pt x="2781300" y="71628"/>
                </a:lnTo>
                <a:lnTo>
                  <a:pt x="2781300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2781300" y="280416"/>
                </a:lnTo>
                <a:lnTo>
                  <a:pt x="2852940" y="280416"/>
                </a:lnTo>
                <a:lnTo>
                  <a:pt x="28529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54302" y="6582156"/>
            <a:ext cx="3609340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  <a:tabLst>
                <a:tab pos="1162685" algn="l"/>
                <a:tab pos="191516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2729ff7a385b	fastapi	"uvicorn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weather_api…"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18475" y="6510528"/>
            <a:ext cx="3980815" cy="850900"/>
          </a:xfrm>
          <a:custGeom>
            <a:avLst/>
            <a:gdLst/>
            <a:ahLst/>
            <a:cxnLst/>
            <a:rect l="l" t="t" r="r" b="b"/>
            <a:pathLst>
              <a:path w="3980815" h="850900">
                <a:moveTo>
                  <a:pt x="1347228" y="569988"/>
                </a:moveTo>
                <a:lnTo>
                  <a:pt x="1275588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1275588" y="641604"/>
                </a:lnTo>
                <a:lnTo>
                  <a:pt x="1275588" y="778764"/>
                </a:lnTo>
                <a:lnTo>
                  <a:pt x="71640" y="778764"/>
                </a:lnTo>
                <a:lnTo>
                  <a:pt x="71640" y="641616"/>
                </a:lnTo>
                <a:lnTo>
                  <a:pt x="12" y="641616"/>
                </a:lnTo>
                <a:lnTo>
                  <a:pt x="12" y="778764"/>
                </a:lnTo>
                <a:lnTo>
                  <a:pt x="0" y="850392"/>
                </a:lnTo>
                <a:lnTo>
                  <a:pt x="1275588" y="850392"/>
                </a:lnTo>
                <a:lnTo>
                  <a:pt x="1347228" y="850392"/>
                </a:lnTo>
                <a:lnTo>
                  <a:pt x="1347228" y="569988"/>
                </a:lnTo>
                <a:close/>
              </a:path>
              <a:path w="3980815" h="850900">
                <a:moveTo>
                  <a:pt x="3680472" y="12"/>
                </a:moveTo>
                <a:lnTo>
                  <a:pt x="3608832" y="12"/>
                </a:lnTo>
                <a:lnTo>
                  <a:pt x="0" y="0"/>
                </a:lnTo>
                <a:lnTo>
                  <a:pt x="0" y="71628"/>
                </a:lnTo>
                <a:lnTo>
                  <a:pt x="3608832" y="71628"/>
                </a:lnTo>
                <a:lnTo>
                  <a:pt x="3608832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3608832" y="280416"/>
                </a:lnTo>
                <a:lnTo>
                  <a:pt x="3680472" y="280416"/>
                </a:lnTo>
                <a:lnTo>
                  <a:pt x="3680472" y="12"/>
                </a:lnTo>
                <a:close/>
              </a:path>
              <a:path w="3980815" h="850900">
                <a:moveTo>
                  <a:pt x="3980700" y="285000"/>
                </a:moveTo>
                <a:lnTo>
                  <a:pt x="390907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909060" y="356616"/>
                </a:lnTo>
                <a:lnTo>
                  <a:pt x="3909060" y="493776"/>
                </a:lnTo>
                <a:lnTo>
                  <a:pt x="71640" y="493776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3776"/>
                </a:lnTo>
                <a:lnTo>
                  <a:pt x="0" y="565404"/>
                </a:lnTo>
                <a:lnTo>
                  <a:pt x="3909060" y="565404"/>
                </a:lnTo>
                <a:lnTo>
                  <a:pt x="3980700" y="565404"/>
                </a:lnTo>
                <a:lnTo>
                  <a:pt x="3980700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605788" y="6830725"/>
            <a:ext cx="4579620" cy="21672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  <a:tabLst>
                <a:tab pos="1361440" algn="l"/>
                <a:tab pos="25666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18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seconds ago	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Up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17 seconds	0.0.0.0:80-&gt;80/tcp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weathercontainer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6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 </a:t>
            </a:r>
            <a:r>
              <a:rPr dirty="0" sz="1000" spc="120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mapped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successfully running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80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local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browser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our local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at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address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0.0.0.0:80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Note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5788" y="844953"/>
            <a:ext cx="4864100" cy="16973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no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response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errors when you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validation 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browsers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Chrome,  Firefox,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add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extension (for example, go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Chrome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Web  Store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search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one)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validation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APIs locally.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default, you don't need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CORS;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only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message that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3632979"/>
            <a:ext cx="5182235" cy="24657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8.6 – FastAPI service running on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local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port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80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FastAPI uses the OpenAPI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(read</a:t>
            </a:r>
            <a:endParaRPr sz="1100">
              <a:latin typeface="Arimo"/>
              <a:cs typeface="Arimo"/>
            </a:endParaRPr>
          </a:p>
          <a:p>
            <a:pPr marL="227329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more: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https://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  <a:hlinkClick r:id="rId2"/>
              </a:rPr>
              <a:t>www.openapis.org/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  <a:hlinkClick r:id="rId2"/>
              </a:rPr>
              <a:t>,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https://swagger.io/specification/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Specification to  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OpenAPI Specification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OAS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is a standard, language-  agnostic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interface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RESTful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APIs. 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  API documentation and get a broad overview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access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docs and test the 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0.0.0.0:80/docs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direct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  Swagger-based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UI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uses the OAS)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your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Arimo"/>
              <a:cs typeface="Arimo"/>
            </a:endParaRPr>
          </a:p>
          <a:p>
            <a:pPr marL="227329" marR="217804" indent="-215265">
              <a:lnSpc>
                <a:spcPct val="144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/predict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 (by selecting the endpoint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Try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it 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out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button) using input data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choice,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13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8.6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2699004"/>
            <a:ext cx="5387340" cy="454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5300235"/>
            <a:ext cx="4988560" cy="10058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8.7 – Input for the request body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FastAPI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service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Arimo"/>
              <a:cs typeface="Arimo"/>
            </a:endParaRPr>
          </a:p>
          <a:p>
            <a:pPr algn="just"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5. Click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Execute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140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endpoint. The input is inferred with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Rain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No_Rain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output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call,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6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8.7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4242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6019563"/>
            <a:ext cx="5396865" cy="30626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8.8 – Output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POST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call (/predict</a:t>
            </a:r>
            <a:r>
              <a:rPr dirty="0" sz="1100" spc="-6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endpoint)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4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successful execution of the </a:t>
            </a:r>
            <a:r>
              <a:rPr dirty="0" sz="1000" spc="-140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/predict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result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output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8.6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Docker container  outputs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weather condition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Rain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45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Congratulations, you have  successfully spawned a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fastAPI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exercise should have  equipped you with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skills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build, deploy, and test ML-based API services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Summary</a:t>
            </a:r>
            <a:endParaRPr sz="2250">
              <a:latin typeface="Arimo"/>
              <a:cs typeface="Arimo"/>
            </a:endParaRPr>
          </a:p>
          <a:p>
            <a:pPr marL="12700" marR="131445">
              <a:lnSpc>
                <a:spcPct val="128200"/>
              </a:lnSpc>
              <a:spcBef>
                <a:spcPts val="13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learned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principles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design and microservice  deployment in production.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touched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design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learned about FastAPI.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doing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4963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87975" cy="5536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732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practical implementation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service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Hands-on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implementation </a:t>
            </a:r>
            <a:r>
              <a:rPr dirty="0" sz="1100" i="1">
                <a:solidFill>
                  <a:srgbClr val="6D727C"/>
                </a:solidFill>
                <a:latin typeface="Arial"/>
                <a:cs typeface="Arial"/>
              </a:rPr>
              <a:t>of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serving an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 as an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FastAPI and  Docker.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practical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knowledge gained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chapter, you can design and  develop robust API services to serve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Developing API services for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stepping stone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take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to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19431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delve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concepts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security.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service using Locust.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go!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Chapter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mo"/>
              <a:cs typeface="Arimo"/>
            </a:endParaRPr>
          </a:p>
          <a:p>
            <a:pPr algn="just" marL="12700" marR="151765">
              <a:lnSpc>
                <a:spcPct val="125299"/>
              </a:lnSpc>
              <a:spcBef>
                <a:spcPts val="5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Chapter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9: </a:t>
            </a:r>
            <a:r>
              <a:rPr dirty="0" sz="2250" spc="-40">
                <a:solidFill>
                  <a:srgbClr val="444954"/>
                </a:solidFill>
                <a:latin typeface="Arimo"/>
                <a:cs typeface="Arimo"/>
              </a:rPr>
              <a:t>Testing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and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Securing </a:t>
            </a:r>
            <a:r>
              <a:rPr dirty="0" sz="2250" spc="-50">
                <a:solidFill>
                  <a:srgbClr val="444954"/>
                </a:solidFill>
                <a:latin typeface="Arimo"/>
                <a:cs typeface="Arimo"/>
              </a:rPr>
              <a:t>Your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 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Solution</a:t>
            </a:r>
            <a:endParaRPr sz="2250">
              <a:latin typeface="Arimo"/>
              <a:cs typeface="Arimo"/>
            </a:endParaRPr>
          </a:p>
          <a:p>
            <a:pPr marL="12700" marR="27940">
              <a:lnSpc>
                <a:spcPct val="128200"/>
              </a:lnSpc>
              <a:spcBef>
                <a:spcPts val="130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Machine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 testing and  security aspects.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expect to get a primer on various types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scalability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well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knowledge required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attacks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ways  to defend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ML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be 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examples as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security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weather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have been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previously working 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reflecting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securing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explore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other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topics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6620256"/>
            <a:ext cx="5207635" cy="79438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testing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securing your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by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design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Securing your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design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566958"/>
            <a:ext cx="497205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Understanding the need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for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testing</a:t>
            </a:r>
            <a:r>
              <a:rPr dirty="0" sz="2250" spc="-3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and 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securing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your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</a:t>
            </a:r>
            <a:r>
              <a:rPr dirty="0" sz="2250" spc="-8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application</a:t>
            </a:r>
            <a:endParaRPr sz="225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58130" cy="6741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270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growing adoption of data-driven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ML-based solutions is causing businesses 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handle growing workloads, exposing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extra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levels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complexities  and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vulnerabilities.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Cybersecurity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most alarming risk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adopters. According to  a survey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released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Deloitte 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https://www2.deloitte.com/us/en/insights/focus/cognitive-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technologies/state-of-ai-and-intelligent-automation-in-business-survey.html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July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2020,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62%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adopters saw cybersecurity risks as a significant or extreme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threat,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 only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39%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said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felt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prepared to address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those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risks.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3683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for securing ML-based systems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reflect on some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broader challenges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such as  bias, ethics, and explainability.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also study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challenges present at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life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cycle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relating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confidentiality, integrity, and availability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guidelines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security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design.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 spc="-35">
                <a:solidFill>
                  <a:srgbClr val="444954"/>
                </a:solidFill>
                <a:latin typeface="Arimo"/>
                <a:cs typeface="Arimo"/>
              </a:rPr>
              <a:t>Testing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your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solution by</a:t>
            </a:r>
            <a:r>
              <a:rPr dirty="0" sz="2250" spc="-6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design</a:t>
            </a:r>
            <a:endParaRPr sz="2250">
              <a:latin typeface="Arimo"/>
              <a:cs typeface="Arimo"/>
            </a:endParaRPr>
          </a:p>
          <a:p>
            <a:pPr marL="12700" marR="444500">
              <a:lnSpc>
                <a:spcPct val="128200"/>
              </a:lnSpc>
              <a:spcBef>
                <a:spcPts val="13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top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performing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regular software development tests,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unit tests,  integration tests, 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acceptance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additional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because data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involved. Both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dynamically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 time. Here are some concepts for testing by  design; applying them to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 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ensure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 produced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Data</a:t>
            </a:r>
            <a:r>
              <a:rPr dirty="0" sz="1800" spc="-9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testing</a:t>
            </a:r>
            <a:endParaRPr sz="1800">
              <a:latin typeface="Arial"/>
              <a:cs typeface="Arial"/>
            </a:endParaRPr>
          </a:p>
          <a:p>
            <a:pPr marL="12700" marR="73025">
              <a:lnSpc>
                <a:spcPct val="128200"/>
              </a:lnSpc>
              <a:spcBef>
                <a:spcPts val="132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goal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ensure that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high enough quality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better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the better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trained for  the given tasks.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how 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assess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quality of data?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 inspecting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 five factors of the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7822692"/>
            <a:ext cx="5207635" cy="120904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Accuracy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Completeness (no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missing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values)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Consistency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expected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format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volume)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Relevance (data should meet the intended need and</a:t>
            </a:r>
            <a:r>
              <a:rPr dirty="0" sz="10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requirements)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233679"/>
          </a:xfrm>
          <a:prstGeom prst="rect">
            <a:avLst/>
          </a:prstGeom>
          <a:solidFill>
            <a:srgbClr val="F4F6F9"/>
          </a:solidFill>
        </p:spPr>
        <p:txBody>
          <a:bodyPr wrap="square" lIns="0" tIns="78740" rIns="0" bIns="0" rtlCol="0" vert="horz">
            <a:spAutoFit/>
          </a:bodyPr>
          <a:lstStyle/>
          <a:p>
            <a:pPr marL="231140" indent="-215265">
              <a:lnSpc>
                <a:spcPct val="100000"/>
              </a:lnSpc>
              <a:spcBef>
                <a:spcPts val="62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Timeliness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latest 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up-to-date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data)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245765"/>
            <a:ext cx="5409565" cy="5349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93345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factors, 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company can manage 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dataset's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quality when  received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quality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guaranteed.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steps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company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use as quality assurance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measures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100" spc="-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441959" marR="20320" indent="-215265">
              <a:lnSpc>
                <a:spcPct val="141000"/>
              </a:lnSpc>
              <a:buFont typeface="Arimo"/>
              <a:buAutoNum type="arabicPeriod"/>
              <a:tabLst>
                <a:tab pos="44259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Meticulous data cataloging and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control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of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incoming data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combination of data  cataloging (to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document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store data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required format or pattern) and control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functions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ensure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high quality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incoming data.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cataloging and control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 be done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monitoring data factors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formats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patterns, value  distributions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anomalies, completeness,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consistency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help to provide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good incoming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quality.</a:t>
            </a:r>
            <a:endParaRPr sz="1000">
              <a:latin typeface="Arimo"/>
              <a:cs typeface="Arimo"/>
            </a:endParaRPr>
          </a:p>
          <a:p>
            <a:pPr marL="441959" marR="128270" indent="-215265">
              <a:lnSpc>
                <a:spcPct val="141000"/>
              </a:lnSpc>
              <a:buFont typeface="Arimo"/>
              <a:buAutoNum type="arabicPeriod"/>
              <a:tabLst>
                <a:tab pos="44259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Curating data pipelines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carefully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to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avoid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duplicate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duplicated data 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manufactured from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source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logic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different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people,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get complicated to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manage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lineages, authenticity,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integrity.  This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produce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cascading effects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throughout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databases. It is  better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avoid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duplicating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much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possible.</a:t>
            </a:r>
            <a:endParaRPr sz="1000">
              <a:latin typeface="Arimo"/>
              <a:cs typeface="Arimo"/>
            </a:endParaRPr>
          </a:p>
          <a:p>
            <a:pPr marL="441959" marR="5080" indent="-215265">
              <a:lnSpc>
                <a:spcPct val="141000"/>
              </a:lnSpc>
              <a:buFont typeface="Arimo"/>
              <a:buAutoNum type="arabicPeriod"/>
              <a:tabLst>
                <a:tab pos="44259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 governance with enforced integrity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today's world, maintaining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integrity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has become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crucial.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having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mindset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enforcing data integrity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 be costly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organization.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could eventually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become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incomplete,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delayed,  or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out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date, leading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serious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quality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issues.</a:t>
            </a:r>
            <a:endParaRPr sz="1000">
              <a:latin typeface="Arimo"/>
              <a:cs typeface="Arimo"/>
            </a:endParaRPr>
          </a:p>
          <a:p>
            <a:pPr marL="441959" marR="12065" indent="-215265">
              <a:lnSpc>
                <a:spcPct val="141000"/>
              </a:lnSpc>
              <a:buFont typeface="Arimo"/>
              <a:buAutoNum type="arabicPeriod"/>
              <a:tabLst>
                <a:tab pos="44259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Maintaining end-to-end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traceability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lineage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lineage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traceability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 be achieved by the smart use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metadata and the 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itself. Using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both,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 document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critical information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unique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keys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dataset, adding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 timestamp to each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record,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logging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changes.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Making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sure data lineage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end-to-end traceability is enabled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give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possibility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reproduce models and  debug errors and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6653383"/>
            <a:ext cx="152527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</a:t>
            </a:r>
            <a:r>
              <a:rPr dirty="0" sz="1800" spc="-4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testing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144275"/>
            <a:ext cx="395668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tests need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cover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 issues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6839" y="7578852"/>
            <a:ext cx="5207635" cy="11188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Evaluating the accuracy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key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metric of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Testing on random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points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acceptable loss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performance 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task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Unit tests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robustness using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real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518935"/>
            <a:ext cx="5381625" cy="45662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1.9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Design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science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workflow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structured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iterative approach, the implementation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cycles (the design  cycle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empirical cycle) was done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qualitative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quantitative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analysis for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design through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iterations.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a result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cycles,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MLOps  workflow is developed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validated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applying it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problem contexts,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 is,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tens of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cases (for example, anomaly detection, real-time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trading,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predictive maintenance, recommender systems,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assistants,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across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industries (for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finance,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manufacturing, healthcare, retail,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automotive industry, energy, and so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applied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MLOps  workflow successfully in various projects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across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industries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operationalize  ML.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 through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concepts 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 designed as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design science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Concepts </a:t>
            </a:r>
            <a:r>
              <a:rPr dirty="0" sz="2250" spc="10">
                <a:solidFill>
                  <a:srgbClr val="444954"/>
                </a:solidFill>
                <a:latin typeface="Arimo"/>
                <a:cs typeface="Arimo"/>
              </a:rPr>
              <a:t>and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workflow of</a:t>
            </a:r>
            <a:r>
              <a:rPr dirty="0" sz="2250" spc="-2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MLOps</a:t>
            </a:r>
            <a:endParaRPr sz="2250">
              <a:latin typeface="Arimo"/>
              <a:cs typeface="Arimo"/>
            </a:endParaRPr>
          </a:p>
          <a:p>
            <a:pPr marL="12700" marR="29209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about a generic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workflow;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the result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many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design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cycle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iterations as discussed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section.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brings together data  engineering, ML,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DevOps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streamlined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fashion.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1.10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generic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workflow;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modular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flexible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proofs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concept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operationalize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 in any business or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industry: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9486" y="920367"/>
            <a:ext cx="5272558" cy="1334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227320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phases: pre-training and post-training.  Having these tests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can produce robust models for  production. Let's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what pre-train and post-train tests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design.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717146"/>
            <a:ext cx="193738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Pre-training</a:t>
            </a:r>
            <a:r>
              <a:rPr dirty="0" sz="1800" spc="-7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tests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164737"/>
            <a:ext cx="5033645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Tests can be performed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flaws before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proceed to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stage.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flaws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could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pipelines,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parameters.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9.1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suggests  running pre-training and post-training tests as part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proposed workflow for  developing high-quality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5027439"/>
            <a:ext cx="5248275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9.1 – Proposed workflow for developing high-quality</a:t>
            </a:r>
            <a:r>
              <a:rPr dirty="0" sz="1100" spc="-4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models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ways to detect and avoid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pre-training flaws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pre-training</a:t>
            </a:r>
            <a:r>
              <a:rPr dirty="0" sz="1100" spc="1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6839" y="5843015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85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Eliminating data pipeline debt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handling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leakage,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edge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cases,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</a:t>
            </a:r>
            <a:endParaRPr sz="10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6839" y="6077711"/>
            <a:ext cx="5207635" cy="19050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6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optimizing to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time- and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resource-efficient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Making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sure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shape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output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matches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labels in your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</a:t>
            </a:r>
            <a:endParaRPr sz="1000">
              <a:latin typeface="Arimo"/>
              <a:cs typeface="Arimo"/>
            </a:endParaRPr>
          </a:p>
          <a:p>
            <a:pPr marL="231140" marR="292100" indent="-215265">
              <a:lnSpc>
                <a:spcPct val="153000"/>
              </a:lnSpc>
              <a:spcBef>
                <a:spcPts val="69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Examining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output ranges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match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our expectations (such as  checking 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output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distribution with class  probabilities 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1)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Examining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validation datasets for label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leakage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Making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sure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ETL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outputs or fetches 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required</a:t>
            </a:r>
            <a:r>
              <a:rPr dirty="0" sz="10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format</a:t>
            </a:r>
            <a:endParaRPr sz="10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019" y="8135769"/>
            <a:ext cx="505587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Pre-training tests do not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parameters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run, but they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quite useful in  catching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bugs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before running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training.</a:t>
            </a:r>
            <a:endParaRPr sz="1100">
              <a:latin typeface="Arimo"/>
              <a:cs typeface="Arim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61955" y="3273742"/>
            <a:ext cx="5234952" cy="1474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6378"/>
            <a:ext cx="206819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Post-training</a:t>
            </a:r>
            <a:r>
              <a:rPr dirty="0" sz="1800" spc="-3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tests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2443"/>
            <a:ext cx="5410835" cy="7639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04139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Post-training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investigate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behind 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and foresee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flaws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before deploying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production. Post-training tests 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to detect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flaws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and functionality. Post-training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involve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 evaluation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invariance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minimum functionality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insights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post-training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tests: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Beyond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Accuracy: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Behavioral Testing </a:t>
            </a:r>
            <a:r>
              <a:rPr dirty="0" sz="1100" i="1">
                <a:solidFill>
                  <a:srgbClr val="6D727C"/>
                </a:solidFill>
                <a:latin typeface="Arial"/>
                <a:cs typeface="Arial"/>
              </a:rPr>
              <a:t>of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NLP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Models</a:t>
            </a:r>
            <a:r>
              <a:rPr dirty="0" sz="1100" spc="2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with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CheckList</a:t>
            </a:r>
            <a:r>
              <a:rPr dirty="0" sz="1100" spc="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https://homes.cs.washington.edu/~marcotcr/acl20_checklist.pdf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Deployment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1701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Deployment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involves testing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Continuous Integration/Continuous  Delivery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CI/CD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pipeline delivery,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integration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tests, and testing that deployment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</a:t>
            </a:r>
            <a:endParaRPr sz="1100">
              <a:latin typeface="Arimo"/>
              <a:cs typeface="Arimo"/>
            </a:endParaRPr>
          </a:p>
          <a:p>
            <a:pPr algn="just" marL="12700" marR="3429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that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 inference testing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to stress-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load-test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real-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load test a previously 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use case).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777875">
              <a:lnSpc>
                <a:spcPct val="125299"/>
              </a:lnSpc>
              <a:spcBef>
                <a:spcPts val="5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Hands-on deployment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and inference  testing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(a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business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use</a:t>
            </a:r>
            <a:r>
              <a:rPr dirty="0" sz="2250" spc="-5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case)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service (either API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ML) ready and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about to 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users but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don't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actually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handle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many users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simultaneously, that's where load  testing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useful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benchmark how many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serve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to  validate whether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business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requirements.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475615">
              <a:lnSpc>
                <a:spcPct val="127699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load testing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previously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7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Building Robust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CI 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CD Pipelines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Locust.io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load  testing.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locust.io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source load-testing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this,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</a:t>
            </a:r>
            <a:r>
              <a:rPr dirty="0" sz="11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</a:t>
            </a:r>
            <a:endParaRPr sz="1100">
              <a:latin typeface="Arimo"/>
              <a:cs typeface="Arimo"/>
            </a:endParaRPr>
          </a:p>
          <a:p>
            <a:pPr marL="12700" marR="194945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locust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(using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pip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curate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Python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script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locust.io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SDK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 an endpoint. Let's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installing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locust</a:t>
            </a:r>
            <a:r>
              <a:rPr dirty="0" sz="1100" spc="9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Install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locust</a:t>
            </a:r>
            <a:r>
              <a:rPr dirty="0" sz="1000" spc="9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your terminal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execute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0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command: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4302" y="898397"/>
            <a:ext cx="142494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pip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install</a:t>
            </a:r>
            <a:r>
              <a:rPr dirty="0" sz="1000" spc="-1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locust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604" y="3412235"/>
            <a:ext cx="1160145" cy="281940"/>
          </a:xfrm>
          <a:custGeom>
            <a:avLst/>
            <a:gdLst/>
            <a:ahLst/>
            <a:cxnLst/>
            <a:rect l="l" t="t" r="r" b="b"/>
            <a:pathLst>
              <a:path w="1160145" h="281939">
                <a:moveTo>
                  <a:pt x="1159764" y="210312"/>
                </a:move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159764" y="281940"/>
                </a:lnTo>
                <a:lnTo>
                  <a:pt x="1159764" y="210312"/>
                </a:lnTo>
                <a:close/>
              </a:path>
              <a:path w="1160145" h="281939">
                <a:moveTo>
                  <a:pt x="1159764" y="0"/>
                </a:move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90903" y="1187730"/>
            <a:ext cx="5198110" cy="27260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Arimo"/>
              <a:cs typeface="Arimo"/>
            </a:endParaRPr>
          </a:p>
          <a:p>
            <a:pPr marL="227329" marR="219710">
              <a:lnSpc>
                <a:spcPct val="1290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pip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locust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takes around a minute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 installation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successful it's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Python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script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</a:t>
            </a:r>
            <a:endParaRPr sz="11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6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locust.io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SDK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</a:t>
            </a:r>
            <a:r>
              <a:rPr dirty="0" sz="1100" spc="-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Arimo"/>
              <a:cs typeface="Arimo"/>
            </a:endParaRPr>
          </a:p>
          <a:p>
            <a:pPr marL="227329" marR="108585" indent="-215265">
              <a:lnSpc>
                <a:spcPct val="144000"/>
              </a:lnSpc>
              <a:buAutoNum type="arabicPeriod" startAt="2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Curate the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load_test.py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script: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favorite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IDE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curating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script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steps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premade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script. To access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premade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script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go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9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Engineering MLOps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cloned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previously,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access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ts val="1689"/>
              </a:lnSpc>
              <a:spcBef>
                <a:spcPts val="10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09_Testing_Security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folder, and 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load_test.py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Let's demystify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code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load_test.py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–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firstly,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needed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libraries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imported as</a:t>
            </a:r>
            <a:r>
              <a:rPr dirty="0" sz="10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310"/>
              </a:spcBef>
              <a:buAutoNum type="arabicPeriod" startAt="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time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 startAt="3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3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json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3412248"/>
            <a:ext cx="1231900" cy="568960"/>
          </a:xfrm>
          <a:custGeom>
            <a:avLst/>
            <a:gdLst/>
            <a:ahLst/>
            <a:cxnLst/>
            <a:rect l="l" t="t" r="r" b="b"/>
            <a:pathLst>
              <a:path w="1231900" h="568960">
                <a:moveTo>
                  <a:pt x="1231392" y="0"/>
                </a:moveTo>
                <a:lnTo>
                  <a:pt x="1159764" y="0"/>
                </a:lnTo>
                <a:lnTo>
                  <a:pt x="1159764" y="286499"/>
                </a:lnTo>
                <a:lnTo>
                  <a:pt x="0" y="286499"/>
                </a:lnTo>
                <a:lnTo>
                  <a:pt x="0" y="358127"/>
                </a:lnTo>
                <a:lnTo>
                  <a:pt x="1159764" y="358127"/>
                </a:lnTo>
                <a:lnTo>
                  <a:pt x="1159764" y="496811"/>
                </a:lnTo>
                <a:lnTo>
                  <a:pt x="71628" y="496811"/>
                </a:lnTo>
                <a:lnTo>
                  <a:pt x="71628" y="358140"/>
                </a:lnTo>
                <a:lnTo>
                  <a:pt x="0" y="358140"/>
                </a:lnTo>
                <a:lnTo>
                  <a:pt x="0" y="496811"/>
                </a:lnTo>
                <a:lnTo>
                  <a:pt x="0" y="568439"/>
                </a:lnTo>
                <a:lnTo>
                  <a:pt x="1159764" y="568439"/>
                </a:lnTo>
                <a:lnTo>
                  <a:pt x="1231392" y="568452"/>
                </a:lnTo>
                <a:lnTo>
                  <a:pt x="1231392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54302" y="4022597"/>
            <a:ext cx="323278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locust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import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HttpUser, task,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between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0903" y="4311930"/>
            <a:ext cx="5056505" cy="15887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227329" marR="5778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time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json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locust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libraries,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locust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import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required functions: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HttpUser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(a user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agent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visit  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endpoints),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task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between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5.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 a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test_data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 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sample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data to infer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during the  load test. Define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headers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calls in our load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9418" y="5927597"/>
            <a:ext cx="492442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6.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test_data = json.dumps({"data": [[8.75, 0.83, 70, 259,</a:t>
            </a:r>
            <a:r>
              <a:rPr dirty="0" sz="1000" spc="-4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15.82,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7416" y="6215029"/>
            <a:ext cx="122872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1016.51,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1.0]]})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18475" y="6179819"/>
            <a:ext cx="1347470" cy="279400"/>
          </a:xfrm>
          <a:custGeom>
            <a:avLst/>
            <a:gdLst/>
            <a:ahLst/>
            <a:cxnLst/>
            <a:rect l="l" t="t" r="r" b="b"/>
            <a:pathLst>
              <a:path w="1347470" h="279400">
                <a:moveTo>
                  <a:pt x="1347228" y="12"/>
                </a:moveTo>
                <a:lnTo>
                  <a:pt x="1275588" y="12"/>
                </a:lnTo>
                <a:lnTo>
                  <a:pt x="1275588" y="71640"/>
                </a:lnTo>
                <a:lnTo>
                  <a:pt x="127558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75588" y="71640"/>
                </a:lnTo>
                <a:lnTo>
                  <a:pt x="1275588" y="12"/>
                </a:lnTo>
                <a:lnTo>
                  <a:pt x="0" y="0"/>
                </a:lnTo>
                <a:lnTo>
                  <a:pt x="0" y="71640"/>
                </a:lnTo>
                <a:lnTo>
                  <a:pt x="12" y="207264"/>
                </a:lnTo>
                <a:lnTo>
                  <a:pt x="0" y="278904"/>
                </a:lnTo>
                <a:lnTo>
                  <a:pt x="1275588" y="278904"/>
                </a:lnTo>
                <a:lnTo>
                  <a:pt x="1347228" y="278904"/>
                </a:lnTo>
                <a:lnTo>
                  <a:pt x="13472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54302" y="6500621"/>
            <a:ext cx="3533140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headers = {'Content-Type':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'application/json'}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3604" y="7702295"/>
            <a:ext cx="3339465" cy="1140460"/>
          </a:xfrm>
          <a:custGeom>
            <a:avLst/>
            <a:gdLst/>
            <a:ahLst/>
            <a:cxnLst/>
            <a:rect l="l" t="t" r="r" b="b"/>
            <a:pathLst>
              <a:path w="3339465" h="1140459">
                <a:moveTo>
                  <a:pt x="1082040" y="571512"/>
                </a:moveTo>
                <a:lnTo>
                  <a:pt x="1010412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1010399" y="643128"/>
                </a:lnTo>
                <a:lnTo>
                  <a:pt x="1010399" y="781812"/>
                </a:lnTo>
                <a:lnTo>
                  <a:pt x="71628" y="781812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81812"/>
                </a:lnTo>
                <a:lnTo>
                  <a:pt x="0" y="853440"/>
                </a:lnTo>
                <a:lnTo>
                  <a:pt x="1010399" y="853440"/>
                </a:lnTo>
                <a:lnTo>
                  <a:pt x="1082040" y="853452"/>
                </a:lnTo>
                <a:lnTo>
                  <a:pt x="1082040" y="571512"/>
                </a:lnTo>
                <a:close/>
              </a:path>
              <a:path w="3339465" h="1140459">
                <a:moveTo>
                  <a:pt x="2586228" y="285000"/>
                </a:moveTo>
                <a:lnTo>
                  <a:pt x="251460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514587" y="356616"/>
                </a:lnTo>
                <a:lnTo>
                  <a:pt x="2514587" y="496824"/>
                </a:lnTo>
                <a:lnTo>
                  <a:pt x="71628" y="496824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6824"/>
                </a:lnTo>
                <a:lnTo>
                  <a:pt x="0" y="568452"/>
                </a:lnTo>
                <a:lnTo>
                  <a:pt x="2514587" y="568452"/>
                </a:lnTo>
                <a:lnTo>
                  <a:pt x="2586228" y="568452"/>
                </a:lnTo>
                <a:lnTo>
                  <a:pt x="2586228" y="285000"/>
                </a:lnTo>
                <a:close/>
              </a:path>
              <a:path w="3339465" h="1140459">
                <a:moveTo>
                  <a:pt x="2662428" y="12"/>
                </a:moveTo>
                <a:lnTo>
                  <a:pt x="2590800" y="12"/>
                </a:lnTo>
                <a:lnTo>
                  <a:pt x="0" y="0"/>
                </a:lnTo>
                <a:lnTo>
                  <a:pt x="0" y="71628"/>
                </a:lnTo>
                <a:lnTo>
                  <a:pt x="2590787" y="71628"/>
                </a:lnTo>
                <a:lnTo>
                  <a:pt x="2590787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2590787" y="283464"/>
                </a:lnTo>
                <a:lnTo>
                  <a:pt x="2662428" y="283464"/>
                </a:lnTo>
                <a:lnTo>
                  <a:pt x="2662428" y="12"/>
                </a:lnTo>
                <a:close/>
              </a:path>
              <a:path w="3339465" h="1140459">
                <a:moveTo>
                  <a:pt x="3339084" y="858024"/>
                </a:moveTo>
                <a:lnTo>
                  <a:pt x="3267456" y="858024"/>
                </a:lnTo>
                <a:lnTo>
                  <a:pt x="0" y="858012"/>
                </a:lnTo>
                <a:lnTo>
                  <a:pt x="0" y="929640"/>
                </a:lnTo>
                <a:lnTo>
                  <a:pt x="3267443" y="929640"/>
                </a:lnTo>
                <a:lnTo>
                  <a:pt x="3267443" y="1068324"/>
                </a:lnTo>
                <a:lnTo>
                  <a:pt x="71628" y="1068324"/>
                </a:lnTo>
                <a:lnTo>
                  <a:pt x="71628" y="929652"/>
                </a:lnTo>
                <a:lnTo>
                  <a:pt x="0" y="929652"/>
                </a:lnTo>
                <a:lnTo>
                  <a:pt x="0" y="1068324"/>
                </a:lnTo>
                <a:lnTo>
                  <a:pt x="0" y="1139952"/>
                </a:lnTo>
                <a:lnTo>
                  <a:pt x="3267443" y="1139952"/>
                </a:lnTo>
                <a:lnTo>
                  <a:pt x="3339084" y="1139952"/>
                </a:lnTo>
                <a:lnTo>
                  <a:pt x="3339084" y="858024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90903" y="6793002"/>
            <a:ext cx="4946650" cy="22656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617855" indent="-215265">
              <a:lnSpc>
                <a:spcPct val="138000"/>
              </a:lnSpc>
              <a:spcBef>
                <a:spcPts val="780"/>
              </a:spcBef>
              <a:buAutoNum type="arabicPeriod" startAt="7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functionality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load test as part of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E83D8C"/>
                </a:solidFill>
                <a:latin typeface="Arial"/>
                <a:cs typeface="Arial"/>
              </a:rPr>
              <a:t>MLServiceUser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class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(you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whatever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want)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9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extending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HttpUser</a:t>
            </a:r>
            <a:r>
              <a:rPr dirty="0" sz="1000" spc="4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HttpUser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agent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visit different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34"/>
              </a:spcBef>
              <a:buAutoNum type="arabicPeriod" startAt="8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class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MLServiceUser(HttpUser):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8"/>
            </a:pPr>
            <a:endParaRPr sz="900">
              <a:latin typeface="Courier New"/>
              <a:cs typeface="Courier New"/>
            </a:endParaRPr>
          </a:p>
          <a:p>
            <a:pPr marL="646430" indent="-563245">
              <a:lnSpc>
                <a:spcPct val="100000"/>
              </a:lnSpc>
              <a:spcBef>
                <a:spcPts val="5"/>
              </a:spcBef>
              <a:buAutoNum type="arabicPeriod" startAt="8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wait_time = between(1,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5)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8"/>
            </a:pPr>
            <a:endParaRPr sz="900">
              <a:latin typeface="Courier New"/>
              <a:cs typeface="Courier New"/>
            </a:endParaRPr>
          </a:p>
          <a:p>
            <a:pPr marL="646430" indent="-563245">
              <a:lnSpc>
                <a:spcPct val="100000"/>
              </a:lnSpc>
              <a:buAutoNum type="arabicPeriod" startAt="8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@task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AutoNum type="arabicPeriod" startAt="8"/>
            </a:pPr>
            <a:endParaRPr sz="900">
              <a:latin typeface="Courier New"/>
              <a:cs typeface="Courier New"/>
            </a:endParaRPr>
          </a:p>
          <a:p>
            <a:pPr marL="646430" indent="-563245">
              <a:lnSpc>
                <a:spcPct val="100000"/>
              </a:lnSpc>
              <a:buAutoNum type="arabicPeriod" startAt="8"/>
              <a:tabLst>
                <a:tab pos="646430" algn="l"/>
                <a:tab pos="64706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def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test_weather_predictions(self):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90170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self.client.post("", data=test_data,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headers=headers)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8475" y="8846819"/>
            <a:ext cx="4733925" cy="280670"/>
          </a:xfrm>
          <a:custGeom>
            <a:avLst/>
            <a:gdLst/>
            <a:ahLst/>
            <a:cxnLst/>
            <a:rect l="l" t="t" r="r" b="b"/>
            <a:pathLst>
              <a:path w="4733925" h="280670">
                <a:moveTo>
                  <a:pt x="4733556" y="12"/>
                </a:moveTo>
                <a:lnTo>
                  <a:pt x="4661928" y="12"/>
                </a:lnTo>
                <a:lnTo>
                  <a:pt x="0" y="0"/>
                </a:lnTo>
                <a:lnTo>
                  <a:pt x="0" y="71628"/>
                </a:lnTo>
                <a:lnTo>
                  <a:pt x="4661916" y="71628"/>
                </a:lnTo>
                <a:lnTo>
                  <a:pt x="4661916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4661916" y="280416"/>
                </a:lnTo>
                <a:lnTo>
                  <a:pt x="4733556" y="280428"/>
                </a:lnTo>
                <a:lnTo>
                  <a:pt x="473355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902742"/>
            <a:ext cx="5163820" cy="36887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227329" marR="1143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created a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wait_time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 using the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between()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function, which specifies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takes between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finishing testing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endpoint and switching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 the next endpoint.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specify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wait_time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1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5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seconds</a:t>
            </a:r>
            <a:r>
              <a:rPr dirty="0" sz="1100" spc="1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  <a:p>
            <a:pPr marL="227329" marR="304165">
              <a:lnSpc>
                <a:spcPts val="1700"/>
              </a:lnSpc>
              <a:spcBef>
                <a:spcPts val="1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between(1,5)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function. The next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part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the crux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defining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task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 tests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Arimo"/>
              <a:cs typeface="Arimo"/>
            </a:endParaRPr>
          </a:p>
          <a:p>
            <a:pPr marL="227329" marR="45720">
              <a:lnSpc>
                <a:spcPct val="129099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this, 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30">
                <a:solidFill>
                  <a:srgbClr val="E83D8C"/>
                </a:solidFill>
                <a:latin typeface="Arial"/>
                <a:cs typeface="Arial"/>
              </a:rPr>
              <a:t>@task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wrapper or decorator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defining 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task to test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endpoint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choice using a custom function. Define a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</a:t>
            </a:r>
            <a:endParaRPr sz="1100">
              <a:latin typeface="Arimo"/>
              <a:cs typeface="Arimo"/>
            </a:endParaRPr>
          </a:p>
          <a:p>
            <a:pPr marL="227329" marR="192405">
              <a:lnSpc>
                <a:spcPts val="1689"/>
              </a:lnSpc>
              <a:spcBef>
                <a:spcPts val="10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function,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def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test_weather_predictions()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 using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test_data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headers defined previously. Now,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</a:t>
            </a:r>
            <a:endParaRPr sz="11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2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load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testing!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25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12.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 the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locust.io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server: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your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terminal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change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location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where</a:t>
            </a:r>
            <a:r>
              <a:rPr dirty="0" sz="1000" spc="-1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 have the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load_test.py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(such 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09_Testing_Security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folder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cloned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 used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book),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then run 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command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spin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5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locust.io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server: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4302" y="4623053"/>
            <a:ext cx="172847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Locust -f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load_test-py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5788" y="4912386"/>
            <a:ext cx="4878070" cy="14249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12700" marR="27940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execution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command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spin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the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locust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8089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perform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load tests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web interface</a:t>
            </a:r>
            <a:r>
              <a:rPr dirty="0" sz="1100" spc="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rendered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20">
                <a:solidFill>
                  <a:srgbClr val="E83D8C"/>
                </a:solidFill>
                <a:latin typeface="Arial"/>
                <a:cs typeface="Arial"/>
              </a:rPr>
              <a:t>locust.io</a:t>
            </a:r>
            <a:r>
              <a:rPr dirty="0" sz="1100" spc="12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 the web service,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open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browser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choice and  go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web address: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http://0.0.0.0:8089/</a:t>
            </a:r>
            <a:r>
              <a:rPr dirty="0" sz="1100" spc="114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9.2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516899"/>
            <a:ext cx="5121275" cy="36328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9.2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Access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Locust.io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web</a:t>
            </a:r>
            <a:r>
              <a:rPr dirty="0" sz="1100" spc="-3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service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42545" indent="-215265">
              <a:lnSpc>
                <a:spcPct val="141000"/>
              </a:lnSpc>
              <a:buAutoNum type="arabicPeriod" startAt="13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load test: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Opening the web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prompt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specify options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 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users, spawn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rate,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host (the endpoint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test). Specify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number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simulate,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 spawn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(how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spawned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second)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 your requirements,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validate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whether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endpoint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capable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serving your business/user needs, for example,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50 users and a spawn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rate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000" spc="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50.</a:t>
            </a:r>
            <a:endParaRPr sz="100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spcBef>
                <a:spcPts val="840"/>
              </a:spcBef>
              <a:buAutoNum type="arabicPeriod" startAt="13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Lastly, enter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 or host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would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like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load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hit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Start</a:t>
            </a:r>
            <a:endParaRPr sz="1000">
              <a:latin typeface="Arial"/>
              <a:cs typeface="Arial"/>
            </a:endParaRPr>
          </a:p>
          <a:p>
            <a:pPr marL="227329" marR="5080">
              <a:lnSpc>
                <a:spcPct val="141000"/>
              </a:lnSpc>
            </a:pP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swarming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start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performing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load test.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7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Building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Robust CI and </a:t>
            </a:r>
            <a:r>
              <a:rPr dirty="0" sz="1000" spc="25" i="1">
                <a:solidFill>
                  <a:srgbClr val="6D727C"/>
                </a:solidFill>
                <a:latin typeface="Arial"/>
                <a:cs typeface="Arial"/>
              </a:rPr>
              <a:t>CD 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Pipelines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 endpoint.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deployed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endpoint.</a:t>
            </a:r>
            <a:endParaRPr sz="1000">
              <a:latin typeface="Arimo"/>
              <a:cs typeface="Arimo"/>
            </a:endParaRPr>
          </a:p>
          <a:p>
            <a:pPr marL="227329" marR="103505" indent="-215265">
              <a:lnSpc>
                <a:spcPct val="141000"/>
              </a:lnSpc>
              <a:buAutoNum type="arabicPeriod" startAt="15"/>
              <a:tabLst>
                <a:tab pos="22796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Endpoints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access the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deployed endpoint named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dev-webservice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, and copy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paste the endpoint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web  address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host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textbox.</a:t>
            </a:r>
            <a:endParaRPr sz="1000">
              <a:latin typeface="Arimo"/>
              <a:cs typeface="Arimo"/>
            </a:endParaRPr>
          </a:p>
          <a:p>
            <a:pPr marL="227329" marR="62865" indent="-215265">
              <a:lnSpc>
                <a:spcPct val="141000"/>
              </a:lnSpc>
              <a:buAutoNum type="arabicPeriod" startAt="15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Start swarming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load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endpoint. This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load  test and open a new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page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where you 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 your load tests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real time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3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9.3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461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3462291"/>
            <a:ext cx="5166360" cy="35394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9.3 – Monitor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load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test in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real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time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17. Analyzing load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results: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 statistics, charts, failures,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exceptions in real time. For instance, 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 9.3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monitoring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load test for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/score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inferred using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140">
                <a:solidFill>
                  <a:srgbClr val="E83D8C"/>
                </a:solidFill>
                <a:latin typeface="Arial"/>
                <a:cs typeface="Arial"/>
              </a:rPr>
              <a:t>POST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requests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made (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77459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), the number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fails (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0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average response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time (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75ms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),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other information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monitored.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important to check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that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there are no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failures and 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average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response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within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range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serve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business/user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efficiency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no major speed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breaker.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227329" marR="19685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no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 and the average response time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within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required,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your endpoint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passed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load test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to  be served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users. After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load testing,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view charts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load-testing performance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information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second, response times,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progression of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time.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view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information in real time as shown in</a:t>
            </a:r>
            <a:r>
              <a:rPr dirty="0" sz="11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endParaRPr sz="1100">
              <a:latin typeface="Arial"/>
              <a:cs typeface="Arial"/>
            </a:endParaRPr>
          </a:p>
          <a:p>
            <a:pPr marL="227329">
              <a:lnSpc>
                <a:spcPct val="100000"/>
              </a:lnSpc>
              <a:spcBef>
                <a:spcPts val="375"/>
              </a:spcBef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9.4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9.5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2404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111515"/>
            <a:ext cx="5386070" cy="332612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9.4 – Charts showing the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total requests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per second and response</a:t>
            </a:r>
            <a:r>
              <a:rPr dirty="0" sz="1100" spc="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times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762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9.4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 per second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range of  18-22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simulated users of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locust.io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response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in  milliseconds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70 to 500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cases, with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430ms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variance between  the minimum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maximum.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average request time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75ms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9.3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Please note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kind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performance may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be ideal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given use  case, depending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 needs.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more stable response time is  desirable;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instance,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response time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no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more than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50ms between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minimum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maximum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response times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may 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preferable for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achieve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recommended to deploy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higher-  end infrastructure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appropriate,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GPU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a high-end CPU, unlike the  deployment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CPU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 instance.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Similarly,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9.5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 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response times versus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of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users: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3044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975879"/>
            <a:ext cx="5380355" cy="24657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9.5 – Charts showing the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total requests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per second and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number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of</a:t>
            </a:r>
            <a:r>
              <a:rPr dirty="0" sz="1100" spc="8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users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of users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spawned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second is 50,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mentioned</a:t>
            </a:r>
            <a:endParaRPr sz="1100">
              <a:latin typeface="Arimo"/>
              <a:cs typeface="Arimo"/>
            </a:endParaRPr>
          </a:p>
          <a:p>
            <a:pPr marL="12700" marR="130175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9.2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progresses,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spawn rate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constant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response times  vary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between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70-500ms,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75ms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average response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441959" marR="5080" indent="-215265">
              <a:lnSpc>
                <a:spcPct val="1410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Document or download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results: After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load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executed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successfully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can document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 present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results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load test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relevant stakeholders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(QA/product manager)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report. To download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access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 report,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Download 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and download the required information, such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 request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statistics,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failures,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 exceptions,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form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.csv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 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9.6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8595123"/>
            <a:ext cx="243713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9.6 – Download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test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results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861060"/>
            <a:ext cx="5387339" cy="2906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0244" y="6429755"/>
            <a:ext cx="5387339" cy="1962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238750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Download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failure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reports required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further inspection as per your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note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access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full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report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Download the  Report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9.7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446283"/>
            <a:ext cx="5334635" cy="22517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9.7 – Download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test</a:t>
            </a:r>
            <a:r>
              <a:rPr dirty="0" sz="1100" spc="-3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results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comprehensive test report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presented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information,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 inferred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average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minimum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maximum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  times,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information is also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presented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form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visualized charts as seen 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9.7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download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full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present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respective  stakeholders.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2222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Congratulations,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performed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hands-on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load 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validate your endpoint  and check whether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able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your business or user needs  with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efficiency.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1673351"/>
            <a:ext cx="5387339" cy="4565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931199"/>
            <a:ext cx="4627880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Securing </a:t>
            </a:r>
            <a:r>
              <a:rPr dirty="0"/>
              <a:t>your </a:t>
            </a:r>
            <a:r>
              <a:rPr dirty="0" spc="5"/>
              <a:t>ML </a:t>
            </a:r>
            <a:r>
              <a:rPr dirty="0" spc="-5"/>
              <a:t>solution </a:t>
            </a:r>
            <a:r>
              <a:rPr dirty="0"/>
              <a:t>by</a:t>
            </a:r>
            <a:r>
              <a:rPr dirty="0" spc="-75"/>
              <a:t> </a:t>
            </a:r>
            <a:r>
              <a:rPr dirty="0"/>
              <a:t>design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442360"/>
            <a:ext cx="5382260" cy="27705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0325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Securing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important than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growing  adoption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provide smart applications. Designing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 without keeping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security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mind can 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costly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exposing the system to  hackers,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leading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manipulation, data breaches,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non-compliance. Robustness  and security play an important role in ensuring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is trustworthy.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 trustworthy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applications, keeping security in mind is vital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leave any stones  unturned.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9.8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shows a framework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secure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by design. The  framework addresses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areas in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life cycle,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confidentiality,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integrity,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availability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within those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specific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stages.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reflect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life cycle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address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issues of confidentiality, integrity,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availability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area: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8735331"/>
            <a:ext cx="405193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9.8 – Framework for securing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life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cycle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by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 design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8785" y="4439361"/>
            <a:ext cx="5273104" cy="4029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610119"/>
            <a:ext cx="2936875" cy="579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1.10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MLOps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workflow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workflow is segmented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modules: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4427220"/>
            <a:ext cx="5207635" cy="38417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MLOps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(build,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deploy,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–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upper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layer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Drivers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Data,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artifacts, middleware,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infrastructure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– mid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lower</a:t>
            </a:r>
            <a:r>
              <a:rPr dirty="0" sz="1000" spc="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layers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4964324"/>
            <a:ext cx="5381625" cy="191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857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upper layer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(build,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deploy, and monitor), which is enabled  by drivers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code,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middleware,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infrastructure.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powered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array of services,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drivers,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middleware,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infrastructure,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crafts ML-driven solutions.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this pipeline, a business or individual(s) 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quick prototyping,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model(s) to  production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frugally and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efficiently.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the workings and implementation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workflow,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 at the implementation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layer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step using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figurative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use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077054"/>
            <a:ext cx="250825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Discussing a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use</a:t>
            </a:r>
            <a:r>
              <a:rPr dirty="0" sz="1800" spc="-9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case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7526169"/>
            <a:ext cx="5308600" cy="1480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operationalize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(prototyping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production)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image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cats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dogs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park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Barcelona,  Spain. The 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identify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dogs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 time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data  coming from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CCTV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camera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pet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park.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67246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provide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infrastructure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operationalize the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0244" y="918192"/>
            <a:ext cx="5360688" cy="2483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6956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reflect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upon each area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life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cycle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address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confidentiality, integrity,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availability in each area while looking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types of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attacks.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502262"/>
            <a:ext cx="184912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Types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of</a:t>
            </a:r>
            <a:r>
              <a:rPr dirty="0" sz="1800" spc="-9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attacks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949853"/>
            <a:ext cx="5373370" cy="2364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common attacks 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high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level,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attacks by hackers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broken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down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four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categories: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poisoning, 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attacks  and evasion, reverse engineering, and backdoor attacks. Let's see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attackers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infiltrate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attacks.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Poisoning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20891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hacker or attacker seeks to compromise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AI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poisoning attack.  Poisoning attacks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happen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(training,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deployment, or real-time  inference).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occur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typically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inference. Let's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how poisoning  attacks are implemented in three typical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ways: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86839" y="4552188"/>
          <a:ext cx="5207635" cy="4342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023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7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Dataset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poisoning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Training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datasets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contain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knowledge on which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trained.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attacker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manipulate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knowledge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infiltrating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</a:t>
                      </a:r>
                      <a:r>
                        <a:rPr dirty="0" sz="1000" spc="7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dataset.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5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Here, the attacker introduces wrongly labeled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incorrect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r>
                        <a:rPr dirty="0" sz="1000" spc="7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5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dataset,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this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entire learning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process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distorted. This 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direct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way to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poison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model.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datasets can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poisoned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during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collection</a:t>
                      </a:r>
                      <a:r>
                        <a:rPr dirty="0" sz="1000" spc="-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curation phases,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hard to notice or detect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datasets</a:t>
                      </a:r>
                      <a:r>
                        <a:rPr dirty="0" sz="1000" spc="7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from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multiple sources,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large,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also as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attacker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</a:t>
                      </a:r>
                      <a:r>
                        <a:rPr dirty="0" sz="1000" spc="-6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infiltrate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753105">
                <a:tc>
                  <a:txBody>
                    <a:bodyPr/>
                    <a:lstStyle/>
                    <a:p>
                      <a:pPr algn="just"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distributions.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algn="just" marL="231140" marR="38100" indent="-215265">
                        <a:lnSpc>
                          <a:spcPts val="1839"/>
                        </a:lnSpc>
                        <a:spcBef>
                          <a:spcPts val="150"/>
                        </a:spcBef>
                        <a:buSzPct val="90000"/>
                        <a:buFont typeface="Symbol"/>
                        <a:buChar char=""/>
                        <a:tabLst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Algorithm poisoning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happens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when 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attacker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meddles with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algorithm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used to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model.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simple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infiltrating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hyperparameters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fiddling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the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architecture of the algorithm. For example,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let's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take federated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learning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(which</a:t>
                      </a:r>
                      <a:r>
                        <a:rPr dirty="0" sz="1000" spc="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aims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98425">
                        <a:lnSpc>
                          <a:spcPts val="1820"/>
                        </a:lnSpc>
                        <a:spcBef>
                          <a:spcPts val="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preserve the privacy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individuals' data)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where 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multiple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subsets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private 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(such 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healthcare 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from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multiple hospitals</a:t>
                      </a:r>
                      <a:r>
                        <a:rPr dirty="0" sz="10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while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106680">
                        <a:lnSpc>
                          <a:spcPts val="1839"/>
                        </a:lnSpc>
                        <a:spcBef>
                          <a:spcPts val="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preserving patients' confidential information). Multiple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models are derived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from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each  subset 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combined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form 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final model.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During this, 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attacker</a:t>
                      </a:r>
                      <a:r>
                        <a:rPr dirty="0" sz="1000" spc="-8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73025">
                        <a:lnSpc>
                          <a:spcPts val="1820"/>
                        </a:lnSpc>
                        <a:spcBef>
                          <a:spcPts val="1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manipulate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subset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influence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final resulting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model. The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attacker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also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create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fake model from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fake 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concatenate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with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models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188595">
                        <a:lnSpc>
                          <a:spcPts val="1839"/>
                        </a:lnSpc>
                        <a:spcBef>
                          <a:spcPts val="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from training on multiple subsets of private 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produce 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final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deviates from performing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task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efficiently,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serves the attacker's</a:t>
                      </a:r>
                      <a:r>
                        <a:rPr dirty="0" sz="1000" spc="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motives.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6997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18415" rIns="0" bIns="0" rtlCol="0" vert="horz">
            <a:spAutoFit/>
          </a:bodyPr>
          <a:lstStyle/>
          <a:p>
            <a:pPr marL="231140" marR="160020" indent="-215265">
              <a:lnSpc>
                <a:spcPts val="1839"/>
              </a:lnSpc>
              <a:spcBef>
                <a:spcPts val="14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Model poisoning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occurs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when 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attacker replaces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alternative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kind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attack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identical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typical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cyber-attack where the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electronic files containing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could 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modified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replaced.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682259"/>
            <a:ext cx="5393690" cy="750315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Input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attack and</a:t>
            </a:r>
            <a:r>
              <a:rPr dirty="0" sz="1100" spc="-3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evasion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5461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evasion attack happens 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attacker modifies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 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 system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a manner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causes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to malfunction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(or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give a wrong  prediction).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perturbations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changes can 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hard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detect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changes 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very subtle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small.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10477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 attacks are popular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computer vision algorithms. This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just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pixels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system might  identify an image in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not supposed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make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wrong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prediction.</a:t>
            </a:r>
            <a:endParaRPr sz="1100">
              <a:latin typeface="Arimo"/>
              <a:cs typeface="Arimo"/>
            </a:endParaRPr>
          </a:p>
          <a:p>
            <a:pPr marL="12700" marR="6540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small changes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effectively manipulate the prediction resulting in wrong  actions being taken by the system.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behaves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it should,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 is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manipulated.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are highly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input attacks.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Hence,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having an anomaly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detector 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incoming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quite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handy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 such perturbations in the  incoming data.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Irrespective of 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majority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classification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choose  a valid class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training. Another way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protecting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preprocessing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inputs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a proxy binary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tells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whether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a person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animal before sending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image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classifier.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Reverse</a:t>
            </a:r>
            <a:r>
              <a:rPr dirty="0" sz="1100" spc="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engineering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825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 system,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a black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box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opaque.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systems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accept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generate outputs without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revealing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inside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both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algorithm). Training datasets, 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effectively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system's knowledge,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also usually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kept confidential.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theory,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impossible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outsider to predict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particular outputs are  produced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inside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 system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algorithm, training  data,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logic. However,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cases, 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prone to reverse  engineering. The attacker or hackers' goal in reverse engineering attacks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replicate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original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advantage.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paper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titled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 Extraction Attacks against Recurrent</a:t>
            </a:r>
            <a:r>
              <a:rPr dirty="0" sz="1100" spc="-2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Neural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Networks 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https://arxiv.org/pdf/2002.00123.pdf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published in February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2020,</a:t>
            </a:r>
            <a:r>
              <a:rPr dirty="0" sz="1100" spc="1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researchers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58130" cy="8143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9652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conducted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experiments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extraction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attacks against 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RNN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LSTM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publicly available academic datasets. The researchers effectively  reproduce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extraction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attack. They  demonstrate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extraction attack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extracted  efficiently, primarily by replicating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configuring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loss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architecture</a:t>
            </a:r>
            <a:r>
              <a:rPr dirty="0" sz="1100" spc="-1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 the target model.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9908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another instance, researchers 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Max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Planck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Institute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Informatics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2018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were 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 information from opaque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 sequence of input-output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queries.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Backdoor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attacks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11747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backdoor attacks,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attacks 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embed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patterns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choice in the model in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inference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stages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infer the 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pre-curated  inputs to produce unexpected outputs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triggers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Therefore,  backdoor attacks can happen both in the 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phases, whereas  evasion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poisoning attacks can occur in a single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phase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during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or  inference.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15811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Poison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attacks can 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attack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backdoor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attacks, and in</a:t>
            </a:r>
            <a:r>
              <a:rPr dirty="0" sz="1100" spc="-1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 instances,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student model can learn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backdoors from the teacher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transfer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7556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Backdoor attacks can cause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integrity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challenges, especially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stage,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attacker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poison attack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infiltrate 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update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system.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Also,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backdoor attacks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aimed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degrade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performance, exhaust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redirect resources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system's failure, or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attempt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introduce peculiar behavior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outputs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</a:t>
            </a:r>
            <a:r>
              <a:rPr dirty="0" sz="1100" spc="-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Summary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learned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principles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security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design.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various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order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comprehensive understanding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hands-on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experience, implementation was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done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load 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our previously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(from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7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Building Robust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CI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CD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Pipelines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weather. With this,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to handle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diverse testing and security scenarios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channeled your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way.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4485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delve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secrets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and maintaining robust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services in production.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 in  production. Let's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delve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1656885"/>
            <a:ext cx="4672330" cy="885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pc="-5"/>
              <a:t>Chapter </a:t>
            </a:r>
            <a:r>
              <a:rPr dirty="0" spc="5"/>
              <a:t>10: </a:t>
            </a:r>
            <a:r>
              <a:rPr dirty="0" spc="-5"/>
              <a:t>Essentials </a:t>
            </a:r>
            <a:r>
              <a:rPr dirty="0" spc="-10"/>
              <a:t>of </a:t>
            </a:r>
            <a:r>
              <a:rPr dirty="0" spc="-5"/>
              <a:t>Production  </a:t>
            </a:r>
            <a:r>
              <a:rPr dirty="0"/>
              <a:t>Release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019" y="2682896"/>
            <a:ext cx="5405755" cy="33693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continuous integration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continuous  delivery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CI/CD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pipeline, the essentials of a production environment,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a production environment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previously tested and approved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machine 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end users.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required infrastructure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pipeline's production environment, configure processes for production  deployments,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configure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execution triggers for complete automation,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how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manage production releases.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cover the essential  fundamentals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pipeline and production environment since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the pipeline is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the product, not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the</a:t>
            </a:r>
            <a:r>
              <a:rPr dirty="0" sz="1100" spc="2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3779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fundamentals of CI/CD pipelines,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develop,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configure automated CI/CD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your use cases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array of topics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around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deployments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delve into a  primer on 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going to cover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topics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6289547"/>
            <a:ext cx="5207635" cy="176339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infrastructure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our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environment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CI/CD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Testing our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production-ready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Configuring pipeline triggers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automation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release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management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Toward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continuous monitoring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8249175"/>
            <a:ext cx="536448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begin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infrastructure that's required to build the CI/CD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8671594"/>
            <a:ext cx="4960620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Setting up the production</a:t>
            </a:r>
            <a:r>
              <a:rPr dirty="0" sz="2250" spc="-4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infrastructure</a:t>
            </a:r>
            <a:endParaRPr sz="225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87340" cy="2771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0795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set up the required infrastructure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 case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 weather conditions –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port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Turku to  plan and optimize resources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port).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up 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autoscaling Kubernetes  cluster to deploy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form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Kubernetes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open  source container orchestration system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automating software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deployment, scaling,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management. 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service providers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offer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Kubernetes-based infrastructure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service. Similarly, Microsoft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provides a  Kubernetes-based infrastructure as a service called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Azure</a:t>
            </a:r>
            <a:r>
              <a:rPr dirty="0" sz="1100" spc="2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Kubernetes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AKS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AKS to orchestrate our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infrastructure.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22479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ways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provision an autoscaling Kubernetes cluster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the following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ways to learn 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different perspectives of  infrastructure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provisioning: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3854196"/>
            <a:ext cx="5207635" cy="47434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Machine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portal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SDK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4481216"/>
            <a:ext cx="5309235" cy="2371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07034">
              <a:lnSpc>
                <a:spcPct val="128200"/>
              </a:lnSpc>
              <a:spcBef>
                <a:spcPts val="9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easiest way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first; that is,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the Azure Machine Learning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provision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Kubernetes cluster for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Azure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Machine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r>
              <a:rPr dirty="0" sz="1800" spc="-4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workspace</a:t>
            </a:r>
            <a:endParaRPr sz="1800">
              <a:latin typeface="Arial"/>
              <a:cs typeface="Arial"/>
            </a:endParaRPr>
          </a:p>
          <a:p>
            <a:pPr marL="12700" marR="419734">
              <a:lnSpc>
                <a:spcPct val="128200"/>
              </a:lnSpc>
              <a:spcBef>
                <a:spcPts val="13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provision an Azure Kubernetes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 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workspace. Perform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44195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Machine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then go to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presents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options for creating different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computes.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Inference 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clusters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, 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5013723"/>
            <a:ext cx="4902835" cy="165353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10.1 – Provisioning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inference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clusters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2. Clicking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present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various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 options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 create a Kubernetes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prompted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select a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Region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provisioned, and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configuration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you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provision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cores,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RAM,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storage. 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suitable option (it is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you select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Standard_D2_v4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cost-optimal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choice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this  experiment),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4338828" cy="395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547379"/>
            <a:ext cx="5094605" cy="20847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10.2 – Selecting a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suitable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compute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option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41275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3. After selecting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suitable compute option, 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prompted to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Configure 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Settings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cluster, 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screenshot.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Name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5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(for example,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'prod-aks'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-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meaning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production Azure</a:t>
            </a:r>
            <a:r>
              <a:rPr dirty="0" sz="1000" spc="-7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Kubernetes</a:t>
            </a:r>
            <a:endParaRPr sz="1000">
              <a:latin typeface="Arial"/>
              <a:cs typeface="Arial"/>
            </a:endParaRPr>
          </a:p>
          <a:p>
            <a:pPr marL="227329" marR="5080">
              <a:lnSpc>
                <a:spcPct val="141000"/>
              </a:lnSpc>
              <a:spcBef>
                <a:spcPts val="40"/>
              </a:spcBef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Service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), set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Cluster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purpose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Production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setting up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production),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choose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Number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of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nodes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cluster, 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Basic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 for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Network 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configuration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Omit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Enable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SSL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configuration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simplicity. However, it is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recommended to enable SSL connections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security in production,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per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needs: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482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3992643"/>
            <a:ext cx="5137785" cy="793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10.3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-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Configure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Settings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provision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Kubernetes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for production.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take  around 15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minutes to 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provision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compute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8177547"/>
            <a:ext cx="4894580" cy="10090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10.4 – Provisioned Kubernetes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 cluster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algn="just"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5.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Once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AKS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has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provisioned,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Kubernetes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 the name you provided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prod-aks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preceding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screenshot.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861060"/>
            <a:ext cx="5387340" cy="2935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0011" y="4776215"/>
            <a:ext cx="5387340" cy="3203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4854"/>
            <a:ext cx="327088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Azure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Machine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r>
              <a:rPr dirty="0" sz="1800" spc="-7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SDK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2443"/>
            <a:ext cx="5287010" cy="1529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alternative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creating and provisioning a Kubernetes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 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is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SDK.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a premade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script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create_aks_cluster.py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found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10_Production_Release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folder. The prerequisite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create_aks_cluster.py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script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config.json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downloaded from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  <a:p>
            <a:pPr marL="12700" marR="603250">
              <a:lnSpc>
                <a:spcPct val="128200"/>
              </a:lnSpc>
              <a:spcBef>
                <a:spcPts val="1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Learning workspace)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Azure Machine Learning  workspace, as shown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8720" y="8193023"/>
            <a:ext cx="2024380" cy="563880"/>
          </a:xfrm>
          <a:custGeom>
            <a:avLst/>
            <a:gdLst/>
            <a:ahLst/>
            <a:cxnLst/>
            <a:rect l="l" t="t" r="r" b="b"/>
            <a:pathLst>
              <a:path w="2024380" h="563879">
                <a:moveTo>
                  <a:pt x="1949196" y="12"/>
                </a:moveTo>
                <a:lnTo>
                  <a:pt x="1877568" y="12"/>
                </a:lnTo>
                <a:lnTo>
                  <a:pt x="0" y="0"/>
                </a:lnTo>
                <a:lnTo>
                  <a:pt x="0" y="71628"/>
                </a:lnTo>
                <a:lnTo>
                  <a:pt x="1877555" y="71628"/>
                </a:lnTo>
                <a:lnTo>
                  <a:pt x="1877555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877555" y="278892"/>
                </a:lnTo>
                <a:lnTo>
                  <a:pt x="1949196" y="278892"/>
                </a:lnTo>
                <a:lnTo>
                  <a:pt x="1949196" y="12"/>
                </a:lnTo>
                <a:close/>
              </a:path>
              <a:path w="2024380" h="563879">
                <a:moveTo>
                  <a:pt x="2023872" y="285000"/>
                </a:moveTo>
                <a:lnTo>
                  <a:pt x="19522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1952244" y="356616"/>
                </a:lnTo>
                <a:lnTo>
                  <a:pt x="1952244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1952244" y="563880"/>
                </a:lnTo>
                <a:lnTo>
                  <a:pt x="2023872" y="563880"/>
                </a:lnTo>
                <a:lnTo>
                  <a:pt x="20238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19" y="6808995"/>
            <a:ext cx="5302250" cy="2165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10.5 – Fetching the config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Machine Learning</a:t>
            </a:r>
            <a:r>
              <a:rPr dirty="0" sz="1100" spc="5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workspace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466725">
              <a:lnSpc>
                <a:spcPct val="127699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 to your 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Learning workspace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Download  config.json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download your config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file. After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downloading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copy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move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config.json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directory 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10_Production_Release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)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create_aks_cluster.py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in,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├──10_Production_Release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├──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create_aks_cluster.py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├──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config.json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8720" y="8763000"/>
            <a:ext cx="1272540" cy="279400"/>
          </a:xfrm>
          <a:custGeom>
            <a:avLst/>
            <a:gdLst/>
            <a:ahLst/>
            <a:cxnLst/>
            <a:rect l="l" t="t" r="r" b="b"/>
            <a:pathLst>
              <a:path w="1272539" h="279400">
                <a:moveTo>
                  <a:pt x="1272540" y="12"/>
                </a:moveTo>
                <a:lnTo>
                  <a:pt x="1200912" y="12"/>
                </a:lnTo>
                <a:lnTo>
                  <a:pt x="0" y="0"/>
                </a:lnTo>
                <a:lnTo>
                  <a:pt x="0" y="71628"/>
                </a:lnTo>
                <a:lnTo>
                  <a:pt x="1200912" y="71628"/>
                </a:lnTo>
                <a:lnTo>
                  <a:pt x="1200912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200912" y="278892"/>
                </a:lnTo>
                <a:lnTo>
                  <a:pt x="1272540" y="278904"/>
                </a:lnTo>
                <a:lnTo>
                  <a:pt x="12725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90244" y="3038855"/>
            <a:ext cx="5387339" cy="3557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38734"/>
            <a:ext cx="5330825" cy="18072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mo"/>
              <a:cs typeface="Arimo"/>
            </a:endParaRPr>
          </a:p>
          <a:p>
            <a:pPr marL="12700" marR="571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this,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to run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script 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create_aks_cluster.py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AKS  compute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production deployments.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create_aks_cluster.py</a:t>
            </a:r>
            <a:r>
              <a:rPr dirty="0" sz="1000" spc="15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script: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Arimo"/>
              <a:cs typeface="Arimo"/>
            </a:endParaRPr>
          </a:p>
          <a:p>
            <a:pPr marL="441959" marR="102870" indent="-215265">
              <a:lnSpc>
                <a:spcPct val="142000"/>
              </a:lnSpc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Import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necessary functions from the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azureml.core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SDK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library.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as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Workspace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ComputeTarget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30">
                <a:solidFill>
                  <a:srgbClr val="E83D8C"/>
                </a:solidFill>
                <a:latin typeface="Arial"/>
                <a:cs typeface="Arial"/>
              </a:rPr>
              <a:t>AksCompute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so 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used to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provision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AKS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cluster:</a:t>
            </a:r>
            <a:endParaRPr sz="1000">
              <a:latin typeface="Arimo"/>
              <a:cs typeface="Arimo"/>
            </a:endParaRPr>
          </a:p>
          <a:p>
            <a:pPr marL="559435" indent="-260985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 import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604" y="2430779"/>
            <a:ext cx="2962910" cy="281940"/>
          </a:xfrm>
          <a:custGeom>
            <a:avLst/>
            <a:gdLst/>
            <a:ahLst/>
            <a:cxnLst/>
            <a:rect l="l" t="t" r="r" b="b"/>
            <a:pathLst>
              <a:path w="2962910" h="281939">
                <a:moveTo>
                  <a:pt x="2962656" y="12"/>
                </a:moveTo>
                <a:lnTo>
                  <a:pt x="2891028" y="12"/>
                </a:lnTo>
                <a:lnTo>
                  <a:pt x="0" y="0"/>
                </a:lnTo>
                <a:lnTo>
                  <a:pt x="0" y="71628"/>
                </a:lnTo>
                <a:lnTo>
                  <a:pt x="2891015" y="71628"/>
                </a:lnTo>
                <a:lnTo>
                  <a:pt x="289101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891015" y="281940"/>
                </a:lnTo>
                <a:lnTo>
                  <a:pt x="2962656" y="281940"/>
                </a:lnTo>
                <a:lnTo>
                  <a:pt x="296265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39418" y="2787395"/>
            <a:ext cx="304228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4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2715767"/>
            <a:ext cx="3114040" cy="281940"/>
          </a:xfrm>
          <a:custGeom>
            <a:avLst/>
            <a:gdLst/>
            <a:ahLst/>
            <a:cxnLst/>
            <a:rect l="l" t="t" r="r" b="b"/>
            <a:pathLst>
              <a:path w="3114040" h="281939">
                <a:moveTo>
                  <a:pt x="3113532" y="12"/>
                </a:moveTo>
                <a:lnTo>
                  <a:pt x="3041904" y="12"/>
                </a:lnTo>
                <a:lnTo>
                  <a:pt x="0" y="0"/>
                </a:lnTo>
                <a:lnTo>
                  <a:pt x="0" y="71628"/>
                </a:lnTo>
                <a:lnTo>
                  <a:pt x="3041891" y="71628"/>
                </a:lnTo>
                <a:lnTo>
                  <a:pt x="3041891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041891" y="281940"/>
                </a:lnTo>
                <a:lnTo>
                  <a:pt x="3113532" y="281940"/>
                </a:lnTo>
                <a:lnTo>
                  <a:pt x="31135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39418" y="3072383"/>
            <a:ext cx="3793490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azureml.core.compute import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ComputeTarget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4" y="3000755"/>
            <a:ext cx="5070475" cy="855344"/>
          </a:xfrm>
          <a:custGeom>
            <a:avLst/>
            <a:gdLst/>
            <a:ahLst/>
            <a:cxnLst/>
            <a:rect l="l" t="t" r="r" b="b"/>
            <a:pathLst>
              <a:path w="5070475" h="855345">
                <a:moveTo>
                  <a:pt x="3864864" y="12"/>
                </a:moveTo>
                <a:lnTo>
                  <a:pt x="3793236" y="12"/>
                </a:lnTo>
                <a:lnTo>
                  <a:pt x="0" y="0"/>
                </a:lnTo>
                <a:lnTo>
                  <a:pt x="0" y="71628"/>
                </a:lnTo>
                <a:lnTo>
                  <a:pt x="3793236" y="71628"/>
                </a:lnTo>
                <a:lnTo>
                  <a:pt x="3793236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3793236" y="283464"/>
                </a:lnTo>
                <a:lnTo>
                  <a:pt x="3864864" y="283464"/>
                </a:lnTo>
                <a:lnTo>
                  <a:pt x="3864864" y="12"/>
                </a:lnTo>
                <a:close/>
              </a:path>
              <a:path w="5070475" h="855345">
                <a:moveTo>
                  <a:pt x="4722876" y="574560"/>
                </a:moveTo>
                <a:lnTo>
                  <a:pt x="4651235" y="574560"/>
                </a:lnTo>
                <a:lnTo>
                  <a:pt x="214871" y="574548"/>
                </a:lnTo>
                <a:lnTo>
                  <a:pt x="214871" y="646176"/>
                </a:lnTo>
                <a:lnTo>
                  <a:pt x="4651235" y="646176"/>
                </a:lnTo>
                <a:lnTo>
                  <a:pt x="4651235" y="783336"/>
                </a:lnTo>
                <a:lnTo>
                  <a:pt x="286512" y="783336"/>
                </a:lnTo>
                <a:lnTo>
                  <a:pt x="286512" y="646188"/>
                </a:lnTo>
                <a:lnTo>
                  <a:pt x="214884" y="646188"/>
                </a:lnTo>
                <a:lnTo>
                  <a:pt x="214884" y="783336"/>
                </a:lnTo>
                <a:lnTo>
                  <a:pt x="214871" y="854964"/>
                </a:lnTo>
                <a:lnTo>
                  <a:pt x="4651235" y="854964"/>
                </a:lnTo>
                <a:lnTo>
                  <a:pt x="4722876" y="854976"/>
                </a:lnTo>
                <a:lnTo>
                  <a:pt x="4722876" y="574560"/>
                </a:lnTo>
                <a:close/>
              </a:path>
              <a:path w="5070475" h="855345">
                <a:moveTo>
                  <a:pt x="5070348" y="285000"/>
                </a:moveTo>
                <a:lnTo>
                  <a:pt x="499872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998720" y="356616"/>
                </a:lnTo>
                <a:lnTo>
                  <a:pt x="4998720" y="496824"/>
                </a:lnTo>
                <a:lnTo>
                  <a:pt x="71628" y="496824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6824"/>
                </a:lnTo>
                <a:lnTo>
                  <a:pt x="0" y="568452"/>
                </a:lnTo>
                <a:lnTo>
                  <a:pt x="4998720" y="568452"/>
                </a:lnTo>
                <a:lnTo>
                  <a:pt x="5070348" y="568464"/>
                </a:lnTo>
                <a:lnTo>
                  <a:pt x="5070348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90903" y="3324002"/>
            <a:ext cx="5170170" cy="17024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44805" indent="-261620">
              <a:lnSpc>
                <a:spcPct val="100000"/>
              </a:lnSpc>
              <a:spcBef>
                <a:spcPts val="90"/>
              </a:spcBef>
              <a:buAutoNum type="arabicPeriod" startAt="5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azureml.core.compute_target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 ComputeTargetException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 startAt="5"/>
            </a:pPr>
            <a:endParaRPr sz="900">
              <a:latin typeface="Courier New"/>
              <a:cs typeface="Courier New"/>
            </a:endParaRPr>
          </a:p>
          <a:p>
            <a:pPr marL="29908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azureml.core.compute import AksCompute,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ComputeTarget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38000"/>
              </a:lnSpc>
              <a:spcBef>
                <a:spcPts val="780"/>
              </a:spcBef>
              <a:buAutoNum type="arabicPeriod" startAt="6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necessary functions, you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them by connecting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Machine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70">
                <a:solidFill>
                  <a:srgbClr val="E83D8C"/>
                </a:solidFill>
                <a:latin typeface="Arial"/>
                <a:cs typeface="Arial"/>
              </a:rPr>
              <a:t>ws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object.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</a:t>
            </a:r>
            <a:r>
              <a:rPr dirty="0" sz="1000" spc="-1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9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Workspace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and pointing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your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config.json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file, like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30"/>
              </a:spcBef>
              <a:buAutoNum type="arabicPeriod" startAt="7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Workspace.from_config()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3604" y="4811267"/>
            <a:ext cx="2512060" cy="283845"/>
          </a:xfrm>
          <a:custGeom>
            <a:avLst/>
            <a:gdLst/>
            <a:ahLst/>
            <a:cxnLst/>
            <a:rect l="l" t="t" r="r" b="b"/>
            <a:pathLst>
              <a:path w="2512060" h="283845">
                <a:moveTo>
                  <a:pt x="2511552" y="12"/>
                </a:moveTo>
                <a:lnTo>
                  <a:pt x="2439924" y="12"/>
                </a:lnTo>
                <a:lnTo>
                  <a:pt x="0" y="0"/>
                </a:lnTo>
                <a:lnTo>
                  <a:pt x="0" y="71628"/>
                </a:lnTo>
                <a:lnTo>
                  <a:pt x="2439924" y="71628"/>
                </a:lnTo>
                <a:lnTo>
                  <a:pt x="2439924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2439924" y="283464"/>
                </a:lnTo>
                <a:lnTo>
                  <a:pt x="2511552" y="283464"/>
                </a:lnTo>
                <a:lnTo>
                  <a:pt x="25115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54302" y="5135117"/>
            <a:ext cx="4436745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print(ws.name, ws.resource_group, ws.location, sep =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'\n')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0903" y="5427498"/>
            <a:ext cx="5135880" cy="34969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2500"/>
              </a:lnSpc>
              <a:spcBef>
                <a:spcPts val="690"/>
              </a:spcBef>
              <a:buAutoNum type="arabicPeriod" startAt="8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default,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from_config()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looks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config.json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in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same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directory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where you are executing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create_aks.py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file.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config.json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</a:t>
            </a:r>
            <a:r>
              <a:rPr dirty="0" sz="1000" spc="-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 in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other location,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location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</a:t>
            </a:r>
            <a:r>
              <a:rPr dirty="0" sz="1000" spc="-1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5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from_config()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successfully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executing</a:t>
            </a:r>
            <a:endParaRPr sz="1000">
              <a:latin typeface="Arimo"/>
              <a:cs typeface="Arimo"/>
            </a:endParaRPr>
          </a:p>
          <a:p>
            <a:pPr marL="227329" marR="474345">
              <a:lnSpc>
                <a:spcPts val="1730"/>
              </a:lnSpc>
              <a:spcBef>
                <a:spcPts val="11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workspace.from_config()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workspace's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name,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resource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group, and location printed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out.</a:t>
            </a:r>
            <a:endParaRPr sz="1000">
              <a:latin typeface="Arimo"/>
              <a:cs typeface="Arimo"/>
            </a:endParaRPr>
          </a:p>
          <a:p>
            <a:pPr marL="227329" marR="10795" indent="-215265">
              <a:lnSpc>
                <a:spcPts val="1660"/>
              </a:lnSpc>
              <a:spcBef>
                <a:spcPts val="15"/>
              </a:spcBef>
              <a:buAutoNum type="arabicPeriod" startAt="9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 an AKS Kubernetes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 deployments. Start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 choose a name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AKS cluster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(reference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35">
                <a:solidFill>
                  <a:srgbClr val="E83D8C"/>
                </a:solidFill>
                <a:latin typeface="Arial"/>
                <a:cs typeface="Arial"/>
              </a:rPr>
              <a:t>aks_name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variable),</a:t>
            </a:r>
            <a:r>
              <a:rPr dirty="0" sz="10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such</a:t>
            </a:r>
            <a:endParaRPr sz="1000">
              <a:latin typeface="Arimo"/>
              <a:cs typeface="Arimo"/>
            </a:endParaRPr>
          </a:p>
          <a:p>
            <a:pPr marL="227329" marR="81280">
              <a:lnSpc>
                <a:spcPts val="1689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prod-aks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chosen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already exists. 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use the </a:t>
            </a:r>
            <a:r>
              <a:rPr dirty="0" sz="1000" spc="170">
                <a:solidFill>
                  <a:srgbClr val="E83D8C"/>
                </a:solidFill>
                <a:latin typeface="Arial"/>
                <a:cs typeface="Arial"/>
              </a:rPr>
              <a:t>try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statement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whether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AKS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target with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chosen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exists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ComputeTarget()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takes the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workspace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object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40">
                <a:solidFill>
                  <a:srgbClr val="E83D8C"/>
                </a:solidFill>
                <a:latin typeface="Arial"/>
                <a:cs typeface="Arial"/>
              </a:rPr>
              <a:t>aks_name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parameters. If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found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chosen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name,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</a:t>
            </a:r>
            <a:r>
              <a:rPr dirty="0" sz="1000" spc="10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print</a:t>
            </a:r>
            <a:endParaRPr sz="1000">
              <a:latin typeface="Arimo"/>
              <a:cs typeface="Arimo"/>
            </a:endParaRPr>
          </a:p>
          <a:p>
            <a:pPr marL="227329" marR="356870">
              <a:lnSpc>
                <a:spcPts val="1660"/>
              </a:lnSpc>
              <a:spcBef>
                <a:spcPts val="6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found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stop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execution.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Otherwise, 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 created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ComputeTarget.create()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function, which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takes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5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provisioning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default</a:t>
            </a:r>
            <a:r>
              <a:rPr dirty="0" sz="10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configuration: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park has given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access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their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lake containing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100,000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175003"/>
            <a:ext cx="5207635" cy="38417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labeled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images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cats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dogs, which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 for 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model.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Infrastructure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Public cloud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(IaaS).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710584"/>
            <a:ext cx="5382895" cy="3756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resembles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real-life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case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operationalizing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is used to  explain the workings and implementation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Remember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explanation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every segment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step  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workflow. Now, let's look 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every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layer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step in  detail.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2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MLOps</a:t>
            </a:r>
            <a:r>
              <a:rPr dirty="0" sz="1100" spc="-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pipeline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211454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MLOps pipeline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upper layer,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performs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build,  deploy, and monitor, which work modularly in sync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other. 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module's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Build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12700" marR="2286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module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core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purely for training, packaging,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versioning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powered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required compute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CPU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GPU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distributed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computing) resources to run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016259"/>
            <a:ext cx="5097145" cy="794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1.11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build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pipeline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right.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functionality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 in  detail: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86839" y="8046719"/>
          <a:ext cx="5207635" cy="1083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786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85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ingestion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This step 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the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deals with</a:t>
                      </a:r>
                      <a:r>
                        <a:rPr dirty="0" sz="1000" spc="-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volume,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velocity, veracity,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variety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extracting 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from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various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sources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example,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databases, data warehouses,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lakes)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ingesting</a:t>
                      </a:r>
                      <a:r>
                        <a:rPr dirty="0" sz="1000" spc="8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5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7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required data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step.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Robust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pipelines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connected</a:t>
                      </a:r>
                      <a:r>
                        <a:rPr dirty="0" sz="1000" spc="-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3548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30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multiple 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sources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enable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extract,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transform, and load</a:t>
                      </a:r>
                      <a:r>
                        <a:rPr dirty="0" sz="1000" spc="-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ETL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)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190244" y="5623559"/>
            <a:ext cx="5366129" cy="1160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859535"/>
            <a:ext cx="3114040" cy="281940"/>
          </a:xfrm>
          <a:custGeom>
            <a:avLst/>
            <a:gdLst/>
            <a:ahLst/>
            <a:cxnLst/>
            <a:rect l="l" t="t" r="r" b="b"/>
            <a:pathLst>
              <a:path w="3114040" h="281940">
                <a:moveTo>
                  <a:pt x="3113532" y="12"/>
                </a:moveTo>
                <a:lnTo>
                  <a:pt x="3041904" y="12"/>
                </a:lnTo>
                <a:lnTo>
                  <a:pt x="0" y="0"/>
                </a:lnTo>
                <a:lnTo>
                  <a:pt x="0" y="71628"/>
                </a:lnTo>
                <a:lnTo>
                  <a:pt x="3041891" y="71628"/>
                </a:lnTo>
                <a:lnTo>
                  <a:pt x="3041891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041891" y="281940"/>
                </a:lnTo>
                <a:lnTo>
                  <a:pt x="3113532" y="281940"/>
                </a:lnTo>
                <a:lnTo>
                  <a:pt x="31135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62532" y="897793"/>
            <a:ext cx="299402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10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Choose a name for your AKS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cluster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10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10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aks_name 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'prod-aks'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1144523"/>
            <a:ext cx="1986280" cy="281940"/>
          </a:xfrm>
          <a:custGeom>
            <a:avLst/>
            <a:gdLst/>
            <a:ahLst/>
            <a:cxnLst/>
            <a:rect l="l" t="t" r="r" b="b"/>
            <a:pathLst>
              <a:path w="1986279" h="281940">
                <a:moveTo>
                  <a:pt x="1985772" y="12"/>
                </a:moveTo>
                <a:lnTo>
                  <a:pt x="1914144" y="12"/>
                </a:lnTo>
                <a:lnTo>
                  <a:pt x="0" y="0"/>
                </a:lnTo>
                <a:lnTo>
                  <a:pt x="0" y="71628"/>
                </a:lnTo>
                <a:lnTo>
                  <a:pt x="1914144" y="71628"/>
                </a:lnTo>
                <a:lnTo>
                  <a:pt x="19141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914144" y="281940"/>
                </a:lnTo>
                <a:lnTo>
                  <a:pt x="1985772" y="281940"/>
                </a:lnTo>
                <a:lnTo>
                  <a:pt x="19857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1465325"/>
            <a:ext cx="364236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12.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Verify that cluster does not exist</a:t>
            </a:r>
            <a:r>
              <a:rPr dirty="0" sz="1000" spc="-409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already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1714499"/>
            <a:ext cx="4843780" cy="854075"/>
          </a:xfrm>
          <a:custGeom>
            <a:avLst/>
            <a:gdLst/>
            <a:ahLst/>
            <a:cxnLst/>
            <a:rect l="l" t="t" r="r" b="b"/>
            <a:pathLst>
              <a:path w="4843780" h="854075">
                <a:moveTo>
                  <a:pt x="705612" y="12"/>
                </a:moveTo>
                <a:lnTo>
                  <a:pt x="633984" y="12"/>
                </a:lnTo>
                <a:lnTo>
                  <a:pt x="0" y="0"/>
                </a:lnTo>
                <a:lnTo>
                  <a:pt x="0" y="71628"/>
                </a:lnTo>
                <a:lnTo>
                  <a:pt x="633984" y="71628"/>
                </a:lnTo>
                <a:lnTo>
                  <a:pt x="63398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633984" y="281940"/>
                </a:lnTo>
                <a:lnTo>
                  <a:pt x="705612" y="281952"/>
                </a:lnTo>
                <a:lnTo>
                  <a:pt x="705612" y="12"/>
                </a:lnTo>
                <a:close/>
              </a:path>
              <a:path w="4843780" h="854075">
                <a:moveTo>
                  <a:pt x="3713988" y="571512"/>
                </a:moveTo>
                <a:lnTo>
                  <a:pt x="3642360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3642360" y="643128"/>
                </a:lnTo>
                <a:lnTo>
                  <a:pt x="3642360" y="781812"/>
                </a:lnTo>
                <a:lnTo>
                  <a:pt x="71628" y="781812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81812"/>
                </a:lnTo>
                <a:lnTo>
                  <a:pt x="0" y="853440"/>
                </a:lnTo>
                <a:lnTo>
                  <a:pt x="3642360" y="853440"/>
                </a:lnTo>
                <a:lnTo>
                  <a:pt x="3713988" y="853452"/>
                </a:lnTo>
                <a:lnTo>
                  <a:pt x="3713988" y="571512"/>
                </a:lnTo>
                <a:close/>
              </a:path>
              <a:path w="4843780" h="854075">
                <a:moveTo>
                  <a:pt x="4843272" y="285000"/>
                </a:moveTo>
                <a:lnTo>
                  <a:pt x="47716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771631" y="356616"/>
                </a:lnTo>
                <a:lnTo>
                  <a:pt x="4771631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771631" y="566928"/>
                </a:lnTo>
                <a:lnTo>
                  <a:pt x="4843272" y="566928"/>
                </a:lnTo>
                <a:lnTo>
                  <a:pt x="48432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2532" y="1752757"/>
            <a:ext cx="4723130" cy="103314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13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try: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13"/>
            </a:pPr>
            <a:endParaRPr sz="900">
              <a:latin typeface="Courier New"/>
              <a:cs typeface="Courier New"/>
            </a:endParaRPr>
          </a:p>
          <a:p>
            <a:pPr marL="575310" indent="-562610">
              <a:lnSpc>
                <a:spcPct val="100000"/>
              </a:lnSpc>
              <a:buAutoNum type="arabicPeriod" startAt="13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aks_target = ComputeTarget(workspace=ws,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name=aks_name)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13"/>
            </a:pPr>
            <a:endParaRPr sz="900">
              <a:latin typeface="Courier New"/>
              <a:cs typeface="Courier New"/>
            </a:endParaRPr>
          </a:p>
          <a:p>
            <a:pPr marL="575310" indent="-562610">
              <a:lnSpc>
                <a:spcPct val="100000"/>
              </a:lnSpc>
              <a:buAutoNum type="arabicPeriod" startAt="13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print('Found existing cluster, use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it.')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13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13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except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ComputeTargetException: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4" y="2570987"/>
            <a:ext cx="2662555" cy="283845"/>
          </a:xfrm>
          <a:custGeom>
            <a:avLst/>
            <a:gdLst/>
            <a:ahLst/>
            <a:cxnLst/>
            <a:rect l="l" t="t" r="r" b="b"/>
            <a:pathLst>
              <a:path w="2662554" h="283844">
                <a:moveTo>
                  <a:pt x="2662428" y="12"/>
                </a:moveTo>
                <a:lnTo>
                  <a:pt x="2590800" y="12"/>
                </a:lnTo>
                <a:lnTo>
                  <a:pt x="0" y="0"/>
                </a:lnTo>
                <a:lnTo>
                  <a:pt x="0" y="71628"/>
                </a:lnTo>
                <a:lnTo>
                  <a:pt x="2590787" y="71628"/>
                </a:lnTo>
                <a:lnTo>
                  <a:pt x="2590787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2590787" y="283464"/>
                </a:lnTo>
                <a:lnTo>
                  <a:pt x="2662428" y="283464"/>
                </a:lnTo>
                <a:lnTo>
                  <a:pt x="26624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39418" y="2891789"/>
            <a:ext cx="4320540" cy="2120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17.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Use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the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default configuration (can also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provide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7416" y="3179221"/>
            <a:ext cx="183261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parameters to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customize)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8475" y="3144011"/>
            <a:ext cx="1949450" cy="280670"/>
          </a:xfrm>
          <a:custGeom>
            <a:avLst/>
            <a:gdLst/>
            <a:ahLst/>
            <a:cxnLst/>
            <a:rect l="l" t="t" r="r" b="b"/>
            <a:pathLst>
              <a:path w="1949450" h="280670">
                <a:moveTo>
                  <a:pt x="1949208" y="12"/>
                </a:moveTo>
                <a:lnTo>
                  <a:pt x="1877580" y="12"/>
                </a:lnTo>
                <a:lnTo>
                  <a:pt x="0" y="0"/>
                </a:lnTo>
                <a:lnTo>
                  <a:pt x="0" y="71628"/>
                </a:lnTo>
                <a:lnTo>
                  <a:pt x="1877580" y="71628"/>
                </a:lnTo>
                <a:lnTo>
                  <a:pt x="1877580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1877580" y="280416"/>
                </a:lnTo>
                <a:lnTo>
                  <a:pt x="1949208" y="280416"/>
                </a:lnTo>
                <a:lnTo>
                  <a:pt x="194920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39418" y="3463290"/>
            <a:ext cx="462089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18.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prov_config =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AksCompute.provisioning_configuration()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3712463"/>
            <a:ext cx="4392295" cy="1708785"/>
          </a:xfrm>
          <a:custGeom>
            <a:avLst/>
            <a:gdLst/>
            <a:ahLst/>
            <a:cxnLst/>
            <a:rect l="l" t="t" r="r" b="b"/>
            <a:pathLst>
              <a:path w="4392295" h="1708785">
                <a:moveTo>
                  <a:pt x="2209800" y="12"/>
                </a:moveTo>
                <a:lnTo>
                  <a:pt x="2138172" y="12"/>
                </a:lnTo>
                <a:lnTo>
                  <a:pt x="0" y="0"/>
                </a:lnTo>
                <a:lnTo>
                  <a:pt x="0" y="71628"/>
                </a:lnTo>
                <a:lnTo>
                  <a:pt x="2138172" y="71628"/>
                </a:lnTo>
                <a:lnTo>
                  <a:pt x="2138172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138172" y="281940"/>
                </a:lnTo>
                <a:lnTo>
                  <a:pt x="2209800" y="281940"/>
                </a:lnTo>
                <a:lnTo>
                  <a:pt x="2209800" y="12"/>
                </a:lnTo>
                <a:close/>
              </a:path>
              <a:path w="4392295" h="1708785">
                <a:moveTo>
                  <a:pt x="3489960" y="856500"/>
                </a:moveTo>
                <a:lnTo>
                  <a:pt x="3418332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3418332" y="928116"/>
                </a:lnTo>
                <a:lnTo>
                  <a:pt x="3418332" y="1066800"/>
                </a:lnTo>
                <a:lnTo>
                  <a:pt x="71628" y="1066800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6800"/>
                </a:lnTo>
                <a:lnTo>
                  <a:pt x="0" y="1138428"/>
                </a:lnTo>
                <a:lnTo>
                  <a:pt x="3418332" y="1138428"/>
                </a:lnTo>
                <a:lnTo>
                  <a:pt x="3489960" y="1138428"/>
                </a:lnTo>
                <a:lnTo>
                  <a:pt x="3489960" y="856500"/>
                </a:lnTo>
                <a:close/>
              </a:path>
              <a:path w="4392295" h="1708785">
                <a:moveTo>
                  <a:pt x="3564636" y="1141488"/>
                </a:moveTo>
                <a:lnTo>
                  <a:pt x="3493008" y="1141488"/>
                </a:lnTo>
                <a:lnTo>
                  <a:pt x="0" y="1141476"/>
                </a:lnTo>
                <a:lnTo>
                  <a:pt x="0" y="1213104"/>
                </a:lnTo>
                <a:lnTo>
                  <a:pt x="3493008" y="1213104"/>
                </a:lnTo>
                <a:lnTo>
                  <a:pt x="3493008" y="1351788"/>
                </a:lnTo>
                <a:lnTo>
                  <a:pt x="71628" y="1351788"/>
                </a:lnTo>
                <a:lnTo>
                  <a:pt x="71628" y="1213116"/>
                </a:lnTo>
                <a:lnTo>
                  <a:pt x="0" y="1213116"/>
                </a:lnTo>
                <a:lnTo>
                  <a:pt x="0" y="1351788"/>
                </a:lnTo>
                <a:lnTo>
                  <a:pt x="0" y="1423428"/>
                </a:lnTo>
                <a:lnTo>
                  <a:pt x="3493008" y="1423428"/>
                </a:lnTo>
                <a:lnTo>
                  <a:pt x="3564636" y="1423428"/>
                </a:lnTo>
                <a:lnTo>
                  <a:pt x="3564636" y="1141488"/>
                </a:lnTo>
                <a:close/>
              </a:path>
              <a:path w="4392295" h="1708785">
                <a:moveTo>
                  <a:pt x="4270248" y="1429524"/>
                </a:moveTo>
                <a:lnTo>
                  <a:pt x="4198620" y="1429524"/>
                </a:lnTo>
                <a:lnTo>
                  <a:pt x="214871" y="1429512"/>
                </a:lnTo>
                <a:lnTo>
                  <a:pt x="214871" y="1501140"/>
                </a:lnTo>
                <a:lnTo>
                  <a:pt x="4198620" y="1501140"/>
                </a:lnTo>
                <a:lnTo>
                  <a:pt x="4198620" y="1636776"/>
                </a:lnTo>
                <a:lnTo>
                  <a:pt x="286512" y="1636776"/>
                </a:lnTo>
                <a:lnTo>
                  <a:pt x="286512" y="1501152"/>
                </a:lnTo>
                <a:lnTo>
                  <a:pt x="214884" y="1501152"/>
                </a:lnTo>
                <a:lnTo>
                  <a:pt x="214884" y="1636776"/>
                </a:lnTo>
                <a:lnTo>
                  <a:pt x="214871" y="1708404"/>
                </a:lnTo>
                <a:lnTo>
                  <a:pt x="4198620" y="1708404"/>
                </a:lnTo>
                <a:lnTo>
                  <a:pt x="4270248" y="1708416"/>
                </a:lnTo>
                <a:lnTo>
                  <a:pt x="4270248" y="1429524"/>
                </a:lnTo>
                <a:close/>
              </a:path>
              <a:path w="4392295" h="1708785">
                <a:moveTo>
                  <a:pt x="4317492" y="569988"/>
                </a:moveTo>
                <a:lnTo>
                  <a:pt x="4245864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4245864" y="641604"/>
                </a:lnTo>
                <a:lnTo>
                  <a:pt x="4245864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4245864" y="851916"/>
                </a:lnTo>
                <a:lnTo>
                  <a:pt x="4317492" y="851928"/>
                </a:lnTo>
                <a:lnTo>
                  <a:pt x="4317492" y="569988"/>
                </a:lnTo>
                <a:close/>
              </a:path>
              <a:path w="4392295" h="1708785">
                <a:moveTo>
                  <a:pt x="4392168" y="285000"/>
                </a:moveTo>
                <a:lnTo>
                  <a:pt x="432054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320540" y="356616"/>
                </a:lnTo>
                <a:lnTo>
                  <a:pt x="4320540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320540" y="566928"/>
                </a:lnTo>
                <a:lnTo>
                  <a:pt x="4392168" y="566928"/>
                </a:lnTo>
                <a:lnTo>
                  <a:pt x="4392168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76019" y="3749197"/>
            <a:ext cx="5404485" cy="47656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61694" indent="-563245">
              <a:lnSpc>
                <a:spcPct val="100000"/>
              </a:lnSpc>
              <a:spcBef>
                <a:spcPts val="90"/>
              </a:spcBef>
              <a:buAutoNum type="arabicPeriod" startAt="19"/>
              <a:tabLst>
                <a:tab pos="861694" algn="l"/>
                <a:tab pos="86233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Create the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cluster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19"/>
            </a:pPr>
            <a:endParaRPr sz="900">
              <a:latin typeface="Courier New"/>
              <a:cs typeface="Courier New"/>
            </a:endParaRPr>
          </a:p>
          <a:p>
            <a:pPr marL="861694" indent="-563245">
              <a:lnSpc>
                <a:spcPct val="100000"/>
              </a:lnSpc>
              <a:buAutoNum type="arabicPeriod" startAt="19"/>
              <a:tabLst>
                <a:tab pos="861694" algn="l"/>
                <a:tab pos="86233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aks_target = ComputeTarget.create(workspace =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ws,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19"/>
            </a:pPr>
            <a:endParaRPr sz="900">
              <a:latin typeface="Courier New"/>
              <a:cs typeface="Courier New"/>
            </a:endParaRPr>
          </a:p>
          <a:p>
            <a:pPr marL="3267710" indent="-2969260">
              <a:lnSpc>
                <a:spcPct val="100000"/>
              </a:lnSpc>
              <a:spcBef>
                <a:spcPts val="5"/>
              </a:spcBef>
              <a:buAutoNum type="arabicPeriod" startAt="19"/>
              <a:tabLst>
                <a:tab pos="3267710" algn="l"/>
                <a:tab pos="326834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name =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aks_name,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19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 startAt="19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provisioning_configuration =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prov_config)</a:t>
            </a:r>
            <a:endParaRPr sz="1000">
              <a:latin typeface="Courier New"/>
              <a:cs typeface="Courier New"/>
            </a:endParaRPr>
          </a:p>
          <a:p>
            <a:pPr marL="815975" marR="972185" indent="-516890">
              <a:lnSpc>
                <a:spcPct val="187000"/>
              </a:lnSpc>
              <a:buAutoNum type="arabicPeriod" startAt="19"/>
              <a:tabLst>
                <a:tab pos="5600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if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aks_target.get_status() != "Succeeded": 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ks_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get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.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a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_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_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com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p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l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(s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ho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w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_ou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p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u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t=T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u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44195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successfully executing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preceding code, a new cluster with the chosen name  (that is,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prod-aks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created. Usually,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around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15  minutes. Once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be spotted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Machine  Learning workspace,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saw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10.4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set up the  prerequisites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enhancing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our production environment,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setting it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up!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12700" marR="229870">
              <a:lnSpc>
                <a:spcPct val="125299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Setting up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our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production environment</a:t>
            </a:r>
            <a:r>
              <a:rPr dirty="0" sz="2250" spc="-4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in  the CI/CD</a:t>
            </a:r>
            <a:r>
              <a:rPr dirty="0" sz="2250" spc="-2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pipeline</a:t>
            </a:r>
            <a:endParaRPr sz="22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170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Perform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steps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production environment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845713"/>
            <a:ext cx="5102225" cy="109982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227329" indent="-215265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22796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DevOps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project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previously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revisit</a:t>
            </a:r>
            <a:endParaRPr sz="1000">
              <a:latin typeface="Arimo"/>
              <a:cs typeface="Arimo"/>
            </a:endParaRPr>
          </a:p>
          <a:p>
            <a:pPr marL="227329" marR="97155">
              <a:lnSpc>
                <a:spcPct val="141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|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Releases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view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Port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Weather </a:t>
            </a:r>
            <a:r>
              <a:rPr dirty="0" sz="1000" spc="30" b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enhance this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creating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stage.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buAutoNum type="arabicPeriod" startAt="2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Edit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get started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Add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under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DEV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6069855"/>
            <a:ext cx="5130800" cy="1223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10.6 – Adding a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new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stage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3. Clicking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Add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under 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DEV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prompt 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 template to create 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stage. Select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EMPTY JOB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 (under 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template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text)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production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85">
                <a:solidFill>
                  <a:srgbClr val="E83D8C"/>
                </a:solidFill>
                <a:latin typeface="Arial"/>
                <a:cs typeface="Arial"/>
              </a:rPr>
              <a:t>PROD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save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following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1935479"/>
            <a:ext cx="5387340" cy="3938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225815"/>
            <a:ext cx="5090795" cy="22980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10.7 – Adding and saving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production stage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(PROD)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29209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 stage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PROD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created. Now, you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configure jobs  and processes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 stage. To configure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jobs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PROD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1  job, 0 task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link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preceding screenshot,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PROD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stage)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ct val="141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PROD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directed to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Tasks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where you can  add jobs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PROD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 models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 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 Machine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 workspace,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so 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connect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the AzureML Model  Deploy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template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used previously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5" i="1">
                <a:solidFill>
                  <a:srgbClr val="49C4E2"/>
                </a:solidFill>
                <a:latin typeface="Arial"/>
                <a:cs typeface="Arial"/>
              </a:rPr>
              <a:t>7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Building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Robust CI and </a:t>
            </a:r>
            <a:r>
              <a:rPr dirty="0" sz="1000" spc="25" i="1">
                <a:solidFill>
                  <a:srgbClr val="6D727C"/>
                </a:solidFill>
                <a:latin typeface="Arial"/>
                <a:cs typeface="Arial"/>
              </a:rPr>
              <a:t>CD 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Pipelines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+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sign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right-hand side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Agent job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add 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task,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here: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16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888755"/>
            <a:ext cx="5185410" cy="27279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10.8 – Adding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AzureML Model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Deploy</a:t>
            </a:r>
            <a:r>
              <a:rPr dirty="0" sz="1100" spc="-5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task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61594" indent="-215265">
              <a:lnSpc>
                <a:spcPct val="141000"/>
              </a:lnSpc>
              <a:buAutoNum type="arabicPeriod" startAt="5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Search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AzureML Model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Deploy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template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task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add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adding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task, 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prompted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configure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connecting to 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Machine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Learning workspace.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your Azure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 workspace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(for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5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mlops_ws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Artifact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source.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</a:t>
            </a:r>
            <a:r>
              <a:rPr dirty="0" sz="1000" spc="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doing</a:t>
            </a:r>
            <a:endParaRPr sz="1000">
              <a:latin typeface="Arimo"/>
              <a:cs typeface="Arimo"/>
            </a:endParaRPr>
          </a:p>
          <a:p>
            <a:pPr marL="227329" marR="196850">
              <a:lnSpc>
                <a:spcPct val="141000"/>
              </a:lnSpc>
              <a:spcBef>
                <a:spcPts val="4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because 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Machine 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Learning</a:t>
            </a:r>
            <a:r>
              <a:rPr dirty="0" sz="100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Pipelines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  <a:p>
            <a:pPr marL="227329" marR="29209" indent="-215265">
              <a:lnSpc>
                <a:spcPct val="141000"/>
              </a:lnSpc>
              <a:buAutoNum type="arabicPeriod" startAt="6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inference configuration file 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Azure DevOps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screenshot.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inference configuration file represents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configuration settings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custom environment that's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deployment.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Config.yml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that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DEV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environment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environment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deployment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should be the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same: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828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690635"/>
            <a:ext cx="5195570" cy="2466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10.9 – Selecting your inference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configuration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Basic configuration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selecting the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inferenceConfig.yml</a:t>
            </a:r>
            <a:r>
              <a:rPr dirty="0" sz="1000" spc="14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Arimo"/>
              <a:cs typeface="Arimo"/>
            </a:endParaRPr>
          </a:p>
          <a:p>
            <a:pPr marL="227329" marR="5080" indent="-215265">
              <a:lnSpc>
                <a:spcPct val="1404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7.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configure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Deployment Information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specifying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deployment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target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type as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Azure Kubernetes Service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. We're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doing this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because this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  environment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autoscale our Kubernetes cluster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deployments.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selecting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Azure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Kubernetes service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deployment target,  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AKS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created previously 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prod-aks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deployment or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web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prod-webservice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</a:t>
            </a:r>
            <a:endParaRPr sz="1000">
              <a:latin typeface="Arimo"/>
              <a:cs typeface="Arimo"/>
            </a:endParaRPr>
          </a:p>
          <a:p>
            <a:pPr marL="227329" marR="520700">
              <a:lnSpc>
                <a:spcPct val="141000"/>
              </a:lnSpc>
              <a:spcBef>
                <a:spcPts val="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Deployment Configuration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 that's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connected to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pipeline, 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here: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631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5788" y="4710447"/>
            <a:ext cx="4906645" cy="2239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10.10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Configuring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deployment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information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71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deployment configuration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for the production environment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called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AksDeploymentConfig.yml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contains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configuration details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our  deployment,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including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autoscaling 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min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max number of  replicas,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authentication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configuration, monitoring configuration and container  resource requirements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CPU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situations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be very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fast or larger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in-memory processing is needed,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want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consider using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GPU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resource), and memory requirements, as shown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AksDeploymentConfig.yml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475" y="6737603"/>
            <a:ext cx="1875155" cy="279400"/>
          </a:xfrm>
          <a:custGeom>
            <a:avLst/>
            <a:gdLst/>
            <a:ahLst/>
            <a:cxnLst/>
            <a:rect l="l" t="t" r="r" b="b"/>
            <a:pathLst>
              <a:path w="1875154" h="279400">
                <a:moveTo>
                  <a:pt x="1874532" y="12"/>
                </a:moveTo>
                <a:lnTo>
                  <a:pt x="1802904" y="12"/>
                </a:lnTo>
                <a:lnTo>
                  <a:pt x="0" y="0"/>
                </a:lnTo>
                <a:lnTo>
                  <a:pt x="0" y="71628"/>
                </a:lnTo>
                <a:lnTo>
                  <a:pt x="1802892" y="71628"/>
                </a:lnTo>
                <a:lnTo>
                  <a:pt x="1802892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802892" y="278892"/>
                </a:lnTo>
                <a:lnTo>
                  <a:pt x="1874532" y="278904"/>
                </a:lnTo>
                <a:lnTo>
                  <a:pt x="18745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54302" y="7094219"/>
            <a:ext cx="1275715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computeType: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AKS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8475" y="7022591"/>
            <a:ext cx="1347470" cy="563880"/>
          </a:xfrm>
          <a:custGeom>
            <a:avLst/>
            <a:gdLst/>
            <a:ahLst/>
            <a:cxnLst/>
            <a:rect l="l" t="t" r="r" b="b"/>
            <a:pathLst>
              <a:path w="1347470" h="563879">
                <a:moveTo>
                  <a:pt x="970800" y="285000"/>
                </a:moveTo>
                <a:lnTo>
                  <a:pt x="89917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899172" y="356616"/>
                </a:lnTo>
                <a:lnTo>
                  <a:pt x="899172" y="492252"/>
                </a:lnTo>
                <a:lnTo>
                  <a:pt x="71640" y="492252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2252"/>
                </a:lnTo>
                <a:lnTo>
                  <a:pt x="0" y="563880"/>
                </a:lnTo>
                <a:lnTo>
                  <a:pt x="899172" y="563880"/>
                </a:lnTo>
                <a:lnTo>
                  <a:pt x="970800" y="563880"/>
                </a:lnTo>
                <a:lnTo>
                  <a:pt x="970800" y="285000"/>
                </a:lnTo>
                <a:close/>
              </a:path>
              <a:path w="1347470" h="563879">
                <a:moveTo>
                  <a:pt x="1347228" y="12"/>
                </a:moveTo>
                <a:lnTo>
                  <a:pt x="1275588" y="12"/>
                </a:lnTo>
                <a:lnTo>
                  <a:pt x="0" y="0"/>
                </a:lnTo>
                <a:lnTo>
                  <a:pt x="0" y="71628"/>
                </a:lnTo>
                <a:lnTo>
                  <a:pt x="1275588" y="71628"/>
                </a:lnTo>
                <a:lnTo>
                  <a:pt x="127558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275588" y="278892"/>
                </a:lnTo>
                <a:lnTo>
                  <a:pt x="1347228" y="278892"/>
                </a:lnTo>
                <a:lnTo>
                  <a:pt x="13472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77416" y="7342789"/>
            <a:ext cx="1981200" cy="4629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autoScaler: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31432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autoscaleEnabled: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True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8475" y="7594091"/>
            <a:ext cx="2100580" cy="279400"/>
          </a:xfrm>
          <a:custGeom>
            <a:avLst/>
            <a:gdLst/>
            <a:ahLst/>
            <a:cxnLst/>
            <a:rect l="l" t="t" r="r" b="b"/>
            <a:pathLst>
              <a:path w="2100579" h="279400">
                <a:moveTo>
                  <a:pt x="2100084" y="12"/>
                </a:moveTo>
                <a:lnTo>
                  <a:pt x="2028456" y="12"/>
                </a:lnTo>
                <a:lnTo>
                  <a:pt x="0" y="0"/>
                </a:lnTo>
                <a:lnTo>
                  <a:pt x="0" y="71628"/>
                </a:lnTo>
                <a:lnTo>
                  <a:pt x="2028444" y="71628"/>
                </a:lnTo>
                <a:lnTo>
                  <a:pt x="202844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028444" y="278892"/>
                </a:lnTo>
                <a:lnTo>
                  <a:pt x="2100084" y="278892"/>
                </a:lnTo>
                <a:lnTo>
                  <a:pt x="21000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54302" y="7950707"/>
            <a:ext cx="142494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782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minReplicas: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18475" y="7879079"/>
            <a:ext cx="1425575" cy="279400"/>
          </a:xfrm>
          <a:custGeom>
            <a:avLst/>
            <a:gdLst/>
            <a:ahLst/>
            <a:cxnLst/>
            <a:rect l="l" t="t" r="r" b="b"/>
            <a:pathLst>
              <a:path w="1425575" h="279400">
                <a:moveTo>
                  <a:pt x="1424952" y="207264"/>
                </a:move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424952" y="278892"/>
                </a:lnTo>
                <a:lnTo>
                  <a:pt x="1424952" y="207264"/>
                </a:lnTo>
                <a:close/>
              </a:path>
              <a:path w="1425575" h="279400">
                <a:moveTo>
                  <a:pt x="1424952" y="0"/>
                </a:moveTo>
                <a:lnTo>
                  <a:pt x="0" y="0"/>
                </a:lnTo>
                <a:lnTo>
                  <a:pt x="0" y="71628"/>
                </a:lnTo>
                <a:lnTo>
                  <a:pt x="1424952" y="71628"/>
                </a:lnTo>
                <a:lnTo>
                  <a:pt x="1424952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54302" y="8235695"/>
            <a:ext cx="142494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782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maxReplicas: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3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8475" y="7879092"/>
            <a:ext cx="2400935" cy="848994"/>
          </a:xfrm>
          <a:custGeom>
            <a:avLst/>
            <a:gdLst/>
            <a:ahLst/>
            <a:cxnLst/>
            <a:rect l="l" t="t" r="r" b="b"/>
            <a:pathLst>
              <a:path w="2400935" h="848995">
                <a:moveTo>
                  <a:pt x="1496580" y="0"/>
                </a:moveTo>
                <a:lnTo>
                  <a:pt x="1424952" y="0"/>
                </a:lnTo>
                <a:lnTo>
                  <a:pt x="1424952" y="284975"/>
                </a:lnTo>
                <a:lnTo>
                  <a:pt x="0" y="284975"/>
                </a:lnTo>
                <a:lnTo>
                  <a:pt x="0" y="356603"/>
                </a:lnTo>
                <a:lnTo>
                  <a:pt x="1424952" y="356603"/>
                </a:lnTo>
                <a:lnTo>
                  <a:pt x="1424952" y="492239"/>
                </a:lnTo>
                <a:lnTo>
                  <a:pt x="71640" y="492239"/>
                </a:lnTo>
                <a:lnTo>
                  <a:pt x="71640" y="356616"/>
                </a:lnTo>
                <a:lnTo>
                  <a:pt x="12" y="356616"/>
                </a:lnTo>
                <a:lnTo>
                  <a:pt x="12" y="492239"/>
                </a:lnTo>
                <a:lnTo>
                  <a:pt x="0" y="563867"/>
                </a:lnTo>
                <a:lnTo>
                  <a:pt x="1424952" y="563867"/>
                </a:lnTo>
                <a:lnTo>
                  <a:pt x="1496580" y="563867"/>
                </a:lnTo>
                <a:lnTo>
                  <a:pt x="1496580" y="0"/>
                </a:lnTo>
                <a:close/>
              </a:path>
              <a:path w="2400935" h="848995">
                <a:moveTo>
                  <a:pt x="2400312" y="569976"/>
                </a:moveTo>
                <a:lnTo>
                  <a:pt x="2328684" y="569976"/>
                </a:lnTo>
                <a:lnTo>
                  <a:pt x="0" y="569963"/>
                </a:lnTo>
                <a:lnTo>
                  <a:pt x="0" y="641591"/>
                </a:lnTo>
                <a:lnTo>
                  <a:pt x="2328672" y="641591"/>
                </a:lnTo>
                <a:lnTo>
                  <a:pt x="2328672" y="777227"/>
                </a:lnTo>
                <a:lnTo>
                  <a:pt x="71640" y="777227"/>
                </a:lnTo>
                <a:lnTo>
                  <a:pt x="71640" y="641604"/>
                </a:lnTo>
                <a:lnTo>
                  <a:pt x="12" y="641604"/>
                </a:lnTo>
                <a:lnTo>
                  <a:pt x="12" y="777227"/>
                </a:lnTo>
                <a:lnTo>
                  <a:pt x="0" y="848855"/>
                </a:lnTo>
                <a:lnTo>
                  <a:pt x="2328672" y="848855"/>
                </a:lnTo>
                <a:lnTo>
                  <a:pt x="2400312" y="848855"/>
                </a:lnTo>
                <a:lnTo>
                  <a:pt x="2400312" y="569976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979423" y="8484265"/>
            <a:ext cx="1981200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refreshPeriodInSeconds: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10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targetUtilization: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70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18475" y="8734043"/>
            <a:ext cx="2024380" cy="280670"/>
          </a:xfrm>
          <a:custGeom>
            <a:avLst/>
            <a:gdLst/>
            <a:ahLst/>
            <a:cxnLst/>
            <a:rect l="l" t="t" r="r" b="b"/>
            <a:pathLst>
              <a:path w="2024379" h="280670">
                <a:moveTo>
                  <a:pt x="2023884" y="12"/>
                </a:moveTo>
                <a:lnTo>
                  <a:pt x="1952256" y="12"/>
                </a:lnTo>
                <a:lnTo>
                  <a:pt x="0" y="0"/>
                </a:lnTo>
                <a:lnTo>
                  <a:pt x="0" y="71628"/>
                </a:lnTo>
                <a:lnTo>
                  <a:pt x="1952244" y="71628"/>
                </a:lnTo>
                <a:lnTo>
                  <a:pt x="1952244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1952244" y="280416"/>
                </a:lnTo>
                <a:lnTo>
                  <a:pt x="2023884" y="280416"/>
                </a:lnTo>
                <a:lnTo>
                  <a:pt x="20238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20011" y="861060"/>
            <a:ext cx="5387340" cy="3654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7416" y="897793"/>
            <a:ext cx="130556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authEnabled: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True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475" y="862583"/>
            <a:ext cx="1422400" cy="279400"/>
          </a:xfrm>
          <a:custGeom>
            <a:avLst/>
            <a:gdLst/>
            <a:ahLst/>
            <a:cxnLst/>
            <a:rect l="l" t="t" r="r" b="b"/>
            <a:pathLst>
              <a:path w="1422400" h="279400">
                <a:moveTo>
                  <a:pt x="1421904" y="12"/>
                </a:moveTo>
                <a:lnTo>
                  <a:pt x="1350276" y="12"/>
                </a:lnTo>
                <a:lnTo>
                  <a:pt x="0" y="0"/>
                </a:lnTo>
                <a:lnTo>
                  <a:pt x="0" y="71628"/>
                </a:lnTo>
                <a:lnTo>
                  <a:pt x="1350264" y="71628"/>
                </a:lnTo>
                <a:lnTo>
                  <a:pt x="135026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350264" y="278892"/>
                </a:lnTo>
                <a:lnTo>
                  <a:pt x="1421904" y="278892"/>
                </a:lnTo>
                <a:lnTo>
                  <a:pt x="142190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54302" y="1183386"/>
            <a:ext cx="232918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containerResourceRequirements: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79423" y="1467769"/>
            <a:ext cx="47625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cpu:</a:t>
            </a:r>
            <a:r>
              <a:rPr dirty="0" sz="1000" spc="-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8475" y="1432559"/>
            <a:ext cx="896619" cy="279400"/>
          </a:xfrm>
          <a:custGeom>
            <a:avLst/>
            <a:gdLst/>
            <a:ahLst/>
            <a:cxnLst/>
            <a:rect l="l" t="t" r="r" b="b"/>
            <a:pathLst>
              <a:path w="896619" h="279400">
                <a:moveTo>
                  <a:pt x="896124" y="12"/>
                </a:moveTo>
                <a:lnTo>
                  <a:pt x="824496" y="12"/>
                </a:lnTo>
                <a:lnTo>
                  <a:pt x="0" y="0"/>
                </a:lnTo>
                <a:lnTo>
                  <a:pt x="0" y="71628"/>
                </a:lnTo>
                <a:lnTo>
                  <a:pt x="824496" y="71628"/>
                </a:lnTo>
                <a:lnTo>
                  <a:pt x="824496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824496" y="278892"/>
                </a:lnTo>
                <a:lnTo>
                  <a:pt x="896124" y="278892"/>
                </a:lnTo>
                <a:lnTo>
                  <a:pt x="89612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54302" y="1789176"/>
            <a:ext cx="1350645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3782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memoryInGB: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8475" y="1717547"/>
            <a:ext cx="2853055" cy="1706880"/>
          </a:xfrm>
          <a:custGeom>
            <a:avLst/>
            <a:gdLst/>
            <a:ahLst/>
            <a:cxnLst/>
            <a:rect l="l" t="t" r="r" b="b"/>
            <a:pathLst>
              <a:path w="2853054" h="1706879">
                <a:moveTo>
                  <a:pt x="1421904" y="1426476"/>
                </a:moveTo>
                <a:lnTo>
                  <a:pt x="1350276" y="1426476"/>
                </a:lnTo>
                <a:lnTo>
                  <a:pt x="0" y="1426464"/>
                </a:lnTo>
                <a:lnTo>
                  <a:pt x="0" y="1498092"/>
                </a:lnTo>
                <a:lnTo>
                  <a:pt x="1350264" y="1498092"/>
                </a:lnTo>
                <a:lnTo>
                  <a:pt x="1350264" y="1635252"/>
                </a:lnTo>
                <a:lnTo>
                  <a:pt x="71640" y="1635252"/>
                </a:lnTo>
                <a:lnTo>
                  <a:pt x="71640" y="1498104"/>
                </a:lnTo>
                <a:lnTo>
                  <a:pt x="12" y="1498104"/>
                </a:lnTo>
                <a:lnTo>
                  <a:pt x="12" y="1635252"/>
                </a:lnTo>
                <a:lnTo>
                  <a:pt x="0" y="1706880"/>
                </a:lnTo>
                <a:lnTo>
                  <a:pt x="1350264" y="1706880"/>
                </a:lnTo>
                <a:lnTo>
                  <a:pt x="1421904" y="1706880"/>
                </a:lnTo>
                <a:lnTo>
                  <a:pt x="1421904" y="1426476"/>
                </a:lnTo>
                <a:close/>
              </a:path>
              <a:path w="2853054" h="1706879">
                <a:moveTo>
                  <a:pt x="1421904" y="12"/>
                </a:moveTo>
                <a:lnTo>
                  <a:pt x="1350276" y="12"/>
                </a:lnTo>
                <a:lnTo>
                  <a:pt x="0" y="0"/>
                </a:lnTo>
                <a:lnTo>
                  <a:pt x="0" y="71628"/>
                </a:lnTo>
                <a:lnTo>
                  <a:pt x="1350264" y="71628"/>
                </a:lnTo>
                <a:lnTo>
                  <a:pt x="135026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350264" y="278892"/>
                </a:lnTo>
                <a:lnTo>
                  <a:pt x="1421904" y="278904"/>
                </a:lnTo>
                <a:lnTo>
                  <a:pt x="1421904" y="12"/>
                </a:lnTo>
                <a:close/>
              </a:path>
              <a:path w="2853054" h="1706879">
                <a:moveTo>
                  <a:pt x="1648980" y="1141488"/>
                </a:moveTo>
                <a:lnTo>
                  <a:pt x="1577352" y="1141488"/>
                </a:lnTo>
                <a:lnTo>
                  <a:pt x="0" y="1141476"/>
                </a:lnTo>
                <a:lnTo>
                  <a:pt x="0" y="1213104"/>
                </a:lnTo>
                <a:lnTo>
                  <a:pt x="1577352" y="1213104"/>
                </a:lnTo>
                <a:lnTo>
                  <a:pt x="1577352" y="1350264"/>
                </a:lnTo>
                <a:lnTo>
                  <a:pt x="71640" y="1350264"/>
                </a:lnTo>
                <a:lnTo>
                  <a:pt x="71640" y="1213116"/>
                </a:lnTo>
                <a:lnTo>
                  <a:pt x="12" y="1213116"/>
                </a:lnTo>
                <a:lnTo>
                  <a:pt x="12" y="1350264"/>
                </a:lnTo>
                <a:lnTo>
                  <a:pt x="0" y="1421892"/>
                </a:lnTo>
                <a:lnTo>
                  <a:pt x="1577352" y="1421892"/>
                </a:lnTo>
                <a:lnTo>
                  <a:pt x="1648980" y="1421904"/>
                </a:lnTo>
                <a:lnTo>
                  <a:pt x="1648980" y="1141488"/>
                </a:lnTo>
                <a:close/>
              </a:path>
              <a:path w="2853054" h="1706879">
                <a:moveTo>
                  <a:pt x="1799856" y="571512"/>
                </a:moveTo>
                <a:lnTo>
                  <a:pt x="1728228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1728216" y="643128"/>
                </a:lnTo>
                <a:lnTo>
                  <a:pt x="1728216" y="778764"/>
                </a:lnTo>
                <a:lnTo>
                  <a:pt x="71640" y="778764"/>
                </a:lnTo>
                <a:lnTo>
                  <a:pt x="71640" y="643140"/>
                </a:lnTo>
                <a:lnTo>
                  <a:pt x="12" y="643140"/>
                </a:lnTo>
                <a:lnTo>
                  <a:pt x="12" y="778764"/>
                </a:lnTo>
                <a:lnTo>
                  <a:pt x="0" y="850392"/>
                </a:lnTo>
                <a:lnTo>
                  <a:pt x="1728216" y="850392"/>
                </a:lnTo>
                <a:lnTo>
                  <a:pt x="1799856" y="850404"/>
                </a:lnTo>
                <a:lnTo>
                  <a:pt x="1799856" y="571512"/>
                </a:lnTo>
                <a:close/>
              </a:path>
              <a:path w="2853054" h="1706879">
                <a:moveTo>
                  <a:pt x="2023884" y="285000"/>
                </a:moveTo>
                <a:lnTo>
                  <a:pt x="1952256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1952244" y="356616"/>
                </a:lnTo>
                <a:lnTo>
                  <a:pt x="1952244" y="492252"/>
                </a:lnTo>
                <a:lnTo>
                  <a:pt x="71640" y="492252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2252"/>
                </a:lnTo>
                <a:lnTo>
                  <a:pt x="0" y="563880"/>
                </a:lnTo>
                <a:lnTo>
                  <a:pt x="1952244" y="563880"/>
                </a:lnTo>
                <a:lnTo>
                  <a:pt x="2023884" y="563880"/>
                </a:lnTo>
                <a:lnTo>
                  <a:pt x="2023884" y="285000"/>
                </a:lnTo>
                <a:close/>
              </a:path>
              <a:path w="2853054" h="1706879">
                <a:moveTo>
                  <a:pt x="2852940" y="856500"/>
                </a:moveTo>
                <a:lnTo>
                  <a:pt x="2781312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2781300" y="928116"/>
                </a:lnTo>
                <a:lnTo>
                  <a:pt x="2781300" y="1065276"/>
                </a:lnTo>
                <a:lnTo>
                  <a:pt x="71640" y="1065276"/>
                </a:lnTo>
                <a:lnTo>
                  <a:pt x="71640" y="928128"/>
                </a:lnTo>
                <a:lnTo>
                  <a:pt x="12" y="928128"/>
                </a:lnTo>
                <a:lnTo>
                  <a:pt x="12" y="1065276"/>
                </a:lnTo>
                <a:lnTo>
                  <a:pt x="0" y="1136904"/>
                </a:lnTo>
                <a:lnTo>
                  <a:pt x="2781300" y="1136904"/>
                </a:lnTo>
                <a:lnTo>
                  <a:pt x="2852940" y="1136904"/>
                </a:lnTo>
                <a:lnTo>
                  <a:pt x="2852940" y="8565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76019" y="2037745"/>
            <a:ext cx="5332095" cy="56032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1371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appInsightsEnabled: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False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51371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scoringTimeoutMs: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1000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51371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maxConcurrentRequestsPerContainer: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2</a:t>
            </a:r>
            <a:endParaRPr sz="1000">
              <a:latin typeface="Courier New"/>
              <a:cs typeface="Courier New"/>
            </a:endParaRPr>
          </a:p>
          <a:p>
            <a:pPr marL="513715" marR="3306445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maxQueueWaitMs: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1000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sslEnabled: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False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44195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441959" marR="142240" indent="-215265">
              <a:lnSpc>
                <a:spcPct val="144000"/>
              </a:lnSpc>
              <a:spcBef>
                <a:spcPts val="68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8. 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AksDeploymentConfig.yml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Deployment Configuration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file.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hit 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Save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PROD</a:t>
            </a:r>
            <a:r>
              <a:rPr dirty="0" sz="1000" spc="-3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environment.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have successfully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production environment and integrated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your CI/CD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executing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 spc="-35">
                <a:solidFill>
                  <a:srgbClr val="444954"/>
                </a:solidFill>
                <a:latin typeface="Arimo"/>
                <a:cs typeface="Arimo"/>
              </a:rPr>
              <a:t>Testing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our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production-ready</a:t>
            </a:r>
            <a:r>
              <a:rPr dirty="0" sz="2250" spc="3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pipeline</a:t>
            </a:r>
            <a:endParaRPr sz="2250">
              <a:latin typeface="Arimo"/>
              <a:cs typeface="Arimo"/>
            </a:endParaRPr>
          </a:p>
          <a:p>
            <a:pPr marL="12700" marR="60325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Congratulations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setting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production pipeline! Next,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robustness. One great way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create a new release and observe and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study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pipeline successfully deploys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production Kubernetes cluster setup containing the pipeline). Follow these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steps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the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441959" marR="86995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First,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 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release,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 to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Pipelines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|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Releases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select your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previously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created pipeline 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Port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Weather </a:t>
            </a:r>
            <a:r>
              <a:rPr dirty="0" sz="1000" spc="25" b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on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Release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top right-hand side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screen 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initiate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release,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here: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440699"/>
            <a:ext cx="5194300" cy="165353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10.11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Create a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new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release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4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2. 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would like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deploy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(for example, </a:t>
            </a:r>
            <a:r>
              <a:rPr dirty="0" sz="1000" spc="-40">
                <a:solidFill>
                  <a:srgbClr val="E83D8C"/>
                </a:solidFill>
                <a:latin typeface="Arial"/>
                <a:cs typeface="Arial"/>
              </a:rPr>
              <a:t>Learn_MLOps 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repo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_scaler</a:t>
            </a:r>
            <a:r>
              <a:rPr dirty="0" sz="1000" spc="7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support-vector-classifier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their versions.  Version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1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PROD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deployments for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first time),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top right-hand side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screen, 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preceding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screenshot.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you've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new release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initiated,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34419" cy="3375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856751"/>
            <a:ext cx="5171440" cy="3587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10.12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release's</a:t>
            </a:r>
            <a:r>
              <a:rPr dirty="0" sz="1100" spc="-4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execution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buAutoNum type="arabicPeriod" startAt="3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executing the pipeline, both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DEV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PROD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deployed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(for example,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Release-5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preceding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screenshot).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check  each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each stage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 monitoring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logs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stage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(DEV TEST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PROD)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while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release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in progress,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until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deployed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successfully.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check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logs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releases.</a:t>
            </a:r>
            <a:endParaRPr sz="1000">
              <a:latin typeface="Arimo"/>
              <a:cs typeface="Arimo"/>
            </a:endParaRPr>
          </a:p>
          <a:p>
            <a:pPr marL="227329" marR="62230" indent="-215265">
              <a:lnSpc>
                <a:spcPct val="141000"/>
              </a:lnSpc>
              <a:buAutoNum type="arabicPeriod" startAt="3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successfully working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release, both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DEV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TEST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PROD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stages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deployed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CI and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CD.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must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ensure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robust. Next,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customize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further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adding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custom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triggers that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automate the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without any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supervision.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Automating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 without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any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supervision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risky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have advantages,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real-time  continuous learning (monitoring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models)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faster deployments. It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good to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know how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automate the CI/CD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without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any human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supervision in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loop.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many cases as there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lot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room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 error.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cases,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useful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–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really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depends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case and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goals.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let's look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triggers for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full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automation.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799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844594"/>
            <a:ext cx="4003040" cy="885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pc="-5"/>
              <a:t>Configuring pipeline </a:t>
            </a:r>
            <a:r>
              <a:rPr dirty="0"/>
              <a:t>triggers for  automation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872129"/>
            <a:ext cx="4935855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configure three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already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connected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pipeline.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1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2564892"/>
            <a:ext cx="5207635" cy="61722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Git trigger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making code changes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master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branch.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Artifactory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trigger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when a new model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 is created or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trained.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Schedule trigger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weekly periodic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trigger.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3378471"/>
            <a:ext cx="5357495" cy="36175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each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triggers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detail.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Setting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up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 Git</a:t>
            </a:r>
            <a:r>
              <a:rPr dirty="0" sz="1800" spc="-6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trigger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teams,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common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trigger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when code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changes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 certain branch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repository.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when code changes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master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branch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develop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branch, CI/CD pipelines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triggered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 the application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 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respectively.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pull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request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merge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master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develop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branch,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QA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product manager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accepts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pull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 in order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merge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respective  branch. Upon making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master or develop branch, a trigger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 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release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pipeline. Follow these steps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create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trigger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master branch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experiment,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following  screenshot: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441959" marR="10287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|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Releases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your pipeline (for example,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Port  Weather </a:t>
            </a:r>
            <a:r>
              <a:rPr dirty="0" sz="1000" spc="25" b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Then,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Edit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86839" y="941832"/>
          <a:ext cx="5207635" cy="848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024">
                <a:tc>
                  <a:txBody>
                    <a:bodyPr/>
                    <a:lstStyle/>
                    <a:p>
                      <a:pPr marL="231140">
                        <a:lnSpc>
                          <a:spcPts val="1170"/>
                        </a:lnSpc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operations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provide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necessary data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purposes.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step,</a:t>
                      </a:r>
                      <a:r>
                        <a:rPr dirty="0" sz="1000" spc="-9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split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version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in 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required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format (for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example,</a:t>
                      </a:r>
                      <a:r>
                        <a:rPr dirty="0" sz="10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set).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result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experiment (that is,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</a:t>
                      </a:r>
                      <a:r>
                        <a:rPr dirty="0" sz="1000" spc="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training)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1261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audited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back-traceable.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601724" y="2008632"/>
            <a:ext cx="4993005" cy="1651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a better understanding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ingestion step,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previously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1724" y="2223516"/>
            <a:ext cx="4993005" cy="33147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algn="just" marL="16510">
              <a:lnSpc>
                <a:spcPts val="1275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described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case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algn="just" marL="16510">
              <a:lnSpc>
                <a:spcPct val="100000"/>
              </a:lnSpc>
            </a:pP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Use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case implementation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algn="just" marL="16510" marR="13462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park's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lake,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procure data</a:t>
            </a:r>
            <a:r>
              <a:rPr dirty="0" sz="1100" spc="-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started.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data pipelines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(part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ingestion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step),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75260" indent="-15938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75895" algn="l"/>
              </a:tabLst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Extract, transform, and load 100,000 images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dogs.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6D727C"/>
              </a:buClr>
              <a:buFont typeface="Arimo"/>
              <a:buAutoNum type="arabicPeriod"/>
            </a:pPr>
            <a:endParaRPr sz="1100">
              <a:latin typeface="Arimo"/>
              <a:cs typeface="Arimo"/>
            </a:endParaRPr>
          </a:p>
          <a:p>
            <a:pPr marL="16510" marR="145415">
              <a:lnSpc>
                <a:spcPct val="128200"/>
              </a:lnSpc>
              <a:buAutoNum type="arabicPeriod"/>
              <a:tabLst>
                <a:tab pos="175895" algn="l"/>
              </a:tabLst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Split and version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split (with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80%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20%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split).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651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Versioning this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end-to-end traceability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6510" marR="3365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Congrats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– now you are ready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86839" y="5788152"/>
          <a:ext cx="5207635" cy="2013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024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7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Model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After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procuring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required data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in</a:t>
                      </a:r>
                      <a:r>
                        <a:rPr dirty="0" sz="10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r" marR="7556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previous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step, this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will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enable 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training;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has modular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scripts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</a:t>
                      </a:r>
                      <a:r>
                        <a:rPr dirty="0" sz="1000" spc="-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all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traditional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 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preprocessing,</a:t>
                      </a:r>
                      <a:r>
                        <a:rPr dirty="0" sz="1000" spc="-9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feature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engineering,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feature scaling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before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retraining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any model.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Following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algn="r" marR="7239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trained while performing hyperparameter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tuning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r>
                        <a:rPr dirty="0" sz="1000" spc="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the dataset (training set).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 can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done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manually, but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efficient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5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automatic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solutions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Grid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Search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Random Search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exist.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result,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all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important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executed with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as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output</a:t>
                      </a:r>
                      <a:r>
                        <a:rPr dirty="0" sz="1000" spc="-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2023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601724" y="8019288"/>
            <a:ext cx="4993005" cy="9753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90"/>
              </a:lnSpc>
            </a:pP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Use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case implementation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6510" marR="4191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step,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  classification model.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classify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dogs.  For this case,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a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convolutional</a:t>
            </a:r>
            <a:r>
              <a:rPr dirty="0" sz="1100" spc="-2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neural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745499"/>
            <a:ext cx="5335270" cy="43821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10.13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Setting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continuous deployment triggers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(git</a:t>
            </a:r>
            <a:r>
              <a:rPr dirty="0" sz="1100" spc="-8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triggers)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441959" marR="123189">
              <a:lnSpc>
                <a:spcPct val="128200"/>
              </a:lnSpc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directed to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portal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edit your pipeline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Port Weather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ML pipeline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 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can configure continuous 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triggers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mo"/>
              <a:cs typeface="Arimo"/>
            </a:endParaRPr>
          </a:p>
          <a:p>
            <a:pPr marL="441959" marR="10795" indent="-215265">
              <a:lnSpc>
                <a:spcPct val="141000"/>
              </a:lnSpc>
              <a:buAutoNum type="arabicPeriod" startAt="2"/>
              <a:tabLst>
                <a:tab pos="443230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 up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master branch (when changes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1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master  branch, 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release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triggered),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Trigger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icon (thunder icon)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on/off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switch button 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disabled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enabled. This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enable the  continuous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trigger.</a:t>
            </a:r>
            <a:endParaRPr sz="1000">
              <a:latin typeface="Arimo"/>
              <a:cs typeface="Arimo"/>
            </a:endParaRPr>
          </a:p>
          <a:p>
            <a:pPr marL="441959" marR="5715" indent="-215265">
              <a:lnSpc>
                <a:spcPct val="141000"/>
              </a:lnSpc>
              <a:buAutoNum type="arabicPeriod" startAt="2"/>
              <a:tabLst>
                <a:tab pos="443230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add a branch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point to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branch that you would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like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set up a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–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case, the master branch – as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preceding screenshot.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Save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changes 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Git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Arimo"/>
              <a:cs typeface="Arimo"/>
            </a:endParaRPr>
          </a:p>
          <a:p>
            <a:pPr marL="12700" marR="156210">
              <a:lnSpc>
                <a:spcPct val="129099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continuous deployment trigger to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initiate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when changes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master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branch.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Setting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up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an Artifactory</a:t>
            </a:r>
            <a:r>
              <a:rPr dirty="0" sz="1800" spc="-5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trigger</a:t>
            </a:r>
            <a:endParaRPr sz="1800">
              <a:latin typeface="Arial"/>
              <a:cs typeface="Arial"/>
            </a:endParaRPr>
          </a:p>
          <a:p>
            <a:pPr marL="12700" marR="189230">
              <a:lnSpc>
                <a:spcPct val="128200"/>
              </a:lnSpc>
              <a:spcBef>
                <a:spcPts val="133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Artifactory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triggers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quite useful.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or  artifacts (files) 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 Scientists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useful</a:t>
            </a:r>
            <a:r>
              <a:rPr dirty="0" sz="1100" spc="-114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68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73370" cy="1483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those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 test environment, and then eventually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promising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better than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models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trigger. Follow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 up a continuous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 that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 a new release for the pipeline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trained, as shown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441959" marR="1193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|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Releases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your pipeline (for example,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Port  Weather </a:t>
            </a:r>
            <a:r>
              <a:rPr dirty="0" sz="1000" spc="25" b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Then,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Edit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6200919"/>
            <a:ext cx="5180330" cy="28968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10.14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Setting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up CD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Artifact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triggers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(SVC</a:t>
            </a:r>
            <a:r>
              <a:rPr dirty="0" sz="1100" spc="-114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model)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227329" marR="16065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Edit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button,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directed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portal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can  edit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preceding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screenshot.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2796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 up an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Artifact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 for your model, click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choice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model,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</a:t>
            </a:r>
            <a:endParaRPr sz="1000">
              <a:latin typeface="Arimo"/>
              <a:cs typeface="Arimo"/>
            </a:endParaRPr>
          </a:p>
          <a:p>
            <a:pPr marL="227329" marR="46355">
              <a:lnSpc>
                <a:spcPct val="141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Support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Vector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Classifier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SVC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), and enable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Continuous deployment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trigger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  In the preceding screenshot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 has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enabled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model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(SVC).</a:t>
            </a:r>
            <a:endParaRPr sz="1000">
              <a:latin typeface="Arimo"/>
              <a:cs typeface="Arimo"/>
            </a:endParaRPr>
          </a:p>
          <a:p>
            <a:pPr marL="227329" marR="241935">
              <a:lnSpc>
                <a:spcPct val="141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Whenever 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SVC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trained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registered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registry that's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connected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Machine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 workspace,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new release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new model via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buAutoNum type="arabicPeriod" startAt="3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save your changes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set up an Artifact trigger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SVC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model. You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have a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continuous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initiate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new release when a new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SVC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trained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registered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Machine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 workspace.</a:t>
            </a:r>
            <a:r>
              <a:rPr dirty="0" sz="10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2318004"/>
            <a:ext cx="5387340" cy="3678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5713"/>
            <a:ext cx="5182235" cy="1266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41959" marR="355600">
              <a:lnSpc>
                <a:spcPct val="141000"/>
              </a:lnSpc>
              <a:spcBef>
                <a:spcPts val="9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fetch the new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deploy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DEV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 and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PROD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environments.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5080">
              <a:lnSpc>
                <a:spcPct val="1286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a continuous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 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to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initiate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release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artifact is created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 in your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Learning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314554"/>
            <a:ext cx="325501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Setting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up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 Schedule</a:t>
            </a:r>
            <a:r>
              <a:rPr dirty="0" sz="1800" spc="-9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trigger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762143"/>
            <a:ext cx="5318760" cy="19113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time-specific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Schedule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pipeline. 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kind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useful for keeping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healthy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updated via periodic new  releases. Schedule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triggers create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intervals.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Schedule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every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week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Monday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11:00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A.M.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this time, 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the recent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version 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SVC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both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  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environments. Follow these steps to set up a Schedule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441959" marR="64135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|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Releases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your pipeline (for example,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Port  Weather </a:t>
            </a:r>
            <a:r>
              <a:rPr dirty="0" sz="1000" spc="25" b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pipeline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Then,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Edit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0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5788" y="8063247"/>
            <a:ext cx="4809490" cy="794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10.15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Setting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 schedule</a:t>
            </a:r>
            <a:r>
              <a:rPr dirty="0" sz="1100" spc="-7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trigger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Edit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button,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directed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portal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can  edit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pipeline.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0011" y="4663440"/>
            <a:ext cx="5387340" cy="3197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5713"/>
            <a:ext cx="5379085" cy="606615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algn="just" marL="442595" indent="-215900">
              <a:lnSpc>
                <a:spcPct val="100000"/>
              </a:lnSpc>
              <a:spcBef>
                <a:spcPts val="585"/>
              </a:spcBef>
              <a:buAutoNum type="arabicPeriod" startAt="2"/>
              <a:tabLst>
                <a:tab pos="443230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 up a scheduled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pipeline, click 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Schedule Set</a:t>
            </a:r>
            <a:r>
              <a:rPr dirty="0" sz="1000" spc="-2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endParaRPr sz="1000">
              <a:latin typeface="Arimo"/>
              <a:cs typeface="Arimo"/>
            </a:endParaRPr>
          </a:p>
          <a:p>
            <a:pPr algn="just" marL="441959" marR="177800">
              <a:lnSpc>
                <a:spcPct val="141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Scheduled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release trigger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 Then, 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times when you want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trigger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release.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example,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preceding screenshot,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been enabled for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every week on Monday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11:00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A.M.</a:t>
            </a:r>
            <a:endParaRPr sz="1000">
              <a:latin typeface="Arimo"/>
              <a:cs typeface="Arimo"/>
            </a:endParaRPr>
          </a:p>
          <a:p>
            <a:pPr algn="just" marL="442595" indent="-215900">
              <a:lnSpc>
                <a:spcPct val="100000"/>
              </a:lnSpc>
              <a:spcBef>
                <a:spcPts val="490"/>
              </a:spcBef>
              <a:buAutoNum type="arabicPeriod" startAt="3"/>
              <a:tabLst>
                <a:tab pos="443230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save your changes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set up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Schedule trigger trigger for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Arimo"/>
              <a:cs typeface="Arimo"/>
            </a:endParaRPr>
          </a:p>
          <a:p>
            <a:pPr marL="12700" marR="201295">
              <a:lnSpc>
                <a:spcPct val="129099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a continuous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 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to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initiate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release at a set time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interval.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Congratulations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setting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Git,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Schedule triggers. These triggers  enable full automation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 The pipeline 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models.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the option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semi-automate the  pipeline by adding a human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Quality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Assurance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QA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expert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approve each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stage,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approval can 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QA expert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start production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everything was  successful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stage.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QA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expert, 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pipeline.  In the next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we'll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practices 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managing  pipeline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releases.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Pipeline release</a:t>
            </a:r>
            <a:r>
              <a:rPr dirty="0" sz="2250" spc="-2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management</a:t>
            </a:r>
            <a:endParaRPr sz="2250">
              <a:latin typeface="Arimo"/>
              <a:cs typeface="Arimo"/>
            </a:endParaRPr>
          </a:p>
          <a:p>
            <a:pPr marL="12700" marR="88900">
              <a:lnSpc>
                <a:spcPct val="128200"/>
              </a:lnSpc>
              <a:spcBef>
                <a:spcPts val="132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pipelines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team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fully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continuously  deliver software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customers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faster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lower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risk.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Releases allow you to  test and deliver your software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stages of 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semi-  automated processes with approvals and on-demand deployments.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vital 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manage these releases.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from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Pipelines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|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Releases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selecting 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CI/CD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(for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Port Weather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Pipeline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 in the following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044459"/>
            <a:ext cx="5356860" cy="1868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10.16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Pipeline Release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Management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Here, you can keep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track of all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releases and their history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operations 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release,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redeploying, abandoning, checking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see the releases shown in the following screenshot.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individual  releases (for example,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Release 4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check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were  deployed in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release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how the release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triggered (manual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 automatic triggers).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provides end-to-end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traceability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pipeline.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 information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crucial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governance and compliance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2976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346211"/>
            <a:ext cx="5292725" cy="14376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10.17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Inspecting a</a:t>
            </a:r>
            <a:r>
              <a:rPr dirty="0" sz="1100" spc="-3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release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Prevention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better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than finding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cure.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Just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conduct incident reviews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failure,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helps to prevent possible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failures 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conducting post-release reviews after  deploying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thorough analysis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after 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understand answers to critical questions,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following: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6021323"/>
            <a:ext cx="5207635" cy="10287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What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what doesn't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during a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release?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there any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roadblocks 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release?</a:t>
            </a:r>
            <a:endParaRPr sz="1000">
              <a:latin typeface="Arimo"/>
              <a:cs typeface="Arimo"/>
            </a:endParaRPr>
          </a:p>
          <a:p>
            <a:pPr marL="231140" marR="45720" indent="-215265">
              <a:lnSpc>
                <a:spcPct val="153000"/>
              </a:lnSpc>
              <a:spcBef>
                <a:spcPts val="70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unclear processes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that you could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solve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explainable for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next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release?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203081"/>
            <a:ext cx="5363210" cy="1863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890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Thoroughly understanding these questions post-release can help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improve and  iterate on your strategy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develop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better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management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practices.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 spc="-45">
                <a:solidFill>
                  <a:srgbClr val="444954"/>
                </a:solidFill>
                <a:latin typeface="Arimo"/>
                <a:cs typeface="Arimo"/>
              </a:rPr>
              <a:t>Toward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continuous</a:t>
            </a:r>
            <a:r>
              <a:rPr dirty="0" sz="2250" spc="8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monitoring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automated and robust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 successfully implemented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 part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module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MLOps workflow (as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discussed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1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Fundamentals of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MLOps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Workflow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861060"/>
            <a:ext cx="5387339" cy="3268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42255" cy="195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and service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system's  performance, as this helps maximize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impact.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reasons 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projects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failing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businesses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because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lack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trust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transparency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decision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making.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trust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is vital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days, especially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wish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adapt 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changing environment, regulatory  frameworks, and dynamic customer needs. Continuous 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monitor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system's performance and build trust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AIs to maximize our 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module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3032795"/>
            <a:ext cx="1251585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</a:t>
            </a:r>
            <a:r>
              <a:rPr dirty="0" spc="-15"/>
              <a:t>u</a:t>
            </a:r>
            <a:r>
              <a:rPr dirty="0" spc="15"/>
              <a:t>mm</a:t>
            </a:r>
            <a:r>
              <a:rPr dirty="0"/>
              <a:t>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019" y="3542433"/>
            <a:ext cx="5381625" cy="2557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covered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essential fundamentals of the CI/CD pipeline and  production environment.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did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hands-on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up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infrastructure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processes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environment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deployments.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production-ready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take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things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next level,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fully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 pipeline using various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triggers.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release management practices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capabilities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discussed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monitor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key  takeaway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the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pipeline is the product,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not the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better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focus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building a 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more than building the best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33210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workflow monitoring module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about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game-changing explainable monitoring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framework.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pc="-5"/>
              <a:t>Section </a:t>
            </a:r>
            <a:r>
              <a:rPr dirty="0"/>
              <a:t>3: Monitoring Machine</a:t>
            </a:r>
            <a:r>
              <a:rPr dirty="0" spc="-40"/>
              <a:t> </a:t>
            </a:r>
            <a:r>
              <a:rPr dirty="0"/>
              <a:t>Learning  Models in</a:t>
            </a:r>
            <a:r>
              <a:rPr dirty="0" spc="-10"/>
              <a:t> </a:t>
            </a:r>
            <a:r>
              <a:rPr dirty="0"/>
              <a:t>Production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872129"/>
            <a:ext cx="5381625" cy="1266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part,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readers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acquainted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principles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in production.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craft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 pipelines to monitor deployments and equip them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 delivery and continuous 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learning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section comprises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3363467"/>
            <a:ext cx="5207635" cy="63119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290"/>
              </a:lnSpc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11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Key Principles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for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Monitoring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Your ML</a:t>
            </a:r>
            <a:r>
              <a:rPr dirty="0" sz="1100" spc="-6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System</a:t>
            </a:r>
            <a:endParaRPr sz="1100">
              <a:latin typeface="Arial"/>
              <a:cs typeface="Arial"/>
            </a:endParaRPr>
          </a:p>
          <a:p>
            <a:pPr marL="231140" indent="-215265">
              <a:lnSpc>
                <a:spcPct val="100000"/>
              </a:lnSpc>
              <a:spcBef>
                <a:spcPts val="500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12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 Serving and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Monitoring</a:t>
            </a:r>
            <a:endParaRPr sz="1100">
              <a:latin typeface="Arial"/>
              <a:cs typeface="Arial"/>
            </a:endParaRPr>
          </a:p>
          <a:p>
            <a:pPr marL="231140" indent="-215265">
              <a:lnSpc>
                <a:spcPct val="100000"/>
              </a:lnSpc>
              <a:spcBef>
                <a:spcPts val="520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13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Governing the </a:t>
            </a:r>
            <a:r>
              <a:rPr dirty="0" sz="1100" spc="20" i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system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for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Continual</a:t>
            </a:r>
            <a:r>
              <a:rPr dirty="0" sz="1100" spc="-5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4144054"/>
            <a:ext cx="5363845" cy="4826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9225">
              <a:lnSpc>
                <a:spcPct val="125299"/>
              </a:lnSpc>
              <a:spcBef>
                <a:spcPts val="100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Chapter </a:t>
            </a:r>
            <a:r>
              <a:rPr dirty="0" sz="2250" spc="-50">
                <a:solidFill>
                  <a:srgbClr val="444954"/>
                </a:solidFill>
                <a:latin typeface="Arimo"/>
                <a:cs typeface="Arimo"/>
              </a:rPr>
              <a:t>11: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Key Principles for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Monitoring  </a:t>
            </a:r>
            <a:r>
              <a:rPr dirty="0" sz="2250" spc="-55">
                <a:solidFill>
                  <a:srgbClr val="444954"/>
                </a:solidFill>
                <a:latin typeface="Arimo"/>
                <a:cs typeface="Arimo"/>
              </a:rPr>
              <a:t>Your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ML</a:t>
            </a:r>
            <a:r>
              <a:rPr dirty="0" sz="2250" spc="-2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System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fundamental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principles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are essential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your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machine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trustworthy and Explainable AI solutions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Monitoring  Framework.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Monitoring Framework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functional  monitoring pipelines so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production, analyze  application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performance, and govern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systems. The goal of monitoring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trust, transparency,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explainability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increase  business impact.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about this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real-world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15494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principles mentioned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chapter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equip you with the  knowledge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build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end-to-end monitoring systems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use case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company.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 you engage business, tech,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public (customers and legal)  stakeholders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efficiently achieve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goals. This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also  help you have the edge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systematic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governing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frameworks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chapter, you can 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trust,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transparency,  and explainability for your stakeholders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going to cover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topics in this</a:t>
            </a:r>
            <a:r>
              <a:rPr dirty="0" sz="1100" spc="-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11188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principles of monitoring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system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Monitoring in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workflow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Explainable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Monitoring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Framework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Enabling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continuous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monitoring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256807"/>
            <a:ext cx="5349875" cy="31095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get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started!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12700" marR="857885">
              <a:lnSpc>
                <a:spcPct val="125299"/>
              </a:lnSpc>
              <a:spcBef>
                <a:spcPts val="5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Understanding the key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principles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of 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monitoring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an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ML</a:t>
            </a:r>
            <a:r>
              <a:rPr dirty="0" sz="2250" spc="-4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system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Building trust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vital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days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growing demands for  products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data-driven and to adjust to the changing environment and regulatory  frameworks. One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reasons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projects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bring value to businesses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due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lack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transparency in their decision making.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black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box  models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good at reaching high accuracy, but they become obsolete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explaining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reasons behind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decisions that 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made. At the  time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writing,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been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surfacing 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raises 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concerns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trust and  explainability, as shown in the following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figure: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395735"/>
            <a:ext cx="5338445" cy="10077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11.1 – Components of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trust and</a:t>
            </a:r>
            <a:r>
              <a:rPr dirty="0" sz="1100" spc="-5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explainability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image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showcases concerns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real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life.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look 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translates into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aspects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explainability,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transparency, and model compliance, 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real-life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5611920"/>
            <a:ext cx="5337302" cy="1517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6378"/>
            <a:ext cx="121602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</a:t>
            </a:r>
            <a:r>
              <a:rPr dirty="0" sz="1800" spc="-5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drift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2443"/>
            <a:ext cx="5407660" cy="5303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live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dynamically changing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world.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this,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 and data in  which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perform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task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continually  evolving,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essential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consider this change.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example,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COVID-19  pandemic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presented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unanticipated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reality.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Many business operations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pandemic has presented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unique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situation that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perceive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new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normal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Many small businesses have gone bankrupt,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individuals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extreme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financial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scarcity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rise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unemployment.</a:t>
            </a:r>
            <a:endParaRPr sz="1100">
              <a:latin typeface="Arimo"/>
              <a:cs typeface="Arimo"/>
            </a:endParaRPr>
          </a:p>
          <a:p>
            <a:pPr marL="12700" marR="8509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people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(small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owners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individuals) have been applying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loans  and financial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reliefs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banks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institutions like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never before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large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scale).</a:t>
            </a:r>
            <a:endParaRPr sz="1100">
              <a:latin typeface="Arimo"/>
              <a:cs typeface="Arimo"/>
            </a:endParaRPr>
          </a:p>
          <a:p>
            <a:pPr marL="12700" marR="5461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Fraud detection algorithms that have already been deployed and used by banks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institutions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not seen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velocity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veracity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terms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financial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relief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applications.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984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these changes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features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applicant's income, their credit history,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applicant,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amount they've requested,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 on),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otherwise loan-worthy applicant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who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hasn't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beforehand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losing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job,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may skew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model's weights/perceptive (or confuse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model). This  presents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challenge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deal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dynamically  changing environments,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crucial to consider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continually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from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260985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related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refers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degradation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models' performance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relationship between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variables  degrading. Following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four types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regards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 and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data: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86839" y="6891528"/>
          <a:ext cx="5207635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3548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85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drift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This 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properties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independent variables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change.</a:t>
                      </a:r>
                      <a:r>
                        <a:rPr dirty="0" sz="1000" spc="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example,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previous example, 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changes due 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seasonality or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new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194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products or changes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added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meet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consumer's needs, 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the</a:t>
                      </a:r>
                      <a:r>
                        <a:rPr dirty="0" sz="10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COVID-19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355597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pandemic.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101600" indent="-215265">
                        <a:lnSpc>
                          <a:spcPct val="15300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Feature </a:t>
                      </a:r>
                      <a:r>
                        <a:rPr dirty="0" sz="1000" spc="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drift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where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properties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feature(s)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change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over time.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instance,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temperature changes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change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seasons.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winter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temperature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 cooler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compared to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temperatures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summer or</a:t>
                      </a:r>
                      <a:r>
                        <a:rPr dirty="0" sz="1000" spc="-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autumn.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81280" indent="-215265">
                        <a:lnSpc>
                          <a:spcPts val="1839"/>
                        </a:lnSpc>
                        <a:spcBef>
                          <a:spcPts val="150"/>
                        </a:spcBef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Model </a:t>
                      </a:r>
                      <a:r>
                        <a:rPr dirty="0" sz="1000" spc="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drift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properties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dependent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variables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change.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instance, 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preceding example, this is where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classification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fraud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detection</a:t>
                      </a:r>
                      <a:r>
                        <a:rPr dirty="0" sz="1000" spc="7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changes.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1724" y="859536"/>
            <a:ext cx="4993005" cy="107442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12700" rIns="0" bIns="0" rtlCol="0" vert="horz">
            <a:spAutoFit/>
          </a:bodyPr>
          <a:lstStyle/>
          <a:p>
            <a:pPr marL="16510" marR="59055">
              <a:lnSpc>
                <a:spcPts val="1689"/>
              </a:lnSpc>
              <a:spcBef>
                <a:spcPts val="100"/>
              </a:spcBef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network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CNN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–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https://towardsdatascience.com/wtf-is-image-classification-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8e78a8235acb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service. The following steps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implemented: data preprocessing, feature engineering, and feature scaling  before training, followed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hyperparameter tuning.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result,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CNN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classify cats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dogs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97%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accuracy.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86839" y="2183892"/>
          <a:ext cx="5207635" cy="1080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0500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6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Model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testing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step,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evaluate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trained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</a:t>
                      </a:r>
                      <a:r>
                        <a:rPr dirty="0" sz="1000" spc="-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separated set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points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named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 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(which was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split and versioned in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ingestion step).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inference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evaluated according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selected metrics 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 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 case.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output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step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report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</a:t>
                      </a:r>
                      <a:r>
                        <a:rPr dirty="0" sz="1000" spc="-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1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284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model's</a:t>
                      </a:r>
                      <a:r>
                        <a:rPr dirty="0" sz="10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194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01724" y="3482340"/>
            <a:ext cx="4993005" cy="204978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90"/>
              </a:lnSpc>
            </a:pP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Use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case implementation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6510" marR="2794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(we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split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earlier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Data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ingestion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model's performance.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case, 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for precision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recall score to validate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performance in  classifying cats and dogs to assess false positives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true positives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realistic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performance. 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 satisfied with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proceed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else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reiterate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previous steps to get a decent performing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pet park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  classification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5782055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85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Model packaging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has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been tested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previous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step,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6839" y="6015228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serialized into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containerized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(using Docker)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exported</a:t>
            </a:r>
            <a:r>
              <a:rPr dirty="0" sz="10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0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6839" y="6246876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85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environment.</a:t>
            </a:r>
            <a:endParaRPr sz="10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1724" y="6617207"/>
            <a:ext cx="4993005" cy="7607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Use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case implementation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6510" marR="38481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and tested in the previous steps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ONNX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is ready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environment.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386839" y="7627619"/>
          <a:ext cx="5207635" cy="131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0500">
                <a:tc>
                  <a:txBody>
                    <a:bodyPr/>
                    <a:lstStyle/>
                    <a:p>
                      <a:pPr algn="r" marL="214629" marR="72390" indent="-214629">
                        <a:lnSpc>
                          <a:spcPts val="1160"/>
                        </a:lnSpc>
                        <a:buSzPct val="90000"/>
                        <a:buFont typeface="Symbol"/>
                        <a:buChar char=""/>
                        <a:tabLst>
                          <a:tab pos="214629" algn="l"/>
                          <a:tab pos="21526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Model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registering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step,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was serialized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containerized in</a:t>
                      </a:r>
                      <a:r>
                        <a:rPr dirty="0" sz="1000" spc="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previous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 is registered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stored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registry.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registered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</a:t>
                      </a:r>
                      <a:r>
                        <a:rPr dirty="0" sz="10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7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logical collection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package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more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files that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assemble,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represent,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execute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your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model. For example, multiple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files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registered as one</a:t>
                      </a:r>
                      <a:r>
                        <a:rPr dirty="0" sz="1000" spc="6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1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algn="r" marR="425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instance,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classification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comprised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vectorizer,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</a:t>
                      </a:r>
                      <a:r>
                        <a:rPr dirty="0" sz="1000" spc="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weights,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5560">
                    <a:lnT w="82296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3547">
                <a:tc>
                  <a:txBody>
                    <a:bodyPr/>
                    <a:lstStyle/>
                    <a:p>
                      <a:pPr algn="r" marR="46990">
                        <a:lnSpc>
                          <a:spcPts val="1115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serialized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files. All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these files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registered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single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model.</a:t>
                      </a:r>
                      <a:r>
                        <a:rPr dirty="0" sz="1000" spc="1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After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931544"/>
          </a:xfrm>
          <a:prstGeom prst="rect">
            <a:avLst/>
          </a:prstGeom>
          <a:solidFill>
            <a:srgbClr val="F4F6F9"/>
          </a:solidFill>
        </p:spPr>
        <p:txBody>
          <a:bodyPr wrap="square" lIns="0" tIns="18415" rIns="0" bIns="0" rtlCol="0" vert="horz">
            <a:spAutoFit/>
          </a:bodyPr>
          <a:lstStyle/>
          <a:p>
            <a:pPr marL="231140" marR="15240" indent="-215265">
              <a:lnSpc>
                <a:spcPts val="1839"/>
              </a:lnSpc>
              <a:spcBef>
                <a:spcPts val="14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Upstream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 changes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when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pipeline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undergoes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operational data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changes,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when a feature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no longer being generated, resulting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missing</a:t>
            </a:r>
            <a:endParaRPr sz="1000">
              <a:latin typeface="Arimo"/>
              <a:cs typeface="Arimo"/>
            </a:endParaRPr>
          </a:p>
          <a:p>
            <a:pPr marL="231140" marR="15240">
              <a:lnSpc>
                <a:spcPts val="1820"/>
              </a:lnSpc>
              <a:spcBef>
                <a:spcPts val="1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values.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example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change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salary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value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customer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(from dollar to  euros),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where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dollar value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longer being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generated.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943755"/>
            <a:ext cx="530987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clarity,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develop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next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12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 Serving and</a:t>
            </a:r>
            <a:r>
              <a:rPr dirty="0" sz="1100" spc="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Monitoring)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601066"/>
            <a:ext cx="122745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</a:t>
            </a:r>
            <a:r>
              <a:rPr dirty="0" sz="1800" spc="-5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bias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3048655"/>
            <a:ext cx="5411470" cy="51339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3189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like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not,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already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impacting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life,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getting shortlisted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job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mortgage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approvals from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banks.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Even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Evan law enforcement agencies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drill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potential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crime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suspects to prevent crimes. ProPublica, a journalism organization (uses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predict future criminals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-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  <a:hlinkClick r:id="rId2"/>
              </a:rPr>
              <a:t>www.propublica.org/article/machine-bias-risk-assessments-in-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criminal-sentencing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2016, Propublica’s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cases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was  biased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 black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women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higher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risk than white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previous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records showed otherwise.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costly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have devastating societal  impacts, so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they 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be avoided. In another case, Amazon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built 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hire  people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but had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shut 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down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discriminating against women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reported 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Washington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Post).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kinds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biases can be costly and unethical.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 them, AI systems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monitored so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trust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9080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bias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type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error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happens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certain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 (used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training) being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heavily represented and/or weighted than  others.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misrepresenting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biased 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skewed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outcomes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use case, low accuracy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levels,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analytical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errors. 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words,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the  error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resulting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incorrect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assumptions being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algorithm. High  bias can result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inaccurate and can cause a model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miss  relevant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relationships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between the features and the target variable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predicted.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is the aforementioned AI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had 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built by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Amazon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people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but had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bias against women.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bias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  <a:p>
            <a:pPr marL="12700" marR="698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Explainable Monitoring Framework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Bias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threat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detection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6378"/>
            <a:ext cx="222250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</a:t>
            </a:r>
            <a:r>
              <a:rPr dirty="0" sz="1800" spc="-6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transparency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2443"/>
            <a:ext cx="5396865" cy="6478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968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non-deterministic in nature.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particular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continually evolves, updates, and  retrains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over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life cycle.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impacting almost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industries and sectors.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increasing adoption and important decisions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being 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ML,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become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vital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establish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same trust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level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deterministic systems have.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After all,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digital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systems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only useful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they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trusted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 their jobs. There is a clear  need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transparency –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CEO and business leaders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encouraging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understand AI's business decisions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impact. Recently,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CEO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TikTok made a statement stating the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35560">
              <a:lnSpc>
                <a:spcPct val="128200"/>
              </a:lnSpc>
              <a:spcBef>
                <a:spcPts val="5"/>
              </a:spcBef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"We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believe all companies should disclose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algorithms, moderation policies, and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flows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regulators"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(Source: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TikTok).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270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level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openness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transparency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companies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trust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AI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society and enable smoother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adoption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compliance.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14097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transparency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pursuit of building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trust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 systems to ensure fairness,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reduce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eliminate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bias,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accountability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(auditing the end-to-end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derives results),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justify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outputs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</a:t>
            </a:r>
            <a:r>
              <a:rPr dirty="0" sz="1100" spc="10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mo"/>
              <a:cs typeface="Arimo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</a:t>
            </a:r>
            <a:r>
              <a:rPr dirty="0" sz="18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compliance</a:t>
            </a:r>
            <a:endParaRPr sz="1800">
              <a:latin typeface="Arial"/>
              <a:cs typeface="Arial"/>
            </a:endParaRPr>
          </a:p>
          <a:p>
            <a:pPr marL="12700" marR="155575">
              <a:lnSpc>
                <a:spcPct val="128200"/>
              </a:lnSpc>
              <a:spcBef>
                <a:spcPts val="132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compliance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become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important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non-compliance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governments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society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huge.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headline was reported by the  Washington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Post: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algn="just"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"JPMorgan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settles federal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mortgage discrimination suit for $55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million"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Non-compliance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turned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costly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affair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JP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Morgan. Operationalizing  regulatory compliance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increasingly becoming important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avoid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unnecessary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fines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damage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society.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drivers that enable model compliance within  companies: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8068056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85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Culture of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accountability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End-to-end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auditing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systems is essential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8301228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monitoring compliance.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play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vital role in facilitating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auditing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6839" y="8534400"/>
            <a:ext cx="5207635" cy="61722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redacting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business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decisions that are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AI.</a:t>
            </a:r>
            <a:endParaRPr sz="1000">
              <a:latin typeface="Arimo"/>
              <a:cs typeface="Arimo"/>
            </a:endParaRPr>
          </a:p>
          <a:p>
            <a:pPr marL="231140" marR="140335" indent="-215265">
              <a:lnSpc>
                <a:spcPct val="153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Ethics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at the forefront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Building responsible AI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bring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society  and gain our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trust requires that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 are inclusive,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fair,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ethical.</a:t>
            </a:r>
            <a:r>
              <a:rPr dirty="0" sz="1000" spc="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Having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302704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18415" rIns="0" bIns="0" rtlCol="0" vert="horz">
            <a:spAutoFit/>
          </a:bodyPr>
          <a:lstStyle/>
          <a:p>
            <a:pPr marL="231140" marR="44450">
              <a:lnSpc>
                <a:spcPts val="1839"/>
              </a:lnSpc>
              <a:spcBef>
                <a:spcPts val="14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ethics framework can help a company connect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customers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their values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principles, as well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ensuring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decisions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made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ethically.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European</a:t>
            </a:r>
            <a:endParaRPr sz="1000">
              <a:latin typeface="Arimo"/>
              <a:cs typeface="Arimo"/>
            </a:endParaRPr>
          </a:p>
          <a:p>
            <a:pPr marL="231140" marR="138430">
              <a:lnSpc>
                <a:spcPts val="1820"/>
              </a:lnSpc>
              <a:spcBef>
                <a:spcPts val="1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Commission has done a good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job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here by coming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up with the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Ethics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guidelines 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for trustworthy </a:t>
            </a:r>
            <a:r>
              <a:rPr dirty="0" sz="1000" spc="5" i="1">
                <a:solidFill>
                  <a:srgbClr val="6D727C"/>
                </a:solidFill>
                <a:latin typeface="Arial"/>
                <a:cs typeface="Arial"/>
              </a:rPr>
              <a:t>AI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can find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guidelines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here:</a:t>
            </a:r>
            <a:r>
              <a:rPr dirty="0" sz="1000" spc="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https://ec.europa.eu/digital-</a:t>
            </a:r>
            <a:endParaRPr sz="1000">
              <a:latin typeface="Arimo"/>
              <a:cs typeface="Arimo"/>
            </a:endParaRPr>
          </a:p>
          <a:p>
            <a:pPr marL="231140">
              <a:lnSpc>
                <a:spcPct val="100000"/>
              </a:lnSpc>
              <a:spcBef>
                <a:spcPts val="475"/>
              </a:spcBef>
            </a:pP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single-market/en/news/ethics-guidelines-trustworthy-ai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  <a:p>
            <a:pPr marL="231140" marR="41275" indent="-215265">
              <a:lnSpc>
                <a:spcPct val="1527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Compliance pipeline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Having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compliance pipeline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satisfies both business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government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regulations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rewarding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organizations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seeking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ensure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real-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compliance, auditing,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redaction.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facilitate this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keeping track  of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models'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inventory, thus giving visibility into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how they work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 explaining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they are working visually to stakeholders.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This way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working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humans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monitor, redact,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explain correlations to regulations,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making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stakeholders,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scientists,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regulators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 hand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hand to ensure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they have transparent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explainable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operations.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3955902"/>
            <a:ext cx="5365115" cy="3648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Explainable</a:t>
            </a:r>
            <a:r>
              <a:rPr dirty="0" sz="1800" spc="-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AI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ideal case,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business keeps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transparency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compliance at the  forefront so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is dynamically adapting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changing environment,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dealing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 on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framework that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keeps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business stakeholders (IT and business leaders,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regulators,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 users, and so on) in touch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 model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order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understand the decisions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while focusing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increasing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transparency and compliance.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framework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delivered using Explainable AI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 of</a:t>
            </a:r>
            <a:r>
              <a:rPr dirty="0" sz="11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MLOps.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easily understood by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123189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transparency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explainability are two approaches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Explainable  AI.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 patterns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trained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on.</a:t>
            </a:r>
            <a:endParaRPr sz="1100">
              <a:latin typeface="Arimo"/>
              <a:cs typeface="Arimo"/>
            </a:endParaRPr>
          </a:p>
          <a:p>
            <a:pPr marL="12700" marR="1143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help humans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stakeholders understand 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rules 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patterns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has discovered,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decisions that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been 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 Ideally, Explainable AI should be 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 multiple business stakeholders,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diagram: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398027"/>
            <a:ext cx="5407025" cy="45910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11.2 – Business-driven Explainable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AI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Black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box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can get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but become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obsolete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 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unable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explain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they've made these decisions.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black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box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 offer no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visibility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to catch potential bias or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 explainability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behavior.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address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issue,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amount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research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methods to offer model  transparency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explainability.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4254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methods infused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almost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 stakeholders to understand and validate business decisions made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AI, and  also helps explain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them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internal and external stakeholders. There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one-  stop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Explainable AI as every 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AI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various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gaining in popularity. We'll look at some  examples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subsections.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Feature attribution</a:t>
            </a:r>
            <a:r>
              <a:rPr dirty="0" sz="1100" spc="-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methods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32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attribution methods show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much 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in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has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contributed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instance's predictions.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request explanations,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predictions, along with 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attribution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information. 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feature  attribution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4246" y="861060"/>
            <a:ext cx="5227869" cy="33245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86839" y="941832"/>
          <a:ext cx="5207635" cy="2944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024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7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SHapley Additive exPlanations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SHAP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):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method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explain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outputs of</a:t>
                      </a:r>
                      <a:r>
                        <a:rPr dirty="0" sz="10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any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model. 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based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the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game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theory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approach,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which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explains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output of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any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particular,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explains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each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feature's contribution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push the</a:t>
                      </a:r>
                      <a:r>
                        <a:rPr dirty="0" sz="10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model's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28676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output.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116839" indent="-215265">
                        <a:lnSpc>
                          <a:spcPct val="15270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Integrated Gradients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technique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aims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explain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relationship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between a  model's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predictions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terms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its features. 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introduced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paper </a:t>
                      </a:r>
                      <a:r>
                        <a:rPr dirty="0" sz="1000" spc="15" i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Axiomatic  </a:t>
                      </a:r>
                      <a:r>
                        <a:rPr dirty="0" sz="1000" spc="10" i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Attribution </a:t>
                      </a:r>
                      <a:r>
                        <a:rPr dirty="0" sz="1000" spc="5" i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000" spc="15" i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Deep Networks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explain feature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importance by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identifying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skewed data and help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debugging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</a:t>
                      </a:r>
                      <a:r>
                        <a:rPr dirty="0" sz="1000" spc="-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65405" indent="-215265">
                        <a:lnSpc>
                          <a:spcPct val="152700"/>
                        </a:lnSpc>
                        <a:spcBef>
                          <a:spcPts val="5"/>
                        </a:spcBef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Local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Interpretable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Model-Agnostic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Explanation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LIME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): This 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model-agnostic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method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that's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used 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explain predictions.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focuses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local explanations; that is,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explanations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reflect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model's behavior regarding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instance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being  predicted.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instance,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LIME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suggest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which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factors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features were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important  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predict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 outcome.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seen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following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diagram: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76019" y="6249687"/>
            <a:ext cx="5372735" cy="2249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11.3 – Explaining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individual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predictions using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LIME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17081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preceding diagram, a model is predicting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patient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diabetes.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LIME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explainer highlights and implies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symptoms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diabetes,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dry skin,  excessive urine,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blurry vision,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contribute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Diabetes</a:t>
            </a:r>
            <a:r>
              <a:rPr dirty="0" sz="1100" spc="5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prediction,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while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No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fatigue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evidence against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the explainer, a doctor can decide and  draw conclusions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model's prediction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patient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appropriate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treatment.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949960">
              <a:lnSpc>
                <a:spcPct val="128200"/>
              </a:lnSpc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explanations at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https://cloud.google.com/ai-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platform/prediction/docs/ai-explanations/overview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3887723"/>
            <a:ext cx="5387339" cy="2157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59883"/>
            <a:ext cx="5265420" cy="12242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Non-feature attribution</a:t>
            </a:r>
            <a:r>
              <a:rPr dirty="0" sz="1100" spc="-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methods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Non-feature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attribution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focus 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features contribute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 model's predictions. Instead, they focus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relationship between input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 data for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non-feature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attribution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methods: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86839" y="2421635"/>
          <a:ext cx="5207635" cy="4109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023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7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Deeplift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evaluate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neural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networks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comparing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each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neuron's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activation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reference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activation and assigning contribution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scores according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algn="r" marR="9969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difference. Deeplift reveals correlations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contributions. For example, let's</a:t>
                      </a:r>
                      <a:r>
                        <a:rPr dirty="0" sz="1000" spc="8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say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1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are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image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classifier to classify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images between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cats</a:t>
                      </a:r>
                      <a:r>
                        <a:rPr dirty="0" sz="10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dogs. Suppose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classifier predicts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input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image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dog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using</a:t>
                      </a:r>
                      <a:r>
                        <a:rPr dirty="0" sz="10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r" marR="9461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deeplift method. Here,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backpropagate the neurons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were activated in</a:t>
                      </a:r>
                      <a:r>
                        <a:rPr dirty="0" sz="1000" spc="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1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image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classifier's neural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network 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their reference activations and then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assign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519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contribution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scores 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each feature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based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r>
                        <a:rPr dirty="0" sz="10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difference.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102870" indent="-215265">
                        <a:lnSpc>
                          <a:spcPct val="15280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Natural language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explanations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NLE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):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NLE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aims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capture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input-output  relationships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text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explanations using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fusion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techniques such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partial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dependence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function, gradient analysis, contextual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encoding,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Individual Conditional  Expectation, Accumulated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Local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Effects,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so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These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techniques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useful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 interpreting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language models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classify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generate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text.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NLE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provide easily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understandable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useful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reasons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users to decide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whether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trust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model's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decision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take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action. 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example, you may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wish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buy 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based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 model's recommendation 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explanation.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Tools such 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Microsoft Power BI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Qlik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Sense can be used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plug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play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study NLE. These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tools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need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 customized 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your need or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</a:t>
                      </a:r>
                      <a:r>
                        <a:rPr dirty="0" sz="1000" spc="-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case.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76019" y="6683396"/>
            <a:ext cx="5277485" cy="2341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methods apart from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mentioned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list.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 area is a hot topic for research in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field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AI. Many researchers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 leaders are pursuing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solving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problems to explain model decisions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internal and external stakeholders. Having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AI-driven interface  provisioned for multiple business stakeholders 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help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 answer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questions.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instance, a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leader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answer,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"How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 these model decisions impact business?"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while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 vital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know the answer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"How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do 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and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debug?"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7747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Answering these questions for multiple business stakeholders enables employees  and businesses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adapt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maximize value from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ensuring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75275" cy="5659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2987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transparency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compliance while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adapting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changing environments by  optimizing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Explainable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AI = model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transparency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and</a:t>
            </a:r>
            <a:r>
              <a:rPr dirty="0" sz="1100" spc="-5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explainability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3746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becoming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first-class citizens,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a model's 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respect to these areas,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use Explainable Monitoring, which  allows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and govern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in production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and  explaining their decisions using Explainable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methods. Explainable monitoring is a  hybrid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AI;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uses Explainable AI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methods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infused</a:t>
            </a:r>
            <a:endParaRPr sz="1100">
              <a:latin typeface="Arimo"/>
              <a:cs typeface="Arimo"/>
            </a:endParaRPr>
          </a:p>
          <a:p>
            <a:pPr algn="just"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operations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Ops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in production. Explainable monitoring is becoming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integral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We'll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brings value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in the next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mo"/>
              <a:cs typeface="Arimo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Monitoring </a:t>
            </a:r>
            <a:r>
              <a:rPr dirty="0" sz="2250" spc="-15">
                <a:solidFill>
                  <a:srgbClr val="444954"/>
                </a:solidFill>
                <a:latin typeface="Arimo"/>
                <a:cs typeface="Arimo"/>
              </a:rPr>
              <a:t>in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the MLOps</a:t>
            </a:r>
            <a:r>
              <a:rPr dirty="0" sz="2250" spc="3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workflow</a:t>
            </a:r>
            <a:endParaRPr sz="2250">
              <a:latin typeface="Arimo"/>
              <a:cs typeface="Arimo"/>
            </a:endParaRPr>
          </a:p>
          <a:p>
            <a:pPr marL="12700" marR="11430">
              <a:lnSpc>
                <a:spcPct val="128200"/>
              </a:lnSpc>
              <a:spcBef>
                <a:spcPts val="131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1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Fundamentals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of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MLOps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Workflow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diagram,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block is an integral part  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evaluating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models' performance in production and  measuring the ML system's business value.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both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(measure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and business value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been generated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the model's decisions in terms of transparency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explainability (to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 the decisions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stakeholders and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customers).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16700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both transparency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explainability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govern ML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drive the best business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8803911"/>
            <a:ext cx="260223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11.4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workflow –</a:t>
            </a:r>
            <a:r>
              <a:rPr dirty="0" sz="1100" spc="-5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Monitor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6662928"/>
            <a:ext cx="5379152" cy="1842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58765" cy="174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practice,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Explainable Monitoring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monitor, analyze,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works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continuous loop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components in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  <a:p>
            <a:pPr marL="12700" marR="5334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workflow. It also empowers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engage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understand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teach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go. Explainable 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continual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highly  rewarding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long run.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a human  in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loop,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Monitoring,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 diagram: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859287"/>
            <a:ext cx="5389880" cy="20840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11.5 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Continual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learning enabled by Explainable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Monitoring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Continual learning is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ability to learn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continuously in a changing  environment while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what had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learned previously.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facilitate  continual learning, data and modeling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must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hand, and be assisted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loop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(typically,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admin,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a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scientist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engineer). Explainable Monitoring plays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vital role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continual learning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systems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increase revenue, stay compliant,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responsibly.</a:t>
            </a:r>
            <a:endParaRPr sz="1100">
              <a:latin typeface="Arimo"/>
              <a:cs typeface="Arimo"/>
            </a:endParaRPr>
          </a:p>
          <a:p>
            <a:pPr marL="12700" marR="16129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been 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capabilities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 bring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0270" y="2817744"/>
            <a:ext cx="5237951" cy="3815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/>
              <a:t>Understanding the Explainable</a:t>
            </a:r>
            <a:r>
              <a:rPr dirty="0" spc="-65"/>
              <a:t> </a:t>
            </a:r>
            <a:r>
              <a:rPr dirty="0"/>
              <a:t>Monitoring  Framework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872129"/>
            <a:ext cx="5301615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the Explainable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Framework (as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 the following diagram)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detail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Monitoring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enhances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itself: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4431555"/>
            <a:ext cx="5394960" cy="16541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11.6 – Explainable Monitoring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Framework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Explainable Monitoring Framework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modular framework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monitor, analyze,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govern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while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enabling continual learning. 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modules work in sync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transparent and Explainable Monitoring.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look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module works to understand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they contribute and function in the  framework.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First, 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module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panel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preceding  diagram).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6286098"/>
            <a:ext cx="88011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35" b="1">
                <a:solidFill>
                  <a:srgbClr val="444954"/>
                </a:solidFill>
                <a:latin typeface="Arial"/>
                <a:cs typeface="Arial"/>
              </a:rPr>
              <a:t>M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on</a:t>
            </a:r>
            <a:r>
              <a:rPr dirty="0" sz="1800" spc="-10" b="1">
                <a:solidFill>
                  <a:srgbClr val="444954"/>
                </a:solidFill>
                <a:latin typeface="Arial"/>
                <a:cs typeface="Arial"/>
              </a:rPr>
              <a:t>i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tor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6733688"/>
            <a:ext cx="5374640" cy="174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module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dedicated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(serving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model). Several factors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play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system,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application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(telemetry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throughput, server request time, failed requests, error  handling,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integrity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drift, and changing environments. The  monitor module should capture vital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information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system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logs in production  to track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system's robustness. Let's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importance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module's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functionalities: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integrity,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application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0244" y="2699004"/>
            <a:ext cx="5361583" cy="1516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59883"/>
            <a:ext cx="5287010" cy="35636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Data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integrity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10223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Ensuring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integrity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includes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checking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(input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model)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outgoing (ML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prediction) data to ensure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systems'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integrity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robustness. The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module ensures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integrity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inspecting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volume, variety,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veracity,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velocity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detect  outliers or anomalies. Detecting outliers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anomalies prevents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 having poor performance and being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susceptible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security attacks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 adversarial attacks).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integrity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coupled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auditing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facilitate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desired performance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derive business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Model</a:t>
            </a:r>
            <a:r>
              <a:rPr dirty="0" sz="1100" spc="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drift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measured,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model's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easily become sub-par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hamper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poor decision making and customer service. For  example,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hard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foresee changes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trends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during a black swan event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COVID-19. Here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news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headlines: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4762500"/>
            <a:ext cx="5207635" cy="1498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accuracy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Instacart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forecasting item's accessibility in stores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fell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4994147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85"/>
              </a:lnSpc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93%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61%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due to a dramatic change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shopping</a:t>
            </a:r>
            <a:r>
              <a:rPr dirty="0" sz="1000" spc="-10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habits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5227320"/>
            <a:ext cx="5207635" cy="22466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https://fortune.com/2020/06/09/instacart-coronavirus-artificial-intelligence/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000">
              <a:latin typeface="Arimo"/>
              <a:cs typeface="Arimo"/>
            </a:endParaRPr>
          </a:p>
          <a:p>
            <a:pPr marL="231140" marR="116205" indent="-215265">
              <a:lnSpc>
                <a:spcPct val="153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Bankers doubted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credit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have been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trained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good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times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respond  accurately to stress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scenarios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  <a:hlinkClick r:id="rId2"/>
              </a:rPr>
              <a:t>www.americanbanker.com/opinion/ai-models-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 could-struggle-to-handle-the-market-downturn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2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response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market uncertainty, trading algorithms misfired. There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was a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21%</a:t>
            </a:r>
            <a:endParaRPr sz="1000">
              <a:latin typeface="Arimo"/>
              <a:cs typeface="Arimo"/>
            </a:endParaRPr>
          </a:p>
          <a:p>
            <a:pPr marL="231140" marR="594360">
              <a:lnSpc>
                <a:spcPct val="152000"/>
              </a:lnSpc>
              <a:spcBef>
                <a:spcPts val="1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decline in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funds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  <a:hlinkClick r:id="rId3"/>
              </a:rPr>
              <a:t>www.wired.com/story/best-ai-models-no-match-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coronavirus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000">
              <a:latin typeface="Arimo"/>
              <a:cs typeface="Arimo"/>
            </a:endParaRPr>
          </a:p>
          <a:p>
            <a:pPr algn="just" marL="231140" marR="111760" indent="-215265">
              <a:lnSpc>
                <a:spcPct val="152500"/>
              </a:lnSpc>
              <a:spcBef>
                <a:spcPts val="20"/>
              </a:spcBef>
              <a:buSzPct val="90000"/>
              <a:buFont typeface="Symbol"/>
              <a:buChar char=""/>
              <a:tabLst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Image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struggle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adapt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"new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normal"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wake of the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COVID-19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pandemic: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family 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front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laptops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"work,"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not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"leisure."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https://techcrunch.com/2020/08/02/ai-is-struggling-to-adjust-to-2020/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)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7625229"/>
            <a:ext cx="5320030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Hence,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concept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any upstream data changes, in order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adapt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changing environments  and serve businesses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customers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relevant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maximum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registering,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(all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single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downloaded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deployed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175003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needed.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1724" y="1542288"/>
            <a:ext cx="4993005" cy="20040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90"/>
              </a:lnSpc>
            </a:pP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Use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case implementation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6510" marR="17081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serialized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step is registered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registry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available for quick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pet park production  environment.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6510" marR="8953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the preceding steps,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successfully execute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designed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case.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result, 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registry ready to be deployed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setup. 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workings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3737382"/>
            <a:ext cx="5407025" cy="18561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Deploy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deploy module enables operationalizing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module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(build).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module,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model performance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behavior  in a production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production-like (test) environment to ensure the robustness and  scalability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use.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1.12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depicts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 pipeline,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components – 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release –  and the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enabled by streamlined CI/CD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connecting  the development to production environments: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8756667"/>
            <a:ext cx="248475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1.12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deploy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pipeline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0244" y="5750052"/>
            <a:ext cx="5329489" cy="2785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59883"/>
            <a:ext cx="5405120" cy="80594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Application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performance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5715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application performance to foresee and prevent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potential  failures, since this ensures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systems. Here,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critical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logs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telemetry data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deployment target (for  example, Kubernetes or an on-premises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server).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give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key insights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server's throughput, latency, server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request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failure requests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control flow errors,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is</a:t>
            </a:r>
            <a:r>
              <a:rPr dirty="0" sz="1100" spc="-1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hard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applications and, depending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 case,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mechanism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curated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keep the system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running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 business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431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terms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component,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integrity,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application performance.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 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and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Analyze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in production in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ML system and ensuring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play a 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role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analyzing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detecting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subtle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anomalies and threats. Hence,  having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loop can introduce great transparency and explainability to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analyze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detect 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threats  and to understand why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makes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decisions in a certain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pattern.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do  this by applying advanced techniques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adversarial attack  prevention techniques,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understanding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global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explanations.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see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in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practice.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Data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slicing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116839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great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stories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surrounding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terms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improving  businesses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life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general. However,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improve data tools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debugging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improvement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perform poorly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certain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slices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can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balance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overall performance.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slice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part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subset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dataset. Data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help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performance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types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sub-  datasets.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split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into multiple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subsets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study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model's behavior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44160" cy="23895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consider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hypothetical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a random  forest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whether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person's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above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below $50,000.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been trained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UCI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census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 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https://archive.ics.uci.edu/ml/datasets/Census-Income+%28KDD%29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results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subsets) of data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 table.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table  suggests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overall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considered acceptable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overall log  loss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(see the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row). This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widely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binary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problems and represents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close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prediction's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likelihood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 to the actual/true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value;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0 or 1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case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binary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more the  predicted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probability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diverges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actual value, the higher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loss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However,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individual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slices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story: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412755"/>
            <a:ext cx="5366385" cy="27285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Table 11.1 – UCI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census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data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slices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looking at the previous table,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conclude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performance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decent. However,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male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versus female subjects,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see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only performs well for female subjects where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losses  are less compared to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loss for male subjects. On the other hand,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Prof – specialty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occupation,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that the net performance is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performance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male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subjects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log losses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0.45 and 0.41, respectively,  whereas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effect size for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Prof –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specialty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considerably less.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performs  poorly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Bachelors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Masters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Doctorates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the log losses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values 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0.44,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0.49,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0.59, respectively.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also important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 loss 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counterpart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below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acceptable, this suggests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bad  overall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just 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particular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slice.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26159" y="3428319"/>
            <a:ext cx="5315508" cy="2728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94325" cy="7761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812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subtle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unseen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correlations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might perform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poorly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a subset of data.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avoid these biases  and improve the model's overall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training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balanced  datasets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represent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synthetic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undersampling,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on)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tuning hyperparameters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to reduce  overall biases.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provide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overview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fairness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for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 an organization optimize the data 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optimal performance and decent fairness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thresholds.</a:t>
            </a:r>
            <a:endParaRPr sz="1100">
              <a:latin typeface="Arimo"/>
              <a:cs typeface="Arimo"/>
            </a:endParaRPr>
          </a:p>
          <a:p>
            <a:pPr marL="12700" marR="48069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help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trust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offering transparency and  explainability into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model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4953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comprehensive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overview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slicing  methods, take a look at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Automated Data Slicing for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Validation: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A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Big data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- AI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Integration Approach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at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https://arxiv.org/pdf/1807.06068.pdf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Bias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and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threat</a:t>
            </a:r>
            <a:r>
              <a:rPr dirty="0" sz="1100" spc="-2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detection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9842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 that 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ethical decisions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models,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</a:t>
            </a:r>
            <a:r>
              <a:rPr dirty="0" sz="11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sure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are fair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secure.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threats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be  monitored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mitigated,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 unethical or partial decisions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benefit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particular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to comply with business values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law.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905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different types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bias,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selection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training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not representative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population,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minorities), framing bias  (questions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survey that's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collect data is framed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point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view or  slant), systematic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bias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(repetitive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consistent error), response bias (data in which  participants respond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incorrectly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their conscious bias),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confirmation  bias (collecting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preconceptions).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 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biases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mitigate them, techniques such as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slice-based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 balancing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bias-variance tradeoff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applied, depending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is exposed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security threats that need monitoring and mitigation.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common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threats and threat-prevention techniques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involving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adversarial attacks, poison attacks, privacy attacks or backdoor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attacks,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on, 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10" i="1">
                <a:solidFill>
                  <a:srgbClr val="49C4E2"/>
                </a:solidFill>
                <a:latin typeface="Arial"/>
                <a:cs typeface="Arial"/>
              </a:rPr>
              <a:t>9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Testing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Securing Your </a:t>
            </a:r>
            <a:r>
              <a:rPr dirty="0" sz="1100" spc="20" i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-1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Solution.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59883"/>
            <a:ext cx="5321300" cy="20840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Local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and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global</a:t>
            </a:r>
            <a:r>
              <a:rPr dirty="0" sz="1100" spc="-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explanations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global explanations offer different perspectives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performance.  Local explanations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offer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justification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 for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specific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individual  input, whereas global explanations provide insights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predictive  process, independent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particular input.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take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hypothetical case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recurrent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neural network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RNN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being used to  perform sentiment analysis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reviews.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diagram shows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global explanation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whole)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RNN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sentiment analysis 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RNNVis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980577"/>
            <a:ext cx="5314950" cy="2080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651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11.7 – Global explanation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RNN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(using RNNVis)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understand  the process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 whole (how hidden states,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layers,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so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impact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outputs  and predictive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processes)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mo"/>
              <a:cs typeface="Arimo"/>
            </a:endParaRPr>
          </a:p>
          <a:p>
            <a:pPr marL="12700" marR="263525">
              <a:lnSpc>
                <a:spcPct val="1376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Source: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https://blog.acolyer.org/2019/02/25/understanding-hidden-memories-of-recurrent-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neural-networks/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Here, for example,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co-clustering visualization shows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word clouds for  words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positive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negative sentiments.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global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explanations,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 simulate the model's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 and understand correlations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regards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3200400"/>
            <a:ext cx="5387339" cy="3612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294630" cy="2341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parameters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architecture (for example, hidden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layers).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Global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explanations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offer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perspectives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explainability: the high-level model  process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explanations.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other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explanations give  insights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single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predictions. Both explanations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wish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the model's performance and validate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comprehensively.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0858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analyze component,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performance using the  techniques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explored, such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slicing,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Bias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threat detection,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local and global explanations.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next 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 and  control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to efficiently guide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achieve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objectives.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3388974"/>
            <a:ext cx="84010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Go</a:t>
            </a:r>
            <a:r>
              <a:rPr dirty="0" sz="1800" b="1">
                <a:solidFill>
                  <a:srgbClr val="444954"/>
                </a:solidFill>
                <a:latin typeface="Arial"/>
                <a:cs typeface="Arial"/>
              </a:rPr>
              <a:t>v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ern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3836565"/>
            <a:ext cx="5383530" cy="386905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systems'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efficacy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dependent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achieve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maximum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value.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great part of system governance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involves quality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assurance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control, 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auditing and reporting, to ensure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end-  to-end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trackability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complies with regulations. Based on 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analyzing  the model's performance,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control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systems. Governance is  driven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smart alerts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actions to maximize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value. 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how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actions,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assurance and control,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auditing and  reports orchestrate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system's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governance.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Alerts </a:t>
            </a:r>
            <a:r>
              <a:rPr dirty="0" sz="1100" spc="20" b="1">
                <a:solidFill>
                  <a:srgbClr val="444954"/>
                </a:solidFill>
                <a:latin typeface="Arial"/>
                <a:cs typeface="Arial"/>
              </a:rPr>
              <a:t>and</a:t>
            </a:r>
            <a:r>
              <a:rPr dirty="0" sz="1100" spc="-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2984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involves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Here,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developers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alerted about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showing anomalous  behavior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requests, slow server response times,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exceptions,  errors,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high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latency.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Alerting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system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admin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assurance and prevent 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failures.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alerts: alerts  for system performance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performance-based alerts. 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some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alerts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system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performance: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7943088"/>
            <a:ext cx="5207635" cy="11188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Rule-based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failed requests based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Rule-based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server response time based on a</a:t>
            </a:r>
            <a:r>
              <a:rPr dirty="0" sz="1000" spc="-1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Rule-based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server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exceptions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Rule-based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availability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based on a</a:t>
            </a:r>
            <a:r>
              <a:rPr dirty="0" sz="10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56860" cy="1315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generated 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experiences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anomalous feature distribution or bias. When such events are recorded, the system  administrator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alerted via email,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SMS,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push notifications,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voice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alerting. These alert actions (automated or semi-automated) can 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mitigate  system performance deterioration. Depending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situation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actions can be evoked,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2398776"/>
            <a:ext cx="5207635" cy="143891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alternative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experiencing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high model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Restarting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system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Redeploying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system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3963687"/>
            <a:ext cx="5407660" cy="1868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Model quality assurance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and</a:t>
            </a:r>
            <a:r>
              <a:rPr dirty="0" sz="1100" spc="-2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control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quality assurance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control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mechanism 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quite rewarding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those  using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system, if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wish to prevent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mishaps and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  regular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healthy 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framework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mechanism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assurance and  control.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this,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assurance framework for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systems,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 following diagram, can 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mechanism for your organization.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modular  framework that's used to monitor three important aspects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753875"/>
            <a:ext cx="5382260" cy="1223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11.8 – Model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Quality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Assurance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Framework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Quality assurance experts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organization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test  mechanism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place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being 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has been  sanitized, ensure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being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threats  for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system, and to monitor data drift to understand and validate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changing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0244" y="5987796"/>
            <a:ext cx="5328315" cy="1550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21462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testing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achieved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quality assurance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engineers,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together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product managers,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doing the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539239"/>
            <a:ext cx="5207635" cy="1498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Understand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validate the data's statistical relations 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mean,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median,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1770888"/>
            <a:ext cx="5207635" cy="25514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mode, and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on) for training, testing,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inferring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verify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aforementioned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statistics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relationships (using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scripts).</a:t>
            </a:r>
            <a:endParaRPr sz="1000">
              <a:latin typeface="Arimo"/>
              <a:cs typeface="Arimo"/>
            </a:endParaRPr>
          </a:p>
          <a:p>
            <a:pPr marL="231140" marR="45085" indent="-215265">
              <a:lnSpc>
                <a:spcPct val="152000"/>
              </a:lnSpc>
              <a:spcBef>
                <a:spcPts val="73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Evaluate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distribution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characteristics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feature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engineering techniques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 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feature selection, dimensionality reduction, and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so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on.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Retrain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review the performance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models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at regular intervals 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new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datasets.</a:t>
            </a:r>
            <a:endParaRPr sz="1000">
              <a:latin typeface="Arimo"/>
              <a:cs typeface="Arimo"/>
            </a:endParaRPr>
          </a:p>
          <a:p>
            <a:pPr marL="231140" marR="416559" indent="-215265">
              <a:lnSpc>
                <a:spcPct val="153000"/>
              </a:lnSpc>
              <a:spcBef>
                <a:spcPts val="69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Raise 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another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inventory) performs with better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accuracy than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existing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Perform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regular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intervals.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4445271"/>
            <a:ext cx="5396230" cy="1868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Model auditing </a:t>
            </a:r>
            <a:r>
              <a:rPr dirty="0" sz="1100" spc="20" b="1">
                <a:solidFill>
                  <a:srgbClr val="444954"/>
                </a:solidFill>
                <a:latin typeface="Arial"/>
                <a:cs typeface="Arial"/>
              </a:rPr>
              <a:t>and</a:t>
            </a:r>
            <a:r>
              <a:rPr dirty="0" sz="1100" spc="-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444954"/>
                </a:solidFill>
                <a:latin typeface="Arial"/>
                <a:cs typeface="Arial"/>
              </a:rPr>
              <a:t>reports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auditing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reporting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essential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enough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information for  the regulators and for compliance with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law.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Having end-to-end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traceability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ensures great transparency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explainability,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transparent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governance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mechanisms for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organization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company.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auditing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reporting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to assess the model's performance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based on that, enable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governance.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diagram,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see a big-picture overview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transparency chart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generated from auditing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reporting: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599195"/>
            <a:ext cx="5407025" cy="41370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11.9 – Model Transparency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chart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assessments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auditing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reporting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 healthy, transparent,  and robust governance mechanisms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organizations and enable them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end-  to-end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traceability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regulators. Having such mechanisms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organizations a great amount of time and resources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 efficiency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interactions 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regulators.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501015">
              <a:lnSpc>
                <a:spcPct val="125299"/>
              </a:lnSpc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Enabling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continuous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monitoring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for the  service</a:t>
            </a:r>
            <a:endParaRPr sz="2250">
              <a:latin typeface="Arimo"/>
              <a:cs typeface="Arimo"/>
            </a:endParaRPr>
          </a:p>
          <a:p>
            <a:pPr marL="12700" marR="38100">
              <a:lnSpc>
                <a:spcPct val="128200"/>
              </a:lnSpc>
              <a:spcBef>
                <a:spcPts val="132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Explainable Monitoring Framework 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resourceful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wish to monitor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production.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enable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Monitoring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Framework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business use case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worked on in the previous chapters.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deployed.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 monitor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that's been 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and analyze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incoming data and the model's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to produce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maximum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value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use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5640" y="916449"/>
            <a:ext cx="5318093" cy="3434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931199"/>
            <a:ext cx="1251585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</a:t>
            </a:r>
            <a:r>
              <a:rPr dirty="0" spc="-15"/>
              <a:t>u</a:t>
            </a:r>
            <a:r>
              <a:rPr dirty="0" spc="15"/>
              <a:t>mm</a:t>
            </a:r>
            <a:r>
              <a:rPr dirty="0"/>
              <a:t>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442360"/>
            <a:ext cx="5387975" cy="2293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principles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monitoring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common 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methods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Explainable Monitoring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Framework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(including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monitor, analyze, and govern stages).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explored  the concepts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Explainable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thoroughly.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8255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delve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a hands-on implementation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 Monitoring Framework. Using this,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build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monitoring pipeline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order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continuously monitor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use case  (predicting weather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port of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Turku).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next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quite hands-on,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buckle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ready!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2321087"/>
            <a:ext cx="5401945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Chapter </a:t>
            </a:r>
            <a:r>
              <a:rPr dirty="0" spc="5"/>
              <a:t>12: </a:t>
            </a:r>
            <a:r>
              <a:rPr dirty="0"/>
              <a:t>Model Serving </a:t>
            </a:r>
            <a:r>
              <a:rPr dirty="0" spc="-5"/>
              <a:t>and</a:t>
            </a:r>
            <a:r>
              <a:rPr dirty="0" spc="-30"/>
              <a:t> </a:t>
            </a:r>
            <a:r>
              <a:rPr dirty="0"/>
              <a:t>Monitoring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2833772"/>
            <a:ext cx="5358130" cy="2987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606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reflect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machine 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 and explore different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serving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for users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consumers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revisit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Explainable  Monitoring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framework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11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Key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Principles for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Monitoring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Your ML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System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and implement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case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been solving using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weather. The implementation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Monitoring  framework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 the 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the  inference data using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drifts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Finally,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several concepts  to govern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for the robust performance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drive continuous  learning and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delivery.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41910">
              <a:lnSpc>
                <a:spcPct val="128200"/>
              </a:lnSpc>
              <a:spcBef>
                <a:spcPts val="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start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reflecting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production. Then,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 topics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6056376"/>
            <a:ext cx="5207635" cy="11188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Serving, monitoring, and maintaining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Exploring different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serving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Implementing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Explainable Monitoring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framework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Governing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system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326165"/>
            <a:ext cx="5189855" cy="1699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23240">
              <a:lnSpc>
                <a:spcPct val="125299"/>
              </a:lnSpc>
              <a:spcBef>
                <a:spcPts val="100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Serving, monitoring, </a:t>
            </a:r>
            <a:r>
              <a:rPr dirty="0" sz="2250" spc="10">
                <a:solidFill>
                  <a:srgbClr val="444954"/>
                </a:solidFill>
                <a:latin typeface="Arimo"/>
                <a:cs typeface="Arimo"/>
              </a:rPr>
              <a:t>and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maintaining  models in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production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no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point in deploying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and not 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performance is one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aspects of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 Monitoring 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analyze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map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impact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88255"/>
            <a:ext cx="482155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left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right. Let's look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functionality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1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detail: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86839" y="1324355"/>
          <a:ext cx="5207635" cy="131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0500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6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Application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testing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Before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deploying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production,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vital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robustness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via testing.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Hence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have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"application</a:t>
                      </a:r>
                      <a:r>
                        <a:rPr dirty="0" sz="1000" spc="-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testing"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phase where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rigorously test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all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trained models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robustness</a:t>
                      </a:r>
                      <a:r>
                        <a:rPr dirty="0" sz="1000" spc="-7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production-like environment called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environment.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application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testing phase,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deploy the models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environment</a:t>
                      </a:r>
                      <a:r>
                        <a:rPr dirty="0" sz="1000" spc="-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(pre-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194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3548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30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production),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which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replicates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production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environment.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01724" y="2855976"/>
          <a:ext cx="4993005" cy="496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88975">
                <a:tc>
                  <a:txBody>
                    <a:bodyPr/>
                    <a:lstStyle/>
                    <a:p>
                      <a:pPr marL="16510">
                        <a:lnSpc>
                          <a:spcPts val="1275"/>
                        </a:lnSpc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model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testing is deployed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API or streaming service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</a:t>
                      </a:r>
                      <a:r>
                        <a:rPr dirty="0" sz="1100" spc="-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 environment to deployment targets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Kubernetes</a:t>
                      </a:r>
                      <a:r>
                        <a:rPr dirty="0" sz="11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clusters,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container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instances,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scalable virtual machines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edge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devices as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</a:t>
                      </a:r>
                      <a:r>
                        <a:rPr dirty="0" sz="11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need and use case.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After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deployed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testing,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predictions using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(which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not used for training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model; test</a:t>
                      </a:r>
                      <a:r>
                        <a:rPr dirty="0" sz="11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sample data from a production environment) for the deployed model,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during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which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inference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batch or periodically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done to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r>
                        <a:rPr dirty="0" sz="1100" spc="-6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3485388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deployed in the test environment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robustness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r>
                        <a:rPr dirty="0" sz="11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performance.</a:t>
                      </a:r>
                      <a:endParaRPr sz="1100">
                        <a:latin typeface="Arimo"/>
                        <a:cs typeface="Arimo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510" marR="31750">
                        <a:lnSpc>
                          <a:spcPct val="128200"/>
                        </a:lnSpc>
                        <a:spcBef>
                          <a:spcPts val="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performance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results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automatically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manually reviewed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quality  assurance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expert.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When the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model's performance meets the standards, 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approved to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deployed in the production environment where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will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used to infer in batches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real time to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make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business</a:t>
                      </a:r>
                      <a:r>
                        <a:rPr dirty="0" sz="1100" spc="-8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decisions.</a:t>
                      </a:r>
                      <a:endParaRPr sz="1100">
                        <a:latin typeface="Arimo"/>
                        <a:cs typeface="Arimo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65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100" spc="15" i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Use </a:t>
                      </a:r>
                      <a:r>
                        <a:rPr dirty="0" sz="1100" spc="10" i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case implementation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510" marR="29209">
                        <a:lnSpc>
                          <a:spcPct val="128200"/>
                        </a:lnSpc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deploy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API service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 on-premises computer in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pet park, which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set up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testing purposes. This computer is connected to a 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CCTV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camera in the park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fetch real-time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inference data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predict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cats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dogs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video frames. The model deployment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enabled by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CI/CD 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pipeline. In this step,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robustness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production-like 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environment,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is,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whether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performing inference consistently,  and an accuracy, fairness, and error analysis. At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end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this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quality  assurance expert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certifies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model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if it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meets the</a:t>
                      </a:r>
                      <a:r>
                        <a:rPr dirty="0" sz="11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standards.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86839" y="8068056"/>
          <a:ext cx="5207635" cy="850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786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85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Production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release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Previously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tested and approved models are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deployed in</a:t>
                      </a:r>
                      <a:r>
                        <a:rPr dirty="0" sz="1000" spc="-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production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environment 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inference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generate business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</a:t>
                      </a:r>
                      <a:r>
                        <a:rPr dirty="0" sz="1000" spc="-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operational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value. This production release is deployed 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production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environment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enabled</a:t>
                      </a:r>
                      <a:r>
                        <a:rPr dirty="0" sz="1000" spc="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CI/CD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pipelines.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31460" cy="2174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offers to stakeholders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qualitative and quantitative manner.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order to achieve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maximum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impact, users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convenient manner. After that, they can consume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and generate  value. In previous chapters,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weather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conditions at a port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part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been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practical implementation.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revisit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Explainable  Monitoring framework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discussed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11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Key Principles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for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Monitoring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Your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ML System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,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within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business 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case.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12.1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see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Explainable Monitoring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framework and some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components, as  highlighted in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green: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4917080"/>
            <a:ext cx="5341620" cy="3844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7437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12.1 – Components of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Explainable Monitoring framework to be  implemented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Explainable Monitoring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areas: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Data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Integrity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Model 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Drift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Application Performance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Bias and Threat Detection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Local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Global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Explanations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Alerts and Actions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QA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and Control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 Auditing and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Reports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components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significant,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case, to understand  the implementation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Monitoring.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out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  <a:p>
            <a:pPr marL="12700" marR="8890">
              <a:lnSpc>
                <a:spcPct val="128200"/>
              </a:lnSpc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Slicing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because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 not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much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variety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terms 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demographics or  samples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(for example, sex, age groups,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more).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using  information from other components,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assess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model's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its  fairness.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components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</a:t>
            </a:r>
            <a:endParaRPr sz="1100">
              <a:latin typeface="Arimo"/>
              <a:cs typeface="Arimo"/>
            </a:endParaRPr>
          </a:p>
          <a:p>
            <a:pPr marL="12700" marR="8001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Analyze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modules: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Data Integrity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Drift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Application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Performance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Bias and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Threat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Detection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Local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Global Explanations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The  remaining component implementations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covered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13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Governing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the 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ML System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for Continual Learning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Before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to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  <a:p>
            <a:pPr marL="12700" marR="9144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process, let's take a 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served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consume.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3177539"/>
            <a:ext cx="5387339" cy="15543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/>
              <a:t>Exploring </a:t>
            </a:r>
            <a:r>
              <a:rPr dirty="0" spc="-5"/>
              <a:t>different modes </a:t>
            </a:r>
            <a:r>
              <a:rPr dirty="0" spc="-10"/>
              <a:t>of </a:t>
            </a:r>
            <a:r>
              <a:rPr dirty="0"/>
              <a:t>serving </a:t>
            </a:r>
            <a:r>
              <a:rPr dirty="0" spc="5"/>
              <a:t>ML  </a:t>
            </a:r>
            <a:r>
              <a:rPr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872129"/>
            <a:ext cx="5395595" cy="195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consider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be served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(both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machines)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consume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efficiently.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serving is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area,  which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succeed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fulfill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impact,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area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costly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serving users. Robustness,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availability,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convenience are key factors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keep in mind while serving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Let's take a  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served: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via batch service  or on-demand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query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demand in order to get  a prediction).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model 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either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human user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on-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 mode. 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100" spc="-10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user: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6813567"/>
            <a:ext cx="5351780" cy="22987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12.2 – Serving a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to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users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typical scenario (in on-demand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users 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consume,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12.2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Then,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external application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machine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makes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query to the prediction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service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receiving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request, uses a load balancer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route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 available resource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container or an application) within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application.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balancer also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 and  generate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containers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balance redirects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query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 to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 in a container within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to  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prediction.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prediction,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load balance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reverts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back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67137" y="4103606"/>
            <a:ext cx="5228747" cy="2502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5120" cy="1315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external application on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machine, or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human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request, or to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query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able to 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users.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orchestrates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registry to keep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itself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updated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either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latest or best-performing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order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the users  in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manner.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comparison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scenario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make a query,  there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another 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batch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361798"/>
            <a:ext cx="410972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Serving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as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 batch</a:t>
            </a:r>
            <a:r>
              <a:rPr dirty="0" sz="1800" spc="-9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809389"/>
            <a:ext cx="5229860" cy="174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Batch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applied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large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quantities or batches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 data  (that is,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single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observations but bunches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observations together). In cases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large bunch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inferred,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normally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served in  batch mode. One example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process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of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consumers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users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product or service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one go. Alternatively,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batch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a factory for a fixed timeline might need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processed to detect  anomalies in the machines. Compared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on-demand mode,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batch mode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more  resource-efficient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usually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employed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when some latency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afforded: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444503"/>
            <a:ext cx="5365750" cy="16541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12.3 – Batch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inference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 key advantages of batch processing is that unlike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API-based  service,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batch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might require lighter or less infrastructure. Writing a batch  job is easier for a data scientist compared to deploying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service. This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because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scientist just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train a model or deserialize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a machine and perform batch inference on a batch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data.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batch inference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stored in a database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opposed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sending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responses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0244" y="4751356"/>
            <a:ext cx="5367029" cy="2481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95595" cy="8041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consumers. However, one major disadvantage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 latency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 time. Typically, a batch service can process hundreds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thousands 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determine the optimal batch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size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arrive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acceptable latency for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Typical batch sizes can be 32, 64,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128,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518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power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2.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Batch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be scheduled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periodically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 serve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latency is not an issue. One such example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discussed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next.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real-world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143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real-world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bank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extracting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information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batches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text  documents.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bank receives thousands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documents a day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partner  institutions. 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possible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agent to read through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highlight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flags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listed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documents. Batch inferencing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extract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entities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red flags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documents received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bank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results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batch inference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stored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database.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Serving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 to a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human</a:t>
            </a:r>
            <a:r>
              <a:rPr dirty="0" sz="1800" spc="-6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  <a:p>
            <a:pPr marL="12700" marR="65405">
              <a:lnSpc>
                <a:spcPct val="128200"/>
              </a:lnSpc>
              <a:spcBef>
                <a:spcPts val="131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 a request from human users,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essential to check whether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adequate permissions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 Additionally,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 helpful to know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context in which the request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made. Gathering the context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request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produce better predictions. After gathering the  context,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transform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model-readable input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prediction.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practice, here are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on-demand model to human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buAutoNum type="arabicPeriod"/>
              <a:tabLst>
                <a:tab pos="443230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Validate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authorize the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request.</a:t>
            </a:r>
            <a:endParaRPr sz="1000">
              <a:latin typeface="Arimo"/>
              <a:cs typeface="Arimo"/>
            </a:endParaRPr>
          </a:p>
          <a:p>
            <a:pPr marL="441959" marR="618490" indent="-215265">
              <a:lnSpc>
                <a:spcPct val="141000"/>
              </a:lnSpc>
              <a:spcBef>
                <a:spcPts val="35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Analyze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gather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contextual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information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historic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user  experience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data, 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any other personal 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user).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Transform any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contextual information into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model-readable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schema.</a:t>
            </a:r>
            <a:endParaRPr sz="1000">
              <a:latin typeface="Arimo"/>
              <a:cs typeface="Arimo"/>
            </a:endParaRPr>
          </a:p>
          <a:p>
            <a:pPr marL="441959" marR="57150" indent="-215265">
              <a:lnSpc>
                <a:spcPct val="141000"/>
              </a:lnSpc>
              <a:spcBef>
                <a:spcPts val="345"/>
              </a:spcBef>
              <a:buAutoNum type="arabicPeriod"/>
              <a:tabLst>
                <a:tab pos="443230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input data (with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request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contextual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information) to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make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get an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output.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855"/>
              </a:spcBef>
              <a:buAutoNum type="arabicPeriod"/>
              <a:tabLst>
                <a:tab pos="443230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Interpret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output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context.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Relay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output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user.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5788" y="888255"/>
            <a:ext cx="4965700" cy="794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real-world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Consider a chatbot serving human customers to book flight tickets.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performs  contextual inference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human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884786"/>
            <a:ext cx="352806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Serving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 to a</a:t>
            </a:r>
            <a:r>
              <a:rPr dirty="0" sz="1800" spc="-7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machine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329329"/>
            <a:ext cx="5405755" cy="23926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28299"/>
              </a:lnSpc>
              <a:spcBef>
                <a:spcPts val="10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serve a machine 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external application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130">
                <a:solidFill>
                  <a:srgbClr val="E83D8C"/>
                </a:solidFill>
                <a:latin typeface="Arial"/>
                <a:cs typeface="Arial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or a streaming  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use case.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Typically,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requirements are  either predetermined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within a standard schema.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well-defined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topology and data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schema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form of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or streaming 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work. Serving on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machine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varies from case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case, as,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scenarios,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 may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vary 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at a particular time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day when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 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serving the user might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high, such as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afternoon).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handle a high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autoscaling (on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cloud)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spawn 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on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kill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idle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free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resources. However, autoscaling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a one-stop solution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scaling,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cannot handle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sudden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peculiar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spikes in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its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own: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6929391"/>
            <a:ext cx="5340350" cy="18675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12.4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Message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broker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on-demand</a:t>
            </a:r>
            <a:r>
              <a:rPr dirty="0" sz="1100" spc="-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serving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approach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12.4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resource-efficient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volume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demand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spikes.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sudden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spikes,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message brokers such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Apache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Kafka  or Spark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useful.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message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broker runs processes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write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read to a  queue: one process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write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queue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another process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 that queue. The served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periodically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connected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broker to  process batches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 data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queue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element  in the batch. After processing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batches and generating predictions,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6675" y="4914719"/>
            <a:ext cx="5287152" cy="1783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5120" cy="6066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667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written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output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queue,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pushed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 their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real-world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Consider a social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media company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millions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users.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uses a  single or common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recommender 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recommend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newsfeed  articles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posts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users.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volume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order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many  users,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cannot depend on a REST API-based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(as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synchronous).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streaming solution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better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provides asynchronous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user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logs 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application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account hosted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social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media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server),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(that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recommender system) via a streaming  service for recommendations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user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newsfeed. Likewise, thousands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 users log in 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streaming 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users  seamlessly. Note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wouldn't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been possible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</a:t>
            </a:r>
            <a:endParaRPr sz="1100">
              <a:latin typeface="Arimo"/>
              <a:cs typeface="Arimo"/>
            </a:endParaRPr>
          </a:p>
          <a:p>
            <a:pPr marL="12700" marR="14795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 streaming 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recommender system model,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social media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able to serve its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volume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in real time, avoiding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significant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lags.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217170">
              <a:lnSpc>
                <a:spcPct val="125299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Implementing the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Explainable Monitoring 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framework</a:t>
            </a:r>
            <a:endParaRPr sz="2250">
              <a:latin typeface="Arimo"/>
              <a:cs typeface="Arimo"/>
            </a:endParaRPr>
          </a:p>
          <a:p>
            <a:pPr marL="12700" marR="211454">
              <a:lnSpc>
                <a:spcPct val="128200"/>
              </a:lnSpc>
              <a:spcBef>
                <a:spcPts val="13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the Explainable Monitoring framework,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worth doing a recap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what has been discussed so far,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hypothetical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cases.  Here is a recap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did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our use case implementation, including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 and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solution: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86839" y="7149083"/>
          <a:ext cx="5207635" cy="2013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024">
                <a:tc>
                  <a:txBody>
                    <a:bodyPr/>
                    <a:lstStyle/>
                    <a:p>
                      <a:pPr algn="r" marL="214629" marR="80010" indent="-214629">
                        <a:lnSpc>
                          <a:spcPts val="1170"/>
                        </a:lnSpc>
                        <a:buSzPct val="90000"/>
                        <a:buFont typeface="Symbol"/>
                        <a:buChar char=""/>
                        <a:tabLst>
                          <a:tab pos="214629" algn="l"/>
                          <a:tab pos="21526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Problem context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work as 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scientist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small team with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three other</a:t>
                      </a:r>
                      <a:r>
                        <a:rPr dirty="0" sz="10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r" marR="527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scientists 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cargo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shipping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company based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port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Turku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Finland.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90%</a:t>
                      </a:r>
                      <a:r>
                        <a:rPr dirty="0" sz="1000" spc="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algn="r" marR="939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goods imported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into Finland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arrive via cargo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shipping at various ports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across</a:t>
                      </a:r>
                      <a:r>
                        <a:rPr dirty="0" sz="10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country. 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cargo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shipping,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weather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conditions and logistics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challenging</a:t>
                      </a:r>
                      <a:r>
                        <a:rPr dirty="0" sz="1000" spc="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1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times. Rainy conditions can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distort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operations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logistics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ports,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which</a:t>
                      </a:r>
                      <a:r>
                        <a:rPr dirty="0" sz="1000" spc="17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affect supply chain operations. Forecasting rainy conditions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advance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allows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</a:t>
                      </a:r>
                      <a:r>
                        <a:rPr dirty="0" sz="1000" spc="7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5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optimize resources such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human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resources, logistics,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transport resources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r" marR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efficient supply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chain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operations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ports. Business-wise, forecasting rainy</a:t>
                      </a:r>
                      <a:r>
                        <a:rPr dirty="0" sz="1000" spc="16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conditions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2023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advance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enables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ports to reduce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their operational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costs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up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r>
                        <a:rPr dirty="0" sz="10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approximately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20%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 enabling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planning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scheduling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resources,</a:t>
            </a:r>
            <a:r>
              <a:rPr dirty="0" sz="1000" spc="1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logistics,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175003"/>
            <a:ext cx="5207635" cy="1780539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transport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supply chain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operations.</a:t>
            </a:r>
            <a:endParaRPr sz="1000">
              <a:latin typeface="Arimo"/>
              <a:cs typeface="Arimo"/>
            </a:endParaRPr>
          </a:p>
          <a:p>
            <a:pPr marL="231140" marR="132080" indent="-215265">
              <a:lnSpc>
                <a:spcPct val="1527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Task or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solution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scientist,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tasked to develop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 ML-driven  solution to forecast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weather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conditions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4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hours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advance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Turku in  Finland. This will enable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optimize its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resources,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thereby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enabling cost  savings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to 20%.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started,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provided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historic weather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10-year-timeline from the port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Turku (the dataset can be accessed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Git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book). Your task is to build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continuous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learning-driven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optimize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operations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Turku.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3108093"/>
            <a:ext cx="5321300" cy="2127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62865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them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endpoints  inside a Kubernetes cluster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http://20.82.202.164:80/api/v1/service/weather-prod-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service/score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(the address of your endpoint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different).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57785">
              <a:lnSpc>
                <a:spcPct val="1278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replicate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real-life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scenario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endpoint.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this,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test dataset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split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registered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Machine Learning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Pipelines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in the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Data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ingestion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and feature engineering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your Azure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and download the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test_data.csv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(which was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ts val="1700"/>
              </a:lnSpc>
              <a:spcBef>
                <a:spcPts val="1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test_dataset</a:t>
            </a:r>
            <a:r>
              <a:rPr dirty="0" sz="1100" spc="8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Datasets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Blob storage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connected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workspace,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5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12.5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6093609"/>
            <a:ext cx="5376545" cy="1636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46379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12.5 – Downloading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validation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dataset (which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was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previously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split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and  registered)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ready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 the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test_data.csv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endpoint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12_Model_Serving_Monitoring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downloaded dataset  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test_data.csv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inside the folder. Next, access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inference. </a:t>
            </a:r>
            <a:r>
              <a:rPr dirty="0" sz="1000" spc="15">
                <a:solidFill>
                  <a:srgbClr val="E83D8C"/>
                </a:solidFill>
                <a:latin typeface="Arial"/>
                <a:cs typeface="Arial"/>
              </a:rPr>
              <a:t>py</a:t>
            </a:r>
            <a:r>
              <a:rPr dirty="0" sz="1000" spc="-13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json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7517891"/>
            <a:ext cx="970915" cy="279400"/>
          </a:xfrm>
          <a:custGeom>
            <a:avLst/>
            <a:gdLst/>
            <a:ahLst/>
            <a:cxnLst/>
            <a:rect l="l" t="t" r="r" b="b"/>
            <a:pathLst>
              <a:path w="970914" h="279400">
                <a:moveTo>
                  <a:pt x="970788" y="12"/>
                </a:moveTo>
                <a:lnTo>
                  <a:pt x="899160" y="12"/>
                </a:lnTo>
                <a:lnTo>
                  <a:pt x="0" y="0"/>
                </a:lnTo>
                <a:lnTo>
                  <a:pt x="0" y="71628"/>
                </a:lnTo>
                <a:lnTo>
                  <a:pt x="899147" y="71628"/>
                </a:lnTo>
                <a:lnTo>
                  <a:pt x="899147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899147" y="278892"/>
                </a:lnTo>
                <a:lnTo>
                  <a:pt x="970788" y="278892"/>
                </a:lnTo>
                <a:lnTo>
                  <a:pt x="97078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4534" y="7874507"/>
            <a:ext cx="1201420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requests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7802879"/>
            <a:ext cx="1272540" cy="280670"/>
          </a:xfrm>
          <a:custGeom>
            <a:avLst/>
            <a:gdLst/>
            <a:ahLst/>
            <a:cxnLst/>
            <a:rect l="l" t="t" r="r" b="b"/>
            <a:pathLst>
              <a:path w="1272539" h="280670">
                <a:moveTo>
                  <a:pt x="1272540" y="12"/>
                </a:moveTo>
                <a:lnTo>
                  <a:pt x="1200912" y="12"/>
                </a:lnTo>
                <a:lnTo>
                  <a:pt x="0" y="0"/>
                </a:lnTo>
                <a:lnTo>
                  <a:pt x="0" y="71628"/>
                </a:lnTo>
                <a:lnTo>
                  <a:pt x="1200912" y="71628"/>
                </a:lnTo>
                <a:lnTo>
                  <a:pt x="1200912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200912" y="280416"/>
                </a:lnTo>
                <a:lnTo>
                  <a:pt x="1272540" y="280428"/>
                </a:lnTo>
                <a:lnTo>
                  <a:pt x="12725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47647" y="8123077"/>
            <a:ext cx="145542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pandas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pd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8087867"/>
            <a:ext cx="1572895" cy="280670"/>
          </a:xfrm>
          <a:custGeom>
            <a:avLst/>
            <a:gdLst/>
            <a:ahLst/>
            <a:cxnLst/>
            <a:rect l="l" t="t" r="r" b="b"/>
            <a:pathLst>
              <a:path w="1572895" h="280670">
                <a:moveTo>
                  <a:pt x="1572768" y="12"/>
                </a:moveTo>
                <a:lnTo>
                  <a:pt x="1501127" y="12"/>
                </a:lnTo>
                <a:lnTo>
                  <a:pt x="0" y="0"/>
                </a:lnTo>
                <a:lnTo>
                  <a:pt x="0" y="71628"/>
                </a:lnTo>
                <a:lnTo>
                  <a:pt x="1501127" y="71628"/>
                </a:lnTo>
                <a:lnTo>
                  <a:pt x="1501127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501127" y="280416"/>
                </a:lnTo>
                <a:lnTo>
                  <a:pt x="1572768" y="280416"/>
                </a:lnTo>
                <a:lnTo>
                  <a:pt x="15727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24534" y="8408669"/>
            <a:ext cx="2705100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 =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pd.read_csv('test_data.csv')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0244" y="861060"/>
            <a:ext cx="4870704" cy="506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4534" y="898397"/>
            <a:ext cx="383476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 = data.drop(columns=['Timestamp',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'Location',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7647" y="1182781"/>
            <a:ext cx="213233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'Future_weather_condition'])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8720" y="1147571"/>
            <a:ext cx="2251075" cy="279400"/>
          </a:xfrm>
          <a:custGeom>
            <a:avLst/>
            <a:gdLst/>
            <a:ahLst/>
            <a:cxnLst/>
            <a:rect l="l" t="t" r="r" b="b"/>
            <a:pathLst>
              <a:path w="2251075" h="279400">
                <a:moveTo>
                  <a:pt x="2250948" y="12"/>
                </a:moveTo>
                <a:lnTo>
                  <a:pt x="2179320" y="12"/>
                </a:lnTo>
                <a:lnTo>
                  <a:pt x="0" y="0"/>
                </a:lnTo>
                <a:lnTo>
                  <a:pt x="0" y="71628"/>
                </a:lnTo>
                <a:lnTo>
                  <a:pt x="2179320" y="71628"/>
                </a:lnTo>
                <a:lnTo>
                  <a:pt x="2179320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179320" y="278892"/>
                </a:lnTo>
                <a:lnTo>
                  <a:pt x="2250948" y="278892"/>
                </a:lnTo>
                <a:lnTo>
                  <a:pt x="22509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24534" y="1666494"/>
            <a:ext cx="451104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952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url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'http://20.82.202.164:80/api/v1/service/weather-prod-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7647" y="1950878"/>
            <a:ext cx="10788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i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ce/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o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re'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1915667"/>
            <a:ext cx="1196340" cy="279400"/>
          </a:xfrm>
          <a:custGeom>
            <a:avLst/>
            <a:gdLst/>
            <a:ahLst/>
            <a:cxnLst/>
            <a:rect l="l" t="t" r="r" b="b"/>
            <a:pathLst>
              <a:path w="1196339" h="279400">
                <a:moveTo>
                  <a:pt x="1196340" y="12"/>
                </a:moveTo>
                <a:lnTo>
                  <a:pt x="1124712" y="12"/>
                </a:lnTo>
                <a:lnTo>
                  <a:pt x="0" y="0"/>
                </a:lnTo>
                <a:lnTo>
                  <a:pt x="0" y="71628"/>
                </a:lnTo>
                <a:lnTo>
                  <a:pt x="1124712" y="71628"/>
                </a:lnTo>
                <a:lnTo>
                  <a:pt x="1124712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124712" y="278892"/>
                </a:lnTo>
                <a:lnTo>
                  <a:pt x="1196340" y="278892"/>
                </a:lnTo>
                <a:lnTo>
                  <a:pt x="11963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24534" y="2236470"/>
            <a:ext cx="345821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headers =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{'Content-Type':'application/json'}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8720" y="2683763"/>
            <a:ext cx="5184775" cy="1134110"/>
          </a:xfrm>
          <a:custGeom>
            <a:avLst/>
            <a:gdLst/>
            <a:ahLst/>
            <a:cxnLst/>
            <a:rect l="l" t="t" r="r" b="b"/>
            <a:pathLst>
              <a:path w="5184775" h="1134110">
                <a:moveTo>
                  <a:pt x="2100072" y="12"/>
                </a:moveTo>
                <a:lnTo>
                  <a:pt x="2028444" y="12"/>
                </a:lnTo>
                <a:lnTo>
                  <a:pt x="0" y="0"/>
                </a:lnTo>
                <a:lnTo>
                  <a:pt x="0" y="71628"/>
                </a:lnTo>
                <a:lnTo>
                  <a:pt x="2028431" y="71628"/>
                </a:lnTo>
                <a:lnTo>
                  <a:pt x="2028431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028431" y="278892"/>
                </a:lnTo>
                <a:lnTo>
                  <a:pt x="2100072" y="278892"/>
                </a:lnTo>
                <a:lnTo>
                  <a:pt x="2100072" y="12"/>
                </a:lnTo>
                <a:close/>
              </a:path>
              <a:path w="5184775" h="1134110">
                <a:moveTo>
                  <a:pt x="4055364" y="285000"/>
                </a:moveTo>
                <a:lnTo>
                  <a:pt x="3983736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983736" y="356616"/>
                </a:lnTo>
                <a:lnTo>
                  <a:pt x="3983736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3983736" y="563880"/>
                </a:lnTo>
                <a:lnTo>
                  <a:pt x="4055364" y="563880"/>
                </a:lnTo>
                <a:lnTo>
                  <a:pt x="4055364" y="285000"/>
                </a:lnTo>
                <a:close/>
              </a:path>
              <a:path w="5184775" h="1134110">
                <a:moveTo>
                  <a:pt x="4282440" y="854976"/>
                </a:moveTo>
                <a:lnTo>
                  <a:pt x="4210812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4210799" y="926592"/>
                </a:lnTo>
                <a:lnTo>
                  <a:pt x="4210799" y="1062228"/>
                </a:lnTo>
                <a:lnTo>
                  <a:pt x="71628" y="1062228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2228"/>
                </a:lnTo>
                <a:lnTo>
                  <a:pt x="0" y="1133856"/>
                </a:lnTo>
                <a:lnTo>
                  <a:pt x="4210799" y="1133856"/>
                </a:lnTo>
                <a:lnTo>
                  <a:pt x="4282440" y="1133868"/>
                </a:lnTo>
                <a:lnTo>
                  <a:pt x="4282440" y="854976"/>
                </a:lnTo>
                <a:close/>
              </a:path>
              <a:path w="5184775" h="1134110">
                <a:moveTo>
                  <a:pt x="5184648" y="569988"/>
                </a:moveTo>
                <a:lnTo>
                  <a:pt x="5113020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5113020" y="641604"/>
                </a:lnTo>
                <a:lnTo>
                  <a:pt x="5113020" y="777240"/>
                </a:lnTo>
                <a:lnTo>
                  <a:pt x="71628" y="777240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7240"/>
                </a:lnTo>
                <a:lnTo>
                  <a:pt x="0" y="848868"/>
                </a:lnTo>
                <a:lnTo>
                  <a:pt x="5113020" y="848868"/>
                </a:lnTo>
                <a:lnTo>
                  <a:pt x="5184648" y="848868"/>
                </a:lnTo>
                <a:lnTo>
                  <a:pt x="5184648" y="569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47647" y="2717449"/>
            <a:ext cx="5064125" cy="13182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for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 in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range(len(data)):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9144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inference_data =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data.values[i].tolist()</a:t>
            </a:r>
            <a:endParaRPr sz="1000">
              <a:latin typeface="Courier New"/>
              <a:cs typeface="Courier New"/>
            </a:endParaRPr>
          </a:p>
          <a:p>
            <a:pPr marL="914400" marR="5080">
              <a:lnSpc>
                <a:spcPct val="187000"/>
              </a:lnSpc>
              <a:spcBef>
                <a:spcPts val="1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inference_data = json.dumps(""dat"": [inference_data]})  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 = requests.post(url,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data=inference_data,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headers=headers)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8720" y="3823715"/>
            <a:ext cx="1347470" cy="279400"/>
          </a:xfrm>
          <a:custGeom>
            <a:avLst/>
            <a:gdLst/>
            <a:ahLst/>
            <a:cxnLst/>
            <a:rect l="l" t="t" r="r" b="b"/>
            <a:pathLst>
              <a:path w="1347470" h="279400">
                <a:moveTo>
                  <a:pt x="1347216" y="12"/>
                </a:moveTo>
                <a:lnTo>
                  <a:pt x="1275588" y="12"/>
                </a:lnTo>
                <a:lnTo>
                  <a:pt x="0" y="0"/>
                </a:lnTo>
                <a:lnTo>
                  <a:pt x="0" y="71628"/>
                </a:lnTo>
                <a:lnTo>
                  <a:pt x="1275588" y="71628"/>
                </a:lnTo>
                <a:lnTo>
                  <a:pt x="1275588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275588" y="278892"/>
                </a:lnTo>
                <a:lnTo>
                  <a:pt x="1347216" y="278904"/>
                </a:lnTo>
                <a:lnTo>
                  <a:pt x="134721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24534" y="4144517"/>
            <a:ext cx="308165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937894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print(str(i)+str(r.content))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6019" y="4369842"/>
            <a:ext cx="5377815" cy="35375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preceding code,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mo"/>
              <a:cs typeface="Arimo"/>
            </a:endParaRPr>
          </a:p>
          <a:p>
            <a:pPr marL="441959" marR="685800" indent="-215265">
              <a:lnSpc>
                <a:spcPct val="141000"/>
              </a:lnSpc>
              <a:buAutoNum type="arabicPeriod"/>
              <a:tabLst>
                <a:tab pos="443230" algn="l"/>
              </a:tabLst>
            </a:pP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inference.py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begin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 importing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necessary libraries,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 as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json</a:t>
            </a:r>
            <a:r>
              <a:rPr dirty="0" sz="1000" spc="6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requests</a:t>
            </a:r>
            <a:r>
              <a:rPr dirty="0" sz="1000" spc="5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pandas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test_data.csv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use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 the</a:t>
            </a:r>
            <a:r>
              <a:rPr dirty="0" sz="10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endpoint.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Drop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unnecessary columns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inference,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Timestamp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Location</a:t>
            </a:r>
            <a:r>
              <a:rPr dirty="0" sz="1000" spc="60">
                <a:solidFill>
                  <a:srgbClr val="6D727C"/>
                </a:solidFill>
                <a:latin typeface="Arimo"/>
                <a:cs typeface="Arimo"/>
              </a:rPr>
              <a:t>,</a:t>
            </a:r>
            <a:endParaRPr sz="1000">
              <a:latin typeface="Arimo"/>
              <a:cs typeface="Arimo"/>
            </a:endParaRPr>
          </a:p>
          <a:p>
            <a:pPr marL="441959" marR="210185">
              <a:lnSpc>
                <a:spcPts val="1720"/>
              </a:lnSpc>
              <a:spcBef>
                <a:spcPts val="114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Future_weather_condition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 this final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column 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querying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endpoint).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345"/>
              </a:spcBef>
              <a:buAutoNum type="arabicPeriod" startAt="4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URL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(you 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 navigating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Azure</a:t>
            </a:r>
            <a:r>
              <a:rPr dirty="0" sz="1000" spc="-4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30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endParaRPr sz="1000">
              <a:latin typeface="Arial"/>
              <a:cs typeface="Arial"/>
            </a:endParaRPr>
          </a:p>
          <a:p>
            <a:pPr marL="441959" marR="53340">
              <a:lnSpc>
                <a:spcPct val="141000"/>
              </a:lnSpc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Workspace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|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Endpoints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|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Weather-prod-service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|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Consume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simplicity, since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did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authentication 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keys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up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header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application/JSON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no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keys or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authentication.</a:t>
            </a:r>
            <a:endParaRPr sz="1000">
              <a:latin typeface="Arimo"/>
              <a:cs typeface="Arimo"/>
            </a:endParaRPr>
          </a:p>
          <a:p>
            <a:pPr marL="441959" marR="5080" indent="-215265">
              <a:lnSpc>
                <a:spcPct val="141000"/>
              </a:lnSpc>
              <a:buAutoNum type="arabicPeriod" startAt="5"/>
              <a:tabLst>
                <a:tab pos="443230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Finally,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loop through the 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array by inferring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element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array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endpoint. To run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simply replace </a:t>
            </a:r>
            <a:r>
              <a:rPr dirty="0" sz="1000" spc="240">
                <a:solidFill>
                  <a:srgbClr val="E83D8C"/>
                </a:solidFill>
                <a:latin typeface="Arial"/>
                <a:cs typeface="Arial"/>
              </a:rPr>
              <a:t>'url'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your endpoint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 following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command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Terminal (from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folder location)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execute the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54302" y="7934706"/>
            <a:ext cx="180340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&gt;&gt;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python3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inference.py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05788" y="8225562"/>
            <a:ext cx="33210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C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7025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running script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 around 10–15 minutes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elements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inference data.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After this,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monitor the inference and analyze the results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inferring data.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data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integrity.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717146"/>
            <a:ext cx="306197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Monitoring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your </a:t>
            </a:r>
            <a:r>
              <a:rPr dirty="0" sz="1800" spc="30" b="1">
                <a:solidFill>
                  <a:srgbClr val="444954"/>
                </a:solidFill>
                <a:latin typeface="Arial"/>
                <a:cs typeface="Arial"/>
              </a:rPr>
              <a:t>ML</a:t>
            </a:r>
            <a:r>
              <a:rPr dirty="0" sz="1800" spc="-13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164737"/>
            <a:ext cx="5350510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module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dedicated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is,  serving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model). The action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module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three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functionalities: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3072383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integrity: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1724" y="3441191"/>
            <a:ext cx="4993005" cy="13093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-To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target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6510">
              <a:lnSpc>
                <a:spcPct val="1000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-To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 a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6510">
              <a:lnSpc>
                <a:spcPct val="1000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-To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analysis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6510">
              <a:lnSpc>
                <a:spcPct val="1000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-To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analysis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6839" y="5000244"/>
            <a:ext cx="5207635" cy="47434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performance</a:t>
            </a:r>
            <a:endParaRPr sz="10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019" y="5670567"/>
            <a:ext cx="5384165" cy="14624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 a 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functionalities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detail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Data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integrity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data integrity for inference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data, 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anomalous changes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incoming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 new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patterns: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6839" y="7370064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drift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This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properties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independent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variables change.</a:t>
            </a:r>
            <a:r>
              <a:rPr dirty="0" sz="10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</a:t>
            </a:r>
            <a:endParaRPr sz="1000">
              <a:latin typeface="Arimo"/>
              <a:cs typeface="Arim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86839" y="7603235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changes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occur due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seasonality 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addition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products</a:t>
            </a:r>
            <a:endParaRPr sz="1000">
              <a:latin typeface="Arimo"/>
              <a:cs typeface="Arim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86839" y="7836407"/>
            <a:ext cx="5207635" cy="108204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changes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consumer desires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 habits, as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during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COVID-19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pandemic.</a:t>
            </a:r>
            <a:endParaRPr sz="1000">
              <a:latin typeface="Arimo"/>
              <a:cs typeface="Arimo"/>
            </a:endParaRPr>
          </a:p>
          <a:p>
            <a:pPr marL="231140" marR="66675" indent="-215265">
              <a:lnSpc>
                <a:spcPct val="1527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Feature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drift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is when properties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feature(s)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change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over time.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 example,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temperature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changing due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changing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seasons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seasonality, that  is,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 summer,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temperature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warmer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compared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temperatures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during winter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 autumn.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766465"/>
            <a:ext cx="5406390" cy="840168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715"/>
              </a:spcBef>
            </a:pPr>
            <a:r>
              <a:rPr dirty="0" sz="1000" spc="15" b="1">
                <a:latin typeface="Arial"/>
                <a:cs typeface="Arial"/>
              </a:rPr>
              <a:t>Multitask </a:t>
            </a:r>
            <a:r>
              <a:rPr dirty="0" sz="1000" spc="5" b="1">
                <a:latin typeface="Arial"/>
                <a:cs typeface="Arial"/>
              </a:rPr>
              <a:t>learning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</a:t>
            </a:r>
            <a:r>
              <a:rPr dirty="0" sz="1000" spc="-9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41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Reinforcement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spc="-17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42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Ensemble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learning</a:t>
            </a:r>
            <a:r>
              <a:rPr dirty="0" sz="1000" spc="-14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42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0" b="1">
                <a:latin typeface="Arial"/>
                <a:cs typeface="Arial"/>
              </a:rPr>
              <a:t>Transfer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spc="-19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42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Federated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spc="-21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43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10" b="1">
                <a:latin typeface="Arial"/>
                <a:cs typeface="Arial"/>
              </a:rPr>
              <a:t>Statistical </a:t>
            </a:r>
            <a:r>
              <a:rPr dirty="0" sz="1000" spc="5" b="1">
                <a:latin typeface="Arial"/>
                <a:cs typeface="Arial"/>
              </a:rPr>
              <a:t>models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</a:t>
            </a:r>
            <a:r>
              <a:rPr dirty="0" sz="1000" spc="-9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44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20" b="1">
                <a:latin typeface="Arial"/>
                <a:cs typeface="Arial"/>
              </a:rPr>
              <a:t>HITL </a:t>
            </a:r>
            <a:r>
              <a:rPr dirty="0" sz="1000" spc="5" b="1">
                <a:latin typeface="Arial"/>
                <a:cs typeface="Arial"/>
              </a:rPr>
              <a:t>models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45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40"/>
              </a:spcBef>
            </a:pPr>
            <a:r>
              <a:rPr dirty="0" sz="1000" spc="10">
                <a:latin typeface="Arimo"/>
                <a:cs typeface="Arimo"/>
              </a:rPr>
              <a:t>Structuring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your</a:t>
            </a:r>
            <a:r>
              <a:rPr dirty="0" sz="1000" spc="-5">
                <a:latin typeface="Arimo"/>
                <a:cs typeface="Arimo"/>
              </a:rPr>
              <a:t> </a:t>
            </a:r>
            <a:r>
              <a:rPr dirty="0" sz="1000" spc="20">
                <a:latin typeface="Arimo"/>
                <a:cs typeface="Arimo"/>
              </a:rPr>
              <a:t>MLOps</a:t>
            </a:r>
            <a:r>
              <a:rPr dirty="0" sz="1000" spc="-7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47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0"/>
              </a:spcBef>
            </a:pPr>
            <a:r>
              <a:rPr dirty="0" sz="1000" spc="15" b="1">
                <a:latin typeface="Arial"/>
                <a:cs typeface="Arial"/>
              </a:rPr>
              <a:t>Small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data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ops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49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40"/>
              </a:spcBef>
            </a:pPr>
            <a:r>
              <a:rPr dirty="0" sz="1000" spc="15" b="1">
                <a:latin typeface="Arial"/>
                <a:cs typeface="Arial"/>
              </a:rPr>
              <a:t>Big data </a:t>
            </a:r>
            <a:r>
              <a:rPr dirty="0" sz="1000" spc="5" b="1">
                <a:latin typeface="Arial"/>
                <a:cs typeface="Arial"/>
              </a:rPr>
              <a:t>ops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</a:t>
            </a:r>
            <a:r>
              <a:rPr dirty="0" sz="1000" spc="-15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50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0"/>
              </a:spcBef>
            </a:pPr>
            <a:r>
              <a:rPr dirty="0" sz="1000" spc="15" b="1">
                <a:latin typeface="Arial"/>
                <a:cs typeface="Arial"/>
              </a:rPr>
              <a:t>Hybrid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MLOps</a:t>
            </a:r>
            <a:r>
              <a:rPr dirty="0" sz="1000" spc="-12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</a:t>
            </a:r>
            <a:r>
              <a:rPr dirty="0" sz="1000" spc="-14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51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50"/>
              </a:spcBef>
            </a:pPr>
            <a:r>
              <a:rPr dirty="0" sz="1000" spc="15" b="1">
                <a:latin typeface="Arial"/>
                <a:cs typeface="Arial"/>
              </a:rPr>
              <a:t>Large-scale </a:t>
            </a:r>
            <a:r>
              <a:rPr dirty="0" sz="1000" spc="5" b="1">
                <a:latin typeface="Arial"/>
                <a:cs typeface="Arial"/>
              </a:rPr>
              <a:t>MLOps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</a:t>
            </a:r>
            <a:r>
              <a:rPr dirty="0" sz="1000" spc="-8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51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An</a:t>
            </a:r>
            <a:r>
              <a:rPr dirty="0" sz="1000" spc="3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implementation </a:t>
            </a:r>
            <a:r>
              <a:rPr dirty="0" sz="1000" spc="15">
                <a:latin typeface="Arimo"/>
                <a:cs typeface="Arimo"/>
              </a:rPr>
              <a:t>roadmap</a:t>
            </a:r>
            <a:r>
              <a:rPr dirty="0" sz="1000" spc="10">
                <a:latin typeface="Arimo"/>
                <a:cs typeface="Arimo"/>
              </a:rPr>
              <a:t> for</a:t>
            </a:r>
            <a:r>
              <a:rPr dirty="0" sz="1000" spc="15">
                <a:latin typeface="Arimo"/>
                <a:cs typeface="Arimo"/>
              </a:rPr>
              <a:t> your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solution</a:t>
            </a:r>
            <a:r>
              <a:rPr dirty="0" sz="1000" spc="-11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52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Phase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1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–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25" b="1">
                <a:latin typeface="Arial"/>
                <a:cs typeface="Arial"/>
              </a:rPr>
              <a:t>ML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development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53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Phase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2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–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Transition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to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operations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54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Phase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3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–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Operations</a:t>
            </a:r>
            <a:r>
              <a:rPr dirty="0" sz="1000" spc="-20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54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Procuring </a:t>
            </a:r>
            <a:r>
              <a:rPr dirty="0" sz="1000" spc="10">
                <a:latin typeface="Arimo"/>
                <a:cs typeface="Arimo"/>
              </a:rPr>
              <a:t>data, requirements,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5">
                <a:latin typeface="Arimo"/>
                <a:cs typeface="Arimo"/>
              </a:rPr>
              <a:t>tools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</a:t>
            </a:r>
            <a:r>
              <a:rPr dirty="0" sz="1000" spc="-7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54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5" b="1">
                <a:latin typeface="Arial"/>
                <a:cs typeface="Arial"/>
              </a:rPr>
              <a:t>Data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..................................................................................................................................................</a:t>
            </a:r>
            <a:r>
              <a:rPr dirty="0" sz="1000" spc="-8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55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Requirements</a:t>
            </a:r>
            <a:r>
              <a:rPr dirty="0" sz="1000" spc="-22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</a:t>
            </a:r>
            <a:r>
              <a:rPr dirty="0" sz="1000" spc="-14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56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0">
                <a:latin typeface="Arimo"/>
                <a:cs typeface="Arimo"/>
              </a:rPr>
              <a:t>Tools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5">
                <a:latin typeface="Arimo"/>
                <a:cs typeface="Arimo"/>
              </a:rPr>
              <a:t>infrastructure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</a:t>
            </a:r>
            <a:r>
              <a:rPr dirty="0" sz="1000" spc="-4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57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Discussing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a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real-life</a:t>
            </a:r>
            <a:r>
              <a:rPr dirty="0" sz="1000" spc="1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business</a:t>
            </a:r>
            <a:r>
              <a:rPr dirty="0" sz="1000" spc="-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problem</a:t>
            </a:r>
            <a:r>
              <a:rPr dirty="0" sz="1000" spc="-5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58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Summary</a:t>
            </a:r>
            <a:r>
              <a:rPr dirty="0" sz="1000" spc="-8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59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>
                <a:latin typeface="Arimo"/>
                <a:cs typeface="Arimo"/>
              </a:rPr>
              <a:t>3: </a:t>
            </a:r>
            <a:r>
              <a:rPr dirty="0" sz="1000" spc="15">
                <a:latin typeface="Arimo"/>
                <a:cs typeface="Arimo"/>
              </a:rPr>
              <a:t>Code Meets </a:t>
            </a:r>
            <a:r>
              <a:rPr dirty="0" sz="1000" spc="5">
                <a:latin typeface="Arimo"/>
                <a:cs typeface="Arimo"/>
              </a:rPr>
              <a:t>Data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</a:t>
            </a:r>
            <a:r>
              <a:rPr dirty="0" sz="1000" spc="-5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60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50"/>
              </a:spcBef>
            </a:pPr>
            <a:r>
              <a:rPr dirty="0" sz="1000" spc="15">
                <a:latin typeface="Arimo"/>
                <a:cs typeface="Arimo"/>
              </a:rPr>
              <a:t>Business problem </a:t>
            </a:r>
            <a:r>
              <a:rPr dirty="0" sz="1000" spc="10">
                <a:latin typeface="Arimo"/>
                <a:cs typeface="Arimo"/>
              </a:rPr>
              <a:t>analysis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10">
                <a:latin typeface="Arimo"/>
                <a:cs typeface="Arimo"/>
              </a:rPr>
              <a:t>categorizing the </a:t>
            </a:r>
            <a:r>
              <a:rPr dirty="0" sz="1000" spc="5">
                <a:latin typeface="Arimo"/>
                <a:cs typeface="Arimo"/>
              </a:rPr>
              <a:t>problem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</a:t>
            </a:r>
            <a:r>
              <a:rPr dirty="0" sz="1000" spc="1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60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0">
                <a:latin typeface="Arimo"/>
                <a:cs typeface="Arimo"/>
              </a:rPr>
              <a:t>Setting </a:t>
            </a:r>
            <a:r>
              <a:rPr dirty="0" sz="1000" spc="15">
                <a:latin typeface="Arimo"/>
                <a:cs typeface="Arimo"/>
              </a:rPr>
              <a:t>up</a:t>
            </a:r>
            <a:r>
              <a:rPr dirty="0" sz="1000" spc="1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the</a:t>
            </a:r>
            <a:r>
              <a:rPr dirty="0" sz="1000" spc="2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resources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10">
                <a:latin typeface="Arimo"/>
                <a:cs typeface="Arimo"/>
              </a:rPr>
              <a:t>tools</a:t>
            </a:r>
            <a:r>
              <a:rPr dirty="0" sz="1000" spc="-16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63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0" b="1">
                <a:latin typeface="Arial"/>
                <a:cs typeface="Arial"/>
              </a:rPr>
              <a:t>Installing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MLflow</a:t>
            </a:r>
            <a:r>
              <a:rPr dirty="0" sz="1000" spc="-13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63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Azure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Machine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64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Creating a resource </a:t>
            </a:r>
            <a:r>
              <a:rPr dirty="0" sz="1000" spc="5" b="1">
                <a:latin typeface="Arial"/>
                <a:cs typeface="Arial"/>
              </a:rPr>
              <a:t>group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</a:t>
            </a:r>
            <a:r>
              <a:rPr dirty="0" sz="1000" spc="-10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65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Creating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an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Azure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Machine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workspace</a:t>
            </a:r>
            <a:r>
              <a:rPr dirty="0" sz="1000" spc="-21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66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10" b="1">
                <a:latin typeface="Arial"/>
                <a:cs typeface="Arial"/>
              </a:rPr>
              <a:t>Installing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Azure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Machine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25" b="1">
                <a:latin typeface="Arial"/>
                <a:cs typeface="Arial"/>
              </a:rPr>
              <a:t>SDK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67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Azure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DevOps</a:t>
            </a:r>
            <a:r>
              <a:rPr dirty="0" sz="1000" spc="-14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67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JupyterHub</a:t>
            </a:r>
            <a:r>
              <a:rPr dirty="0" sz="1000" spc="-13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</a:t>
            </a:r>
            <a:r>
              <a:rPr dirty="0" sz="1000" spc="-14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68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10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principles</a:t>
            </a:r>
            <a:r>
              <a:rPr dirty="0" sz="1000" spc="25">
                <a:latin typeface="Arimo"/>
                <a:cs typeface="Arimo"/>
              </a:rPr>
              <a:t> </a:t>
            </a:r>
            <a:r>
              <a:rPr dirty="0" sz="1000" spc="5">
                <a:latin typeface="Arimo"/>
                <a:cs typeface="Arimo"/>
              </a:rPr>
              <a:t>of </a:t>
            </a:r>
            <a:r>
              <a:rPr dirty="0" sz="1000" spc="15">
                <a:latin typeface="Arimo"/>
                <a:cs typeface="Arimo"/>
              </a:rPr>
              <a:t>source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code</a:t>
            </a:r>
            <a:r>
              <a:rPr dirty="0" sz="1000" spc="1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management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for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30">
                <a:latin typeface="Arimo"/>
                <a:cs typeface="Arimo"/>
              </a:rPr>
              <a:t>ML</a:t>
            </a:r>
            <a:r>
              <a:rPr dirty="0" sz="1000" spc="-14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69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20">
                <a:latin typeface="Arimo"/>
                <a:cs typeface="Arimo"/>
              </a:rPr>
              <a:t>What </a:t>
            </a:r>
            <a:r>
              <a:rPr dirty="0" sz="1000" spc="5">
                <a:latin typeface="Arimo"/>
                <a:cs typeface="Arimo"/>
              </a:rPr>
              <a:t>is </a:t>
            </a:r>
            <a:r>
              <a:rPr dirty="0" sz="1000" spc="15">
                <a:latin typeface="Arimo"/>
                <a:cs typeface="Arimo"/>
              </a:rPr>
              <a:t>good </a:t>
            </a:r>
            <a:r>
              <a:rPr dirty="0" sz="1000" spc="10">
                <a:latin typeface="Arimo"/>
                <a:cs typeface="Arimo"/>
              </a:rPr>
              <a:t>data for </a:t>
            </a:r>
            <a:r>
              <a:rPr dirty="0" sz="1000" spc="5">
                <a:latin typeface="Arimo"/>
                <a:cs typeface="Arimo"/>
              </a:rPr>
              <a:t>ML?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</a:t>
            </a:r>
            <a:r>
              <a:rPr dirty="0" sz="1000" spc="-9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72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Data </a:t>
            </a:r>
            <a:r>
              <a:rPr dirty="0" sz="1000" spc="5">
                <a:latin typeface="Arimo"/>
                <a:cs typeface="Arimo"/>
              </a:rPr>
              <a:t>preprocessing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</a:t>
            </a:r>
            <a:r>
              <a:rPr dirty="0" sz="1000" spc="2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75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50"/>
              </a:spcBef>
            </a:pPr>
            <a:r>
              <a:rPr dirty="0" sz="1000" spc="15" b="1">
                <a:latin typeface="Arial"/>
                <a:cs typeface="Arial"/>
              </a:rPr>
              <a:t>Data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quality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assessment</a:t>
            </a:r>
            <a:r>
              <a:rPr dirty="0" sz="1000" spc="-17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75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1724" y="909827"/>
            <a:ext cx="4993005" cy="140525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Use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case implementation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6510" marR="9779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deploy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previously tested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approved model (by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assurance  expert)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service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computer connected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CCTV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pet park  (production setup).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incoming video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CCTV camera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pet park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dogs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509037"/>
            <a:ext cx="5367655" cy="2284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 b="1" i="1">
                <a:solidFill>
                  <a:srgbClr val="444954"/>
                </a:solidFill>
                <a:latin typeface="Arial"/>
                <a:cs typeface="Arial"/>
              </a:rPr>
              <a:t>Monitor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module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works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sync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module. Using explainable  monitoring (discussed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detail,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11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Key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Principles for Monitoring Your 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System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monitor, analyze,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(ML 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application).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monitor the performance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(using pre-defined metrics) and the deployed application (using telemetry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data).</a:t>
            </a:r>
            <a:endParaRPr sz="1100">
              <a:latin typeface="Arimo"/>
              <a:cs typeface="Arimo"/>
            </a:endParaRPr>
          </a:p>
          <a:p>
            <a:pPr marL="12700" marR="10287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Secondly,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analyzed using a pre-defined explainability  framework,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governed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actions  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model's quality assurance and control.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ensures a robust  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mechanism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109223"/>
            <a:ext cx="3856354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1.13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monitor</a:t>
            </a:r>
            <a:r>
              <a:rPr dirty="0" sz="1100" spc="-4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pipeline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abilities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module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detail: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86839" y="7924800"/>
          <a:ext cx="5207635" cy="850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786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85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Monitor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monitoring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module captures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critical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information 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monitor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integrity,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drift,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application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performance.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Application performance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</a:t>
                      </a:r>
                      <a:r>
                        <a:rPr dirty="0" sz="1000" spc="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1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monitored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using telemetry data. 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depicts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device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</a:t>
                      </a:r>
                      <a:r>
                        <a:rPr dirty="0" sz="10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production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over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period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time. With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telemetry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such as accelerometer,</a:t>
                      </a:r>
                      <a:r>
                        <a:rPr dirty="0" sz="1000" spc="-10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gyroscope,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190244" y="4949952"/>
            <a:ext cx="5348381" cy="194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34635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drifts,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measure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difference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baseline 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versus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target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dataset.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define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baseline dataset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target dataset.  This depends on 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case;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baseline and target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969007"/>
            <a:ext cx="5207635" cy="38417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Baseline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dataset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This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training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dataset.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4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Target dataset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inference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504589"/>
            <a:ext cx="5355590" cy="6139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6034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previously 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our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baseline dataset. This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because the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in inference knows the patterns in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very well.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ideal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comparing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data changes 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compile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inference data collected  during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 into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dataset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compare these two datasets (that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baseline dataset and the target dataset)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gauge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 target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dataset.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Registering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100" spc="5" b="1">
                <a:solidFill>
                  <a:srgbClr val="444954"/>
                </a:solidFill>
                <a:latin typeface="Arial"/>
                <a:cs typeface="Arial"/>
              </a:rPr>
              <a:t>target</a:t>
            </a:r>
            <a:r>
              <a:rPr dirty="0" sz="1100" spc="-3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dataset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32321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training dataset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4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Machine Learning Pipelines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Data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ingestion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and feature engineering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register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Datasets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12700" marR="57404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data is collected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azureml.monitoring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SDK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(the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modelDataCollector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enabling 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modelDataCollector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score.py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did in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</a:t>
            </a:r>
            <a:endParaRPr sz="1000">
              <a:latin typeface="Arial"/>
              <a:cs typeface="Arial"/>
            </a:endParaRPr>
          </a:p>
          <a:p>
            <a:pPr marL="12700" marR="9525">
              <a:lnSpc>
                <a:spcPct val="127699"/>
              </a:lnSpc>
              <a:spcBef>
                <a:spcPts val="20"/>
              </a:spcBef>
            </a:pP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6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Key Principles of Deploying Your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ML System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),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store inference data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  of a time-series dataset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Blob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storage.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Blob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storage connected to your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workspace, inference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modeldata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container.</a:t>
            </a:r>
            <a:r>
              <a:rPr dirty="0" sz="11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modeldata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(including both inputs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outputs)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</a:t>
            </a:r>
            <a:endParaRPr sz="1100">
              <a:latin typeface="Arimo"/>
              <a:cs typeface="Arimo"/>
            </a:endParaRPr>
          </a:p>
          <a:p>
            <a:pPr marL="12700" marR="10160">
              <a:lnSpc>
                <a:spcPct val="128000"/>
              </a:lnSpc>
              <a:spcBef>
                <a:spcPts val="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CSV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files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partitioned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inside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folders.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are structured  as per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year,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month,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recorded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Inside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partitioned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folders, inference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stored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CSV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 are named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inputs.csv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outputs.csv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register these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files</a:t>
            </a:r>
            <a:r>
              <a:rPr dirty="0" sz="1100" spc="-1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monitor data drift and 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 these steps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the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Arimo"/>
              <a:cs typeface="Arimo"/>
            </a:endParaRPr>
          </a:p>
          <a:p>
            <a:pPr marL="441959" marR="282575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Datasets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dataset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 Then, 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From 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datastore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3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12.6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071891"/>
            <a:ext cx="5097145" cy="12249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12.6 – Registering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inference</a:t>
            </a:r>
            <a:r>
              <a:rPr dirty="0" sz="1100" spc="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dataset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25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2.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 (for example,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Inputs-Inference-Dataset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type as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Tabular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,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write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appropriate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description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Description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field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describing the purpose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dataset. Click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Next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specify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9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datastore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selection. Select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modeldata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datastore,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3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12.7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5788" y="8796291"/>
            <a:ext cx="461772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12.7 – Datastore selection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(the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Inputs-Inference-data</a:t>
            </a:r>
            <a:r>
              <a:rPr dirty="0" sz="1100" spc="4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registration)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861060"/>
            <a:ext cx="5387340" cy="301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0011" y="5285232"/>
            <a:ext cx="5387340" cy="3316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845713"/>
            <a:ext cx="5166995" cy="17449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227329" marR="19685" indent="-215265">
              <a:lnSpc>
                <a:spcPct val="141000"/>
              </a:lnSpc>
              <a:spcBef>
                <a:spcPts val="9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3. After selecting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modeldata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datastore,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prompted to mention the path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file(s). Click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Browse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to specify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path.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presented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list of files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your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modeldata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datastore.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location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</a:t>
            </a:r>
            <a:r>
              <a:rPr dirty="0" sz="10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spot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ts val="1689"/>
              </a:lnSpc>
              <a:spcBef>
                <a:spcPts val="10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find this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folder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support </a:t>
            </a:r>
            <a:r>
              <a:rPr dirty="0" sz="1000" spc="125">
                <a:solidFill>
                  <a:srgbClr val="E83D8C"/>
                </a:solidFill>
                <a:latin typeface="Arial"/>
                <a:cs typeface="Arial"/>
              </a:rPr>
              <a:t>vectorclassifier 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inside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folder with your service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prod- 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webservice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Then,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subfolders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(the default, inputs,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folders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structured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dates),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go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folder of your current date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file.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9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input.csv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12.8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6207909"/>
            <a:ext cx="5149215" cy="2123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7329" marR="211454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12.8 – Selecting path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input.csv file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(the Inputs-Inference-data  registration)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After selecting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on 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Save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change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last part  to include </a:t>
            </a:r>
            <a:r>
              <a:rPr dirty="0" sz="1000" spc="130">
                <a:solidFill>
                  <a:srgbClr val="E83D8C"/>
                </a:solidFill>
                <a:latin typeface="Arial"/>
                <a:cs typeface="Arial"/>
              </a:rPr>
              <a:t>/**/inputs*.csv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 12.9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). This is an important step that 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refer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inputs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folder dynamically.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Without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referencing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files,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path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only</a:t>
            </a:r>
            <a:endParaRPr sz="1000">
              <a:latin typeface="Arimo"/>
              <a:cs typeface="Arimo"/>
            </a:endParaRPr>
          </a:p>
          <a:p>
            <a:pPr algn="just" marL="227329" marR="12700">
              <a:lnSpc>
                <a:spcPct val="141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(which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selected previously 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 12.8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). 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referring 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all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files,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compile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input 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inputs.csv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files) into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target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example,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Inputs-Inference-Data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):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2580132"/>
            <a:ext cx="5387340" cy="3476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3848756"/>
            <a:ext cx="4911725" cy="8369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7329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12.9 – Referencing the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path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to dynamically access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all 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input.csv 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files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5.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Next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advance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Settings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and</a:t>
            </a:r>
            <a:r>
              <a:rPr dirty="0" sz="1000" spc="-2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preview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5788" y="8220219"/>
            <a:ext cx="4625340" cy="793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12.10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Settings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preview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(the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inference dataset</a:t>
            </a:r>
            <a:r>
              <a:rPr dirty="0" sz="1100" spc="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registration)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12.10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configure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settings and preview the  dataset. Point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column names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selecting the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Column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861060"/>
            <a:ext cx="5387340" cy="2836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0011" y="4675632"/>
            <a:ext cx="5387340" cy="3343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5788" y="844953"/>
            <a:ext cx="4968240" cy="1315085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headers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dropdown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selecting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Combine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headers from all</a:t>
            </a:r>
            <a:r>
              <a:rPr dirty="0" sz="1100" spc="-2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files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 names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Temperature_C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Humidity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 After selecting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appropriate  column names,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Next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button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advance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window.  Select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right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schema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selecting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columns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would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like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along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types,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shown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12.11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5629419"/>
            <a:ext cx="5140960" cy="31102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12.11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Schema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selection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(the inference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dataset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registration)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sure that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select 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Timestamp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properties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  <a:p>
            <a:pPr marL="227329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$aml_dc_scoring_timestamp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 as these contain the timestamps  of the inference.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important.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Only a time-series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format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used to compute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(by the Azure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model); otherwise,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cannot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selecting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right schema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columns,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Next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confirm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necessary details (such as the name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dataset, the 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version, 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path,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more).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37465" indent="-215265">
              <a:lnSpc>
                <a:spcPct val="1410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6.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create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dataset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been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successfully,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can view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Dataset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 Azure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workspace. Go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Datasets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confirm your dataset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been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created. Identify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your created dataset.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clicking,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able to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view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details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registered inference dataset,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5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12.12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2318004"/>
            <a:ext cx="5387340" cy="3115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5228607"/>
            <a:ext cx="5381625" cy="3562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12.12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Viewing the registered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inference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dataset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algn="just" marL="12700" marR="88265">
              <a:lnSpc>
                <a:spcPct val="127699"/>
              </a:lnSpc>
              <a:spcBef>
                <a:spcPts val="5"/>
              </a:spcBef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see 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essential attributes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registered dataset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12.12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to note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relative path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dynamic and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referencing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referencing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is</a:t>
            </a:r>
            <a:r>
              <a:rPr dirty="0" sz="1100" spc="10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</a:t>
            </a:r>
            <a:endParaRPr sz="1100">
              <a:latin typeface="Arimo"/>
              <a:cs typeface="Arimo"/>
            </a:endParaRPr>
          </a:p>
          <a:p>
            <a:pPr algn="just" marL="12700" marR="234950">
              <a:lnSpc>
                <a:spcPct val="128200"/>
              </a:lnSpc>
              <a:spcBef>
                <a:spcPts val="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Files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in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dataset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long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 (that is,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6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after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6 days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might be 1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only just registered the dataset.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passing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days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time, the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</a:t>
            </a:r>
            <a:endParaRPr sz="1100">
              <a:latin typeface="Arimo"/>
              <a:cs typeface="Arimo"/>
            </a:endParaRPr>
          </a:p>
          <a:p>
            <a:pPr algn="just" marL="12700">
              <a:lnSpc>
                <a:spcPct val="100000"/>
              </a:lnSpc>
              <a:spcBef>
                <a:spcPts val="36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keep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increasing 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input.csv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created in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  <a:p>
            <a:pPr algn="just" marL="12700" marR="290830">
              <a:lnSpc>
                <a:spcPct val="128200"/>
              </a:lnSpc>
              <a:spcBef>
                <a:spcPts val="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datastore in Blob storage each day. Congratulations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registering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inference  data. 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configure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data drift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algn="just" marL="12700">
              <a:lnSpc>
                <a:spcPct val="100000"/>
              </a:lnSpc>
              <a:spcBef>
                <a:spcPts val="880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Creating the data drift</a:t>
            </a:r>
            <a:r>
              <a:rPr dirty="0" sz="1100" spc="-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monitor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7699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built-in 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features  from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part of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Datasets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drifts, let's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up a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Data </a:t>
            </a:r>
            <a:r>
              <a:rPr dirty="0" sz="1000" spc="170">
                <a:solidFill>
                  <a:srgbClr val="E83D8C"/>
                </a:solidFill>
                <a:latin typeface="Arial"/>
                <a:cs typeface="Arial"/>
              </a:rPr>
              <a:t>Drift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Monitor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on our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4163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845713"/>
            <a:ext cx="5027295" cy="670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 marR="5080" indent="-215265">
              <a:lnSpc>
                <a:spcPct val="141000"/>
              </a:lnSpc>
              <a:spcBef>
                <a:spcPts val="9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 and access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Datasets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section. Then, select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Dataset 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Monitors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(it is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preview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moment, 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feature is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still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being tested).  Click 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, 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3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12.13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6059187"/>
            <a:ext cx="4942840" cy="14401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12.13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Creating 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drift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monitor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14604" indent="-215265">
              <a:lnSpc>
                <a:spcPct val="141000"/>
              </a:lnSpc>
              <a:buAutoNum type="arabicPeriod" startAt="2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selecting 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prompted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monitor. Select the target dataset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choice.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ts val="1689"/>
              </a:lnSpc>
              <a:spcBef>
                <a:spcPts val="105"/>
              </a:spcBef>
              <a:buAutoNum type="arabicPeriod" startAt="2"/>
              <a:tabLst>
                <a:tab pos="227965" algn="l"/>
              </a:tabLst>
            </a:pP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Registering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the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target dataset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registered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inputs.csv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Input-InferenceData</a:t>
            </a:r>
            <a:r>
              <a:rPr dirty="0" sz="1000" spc="7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your inference dataset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target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dataset,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9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3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12.14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1505711"/>
            <a:ext cx="5387340" cy="435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3820431"/>
            <a:ext cx="5163820" cy="10090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12.14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Select target</a:t>
            </a:r>
            <a:r>
              <a:rPr dirty="0" sz="1100" spc="-6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dataset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After selecting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target dataset,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prompted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point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baseline  dataset, which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should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your 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(it was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train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model).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baseline dataset,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4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12.15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7538991"/>
            <a:ext cx="5120640" cy="165353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12.15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Select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baseline dataset and configure the monitor</a:t>
            </a:r>
            <a:r>
              <a:rPr dirty="0" sz="1100" spc="-3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settings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715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5. After selecting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baseline dataset,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prompted 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 settings,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as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data drift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 (for example,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weather-Data-Drift</a:t>
            </a:r>
            <a:r>
              <a:rPr dirty="0" sz="1000" spc="80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compute target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 data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jobs,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frequency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jobs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example,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once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day),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monitoring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60).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also be  asked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give 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email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choice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receive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notifications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when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surpasses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861060"/>
            <a:ext cx="5387340" cy="2763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0011" y="4818888"/>
            <a:ext cx="5387340" cy="2522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845713"/>
            <a:ext cx="5005070" cy="670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 marR="5080" indent="-215265">
              <a:lnSpc>
                <a:spcPct val="141000"/>
              </a:lnSpc>
              <a:spcBef>
                <a:spcPts val="9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6. After configuring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settings, 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newly created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Datasets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Dataset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Monitors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view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drift  monitors),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12.16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5574555"/>
            <a:ext cx="5041265" cy="18211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12.16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Data drift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overview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(it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currently</a:t>
            </a:r>
            <a:r>
              <a:rPr dirty="0" sz="1100" spc="3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empty)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227329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data drift monitor,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no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  This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because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haven't computed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yet.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order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a compute resource.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algn="just" marL="227329" marR="38735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7.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access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Compute clusters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tab,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 resource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drift-compute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– Standard_DS_V2 machine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), as 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3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12.17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1505711"/>
            <a:ext cx="5387340" cy="3874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583955"/>
            <a:ext cx="5035550" cy="1223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12.17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Creating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 compute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cluster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compute data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drift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612140" indent="-215265">
              <a:lnSpc>
                <a:spcPct val="141000"/>
              </a:lnSpc>
              <a:buAutoNum type="arabicPeriod" startAt="8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creating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cluster,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 back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data drift monitor (for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Weather-Data-Drift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). Next,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drift.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buAutoNum type="arabicPeriod" startAt="8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Analyze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existing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submit a run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analyze any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existing inference  data,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12.18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518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0011" y="5797296"/>
            <a:ext cx="5387340" cy="3188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humidity, magnetometer,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pressure,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temperature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keep a check on</a:t>
            </a:r>
            <a:r>
              <a:rPr dirty="0" sz="10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175003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system's performance, health,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longevity.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1724" y="1542288"/>
            <a:ext cx="4993005" cy="248158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90"/>
              </a:lnSpc>
            </a:pP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Use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case implementation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6510" marR="64769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three things –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integrity,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application performance –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API 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park's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Metrics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F1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score,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precision,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tracked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integrity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 by tracking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telemetry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on-premises  computer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park) running the 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proper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system. Telemetry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foresee  any anomalies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potential failures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fix them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advance. Telemetry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logged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assess production system performance over time 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health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longevity.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86839" y="4271771"/>
          <a:ext cx="5207635" cy="131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785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85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Analyze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is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critical to analyze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model performance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models deployed</a:t>
                      </a:r>
                      <a:r>
                        <a:rPr dirty="0" sz="1000" spc="-6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production systems 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ensure optimal performance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governance in</a:t>
                      </a:r>
                      <a:r>
                        <a:rPr dirty="0" sz="10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correlation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1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business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decisions 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impact.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explainability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techniques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r>
                        <a:rPr dirty="0" sz="1000" spc="-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measure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5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model performance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real time.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Using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this,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evaluate important aspects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5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fairness, trust,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bias,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transparency,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error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analysis with the intention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1261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improving the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correlation to</a:t>
                      </a:r>
                      <a:r>
                        <a:rPr dirty="0" sz="1000" spc="-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business.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601724" y="5804915"/>
          <a:ext cx="4993005" cy="3411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89737">
                <a:tc>
                  <a:txBody>
                    <a:bodyPr/>
                    <a:lstStyle/>
                    <a:p>
                      <a:pPr marL="16510">
                        <a:lnSpc>
                          <a:spcPts val="1275"/>
                        </a:lnSpc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Over time,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statistical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properties of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target variable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trying</a:t>
                      </a:r>
                      <a:r>
                        <a:rPr dirty="0" sz="1100" spc="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predict can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change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unforeseen ways.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change is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called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"model</a:t>
                      </a:r>
                      <a:r>
                        <a:rPr dirty="0" sz="1100" spc="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drift,"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example, in a case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where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have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deployed a recommender</a:t>
                      </a:r>
                      <a:r>
                        <a:rPr dirty="0" sz="11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suggest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suitable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items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users.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behavior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may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change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due</a:t>
                      </a:r>
                      <a:r>
                        <a:rPr dirty="0" sz="1100" spc="8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unforeseeable trends that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could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not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observed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historical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</a:t>
                      </a:r>
                      <a:r>
                        <a:rPr dirty="0" sz="1100" spc="-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was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used for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model.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essential to consider such unforeseen</a:t>
                      </a:r>
                      <a:r>
                        <a:rPr dirty="0" sz="1100" spc="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factors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ensure deployed models provide the best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most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relevant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business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value.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When model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drift is observed, then any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these actions should</a:t>
                      </a:r>
                      <a:r>
                        <a:rPr dirty="0" sz="1100" spc="-7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716786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performed:</a:t>
                      </a:r>
                      <a:endParaRPr sz="1100">
                        <a:latin typeface="Arimo"/>
                        <a:cs typeface="Arimo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84150" indent="-168275">
                        <a:lnSpc>
                          <a:spcPct val="100000"/>
                        </a:lnSpc>
                        <a:buAutoNum type="alphaLcParenR"/>
                        <a:tabLst>
                          <a:tab pos="184785" algn="l"/>
                        </a:tabLst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product owner or the quality assurance expert needs to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</a:t>
                      </a:r>
                      <a:r>
                        <a:rPr dirty="0" sz="11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alerted.</a:t>
                      </a:r>
                      <a:endParaRPr sz="1100">
                        <a:latin typeface="Arimo"/>
                        <a:cs typeface="Arimo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  <a:buClr>
                          <a:srgbClr val="6D727C"/>
                        </a:buClr>
                        <a:buFont typeface="Arimo"/>
                        <a:buAutoNum type="alphaLcParenR"/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84150" indent="-168275">
                        <a:lnSpc>
                          <a:spcPct val="100000"/>
                        </a:lnSpc>
                        <a:buAutoNum type="alphaLcParenR"/>
                        <a:tabLst>
                          <a:tab pos="184785" algn="l"/>
                        </a:tabLst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needs to be switched or</a:t>
                      </a:r>
                      <a:r>
                        <a:rPr dirty="0" sz="1100" spc="-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updated.</a:t>
                      </a:r>
                      <a:endParaRPr sz="1100">
                        <a:latin typeface="Arimo"/>
                        <a:cs typeface="Arimo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  <a:buClr>
                          <a:srgbClr val="6D727C"/>
                        </a:buClr>
                        <a:buFont typeface="Arimo"/>
                        <a:buAutoNum type="alphaLcParenR"/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510" marR="422909">
                        <a:lnSpc>
                          <a:spcPct val="128200"/>
                        </a:lnSpc>
                        <a:buAutoNum type="alphaLcParenR"/>
                        <a:tabLst>
                          <a:tab pos="174625" algn="l"/>
                        </a:tabLst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Re-training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 should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triggered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re-train and update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 model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 the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latest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</a:t>
                      </a:r>
                      <a:r>
                        <a:rPr dirty="0" sz="1100" spc="-6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needs.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888255"/>
            <a:ext cx="5195570" cy="2249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12.18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Submitting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run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analyze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any data</a:t>
            </a:r>
            <a:r>
              <a:rPr dirty="0" sz="1100" spc="-6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drift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10. 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end dates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target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(which was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created previously,  that is,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drift-compute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). Then,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Submit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run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computation.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usually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take around 10 minutes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analyze and compute data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progress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your runs in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Experiments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Azure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227329" marR="28575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Data drift analysis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finishing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run,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been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computed.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overview,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12.19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monitor  and analyze your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in production.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magnitude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distribution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features: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7106175"/>
            <a:ext cx="5300345" cy="1820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12.19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Data Drift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magnitude trend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way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drift is measured by the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uses a  separate drift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(maintained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Azure),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looks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the baseline and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compares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comparison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simple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percentage  or degree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9715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12.19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Drift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magnitude trend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suggests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3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days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(that is,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03/23/21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04/03/21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04/04/21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3296411"/>
            <a:ext cx="5387339" cy="360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188585" cy="1099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analysis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three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occasions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below the  threshold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70%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(this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red line,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indicates the threshold). The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03/23/21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around 50%; on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04/03/21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around 44%; 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04/04/21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40%.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gives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idea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changing trend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incoming inference data  to the model.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Likewise,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feature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drift.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86839" y="2183892"/>
          <a:ext cx="5207635" cy="848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0500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6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Feature </a:t>
                      </a:r>
                      <a:r>
                        <a:rPr dirty="0" sz="1000" spc="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drift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analysis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You can assess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individual features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their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drift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scrolling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down to the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Feature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details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section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selecting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feature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choice.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example,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see the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Temperature_C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distribution over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time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feature,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</a:t>
                      </a:r>
                      <a:r>
                        <a:rPr dirty="0" sz="1000" spc="-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shown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2785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5" i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Figure</a:t>
                      </a:r>
                      <a:r>
                        <a:rPr dirty="0" sz="1000" spc="-5" i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0" i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12.20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1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176019" y="6613923"/>
            <a:ext cx="5325110" cy="22987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12.20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Feature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drift trend</a:t>
            </a:r>
            <a:r>
              <a:rPr dirty="0" sz="1100" spc="-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(Temperature_C)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the feature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change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 time,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select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choice 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feature. Metrics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Mean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value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Min value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Max value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Euclidean 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distance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, or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Wasserstein distance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available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 a  metric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choice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20" b="1">
                <a:solidFill>
                  <a:srgbClr val="6D727C"/>
                </a:solidFill>
                <a:latin typeface="Arial"/>
                <a:cs typeface="Arial"/>
              </a:rPr>
              <a:t>Mean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value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selected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Mean 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value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assess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temperature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shown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12.20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Mean  value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changed from 14 to 8 as time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progressed; 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change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Temperature_C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change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expected as  seasonal changes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rise to changes in temperature.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also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feature  distribution change,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12.21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3034283"/>
            <a:ext cx="5387339" cy="3381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794267"/>
            <a:ext cx="5378450" cy="41617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12.21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Feature distribution</a:t>
            </a:r>
            <a:r>
              <a:rPr dirty="0" sz="1100" spc="-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trend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2413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drift is drastic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anomalous,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check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 being inferred 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Insights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us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the  changing data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world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around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us. Likewise,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understand the model performance in accordance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changing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world.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Model</a:t>
            </a:r>
            <a:r>
              <a:rPr dirty="0" sz="1100" spc="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drift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keep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check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in  production.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properties of dependent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variables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change. For  example,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case,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weather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(that is,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rain).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Just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drift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Creating the data drift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monitor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model drift monitor to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outputs. 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high-  level steps to set up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mo"/>
              <a:cs typeface="Arimo"/>
            </a:endParaRPr>
          </a:p>
          <a:p>
            <a:pPr marL="441959" marR="132715" indent="-215265">
              <a:lnSpc>
                <a:spcPct val="138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Register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Output-Inference-Data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referencing all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Outputs.csv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files.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Outputs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created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</a:t>
            </a:r>
            <a:endParaRPr sz="1000">
              <a:latin typeface="Arimo"/>
              <a:cs typeface="Arimo"/>
            </a:endParaRPr>
          </a:p>
          <a:p>
            <a:pPr marL="441959" marR="342900">
              <a:lnSpc>
                <a:spcPct val="141000"/>
              </a:lnSpc>
              <a:spcBef>
                <a:spcPts val="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Datasets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outputs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inference dataset, 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important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columns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(for example,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Future_Weather_Condition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 and change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3724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845713"/>
            <a:ext cx="5137785" cy="1315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 marR="7620">
              <a:lnSpc>
                <a:spcPct val="141000"/>
              </a:lnSpc>
              <a:spcBef>
                <a:spcPts val="9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into tabular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time-series format (drift can only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computed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time-series  data)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column with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Timestamp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spcBef>
                <a:spcPts val="495"/>
              </a:spcBef>
              <a:buAutoNum type="arabicPeriod" startAt="2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 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 (for example,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monitor)</a:t>
            </a:r>
            <a:r>
              <a:rPr dirty="0" sz="10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ct val="141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Dataset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on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Dataset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Monitor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feature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 (for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future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weather condition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 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threshold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want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monitor.</a:t>
            </a:r>
            <a:endParaRPr sz="100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spcBef>
                <a:spcPts val="490"/>
              </a:spcBef>
              <a:buAutoNum type="arabicPeriod" startAt="3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Analyze the model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overview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12.22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126243"/>
            <a:ext cx="5365750" cy="251206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12.22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Submitting a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run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analyze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the data</a:t>
            </a:r>
            <a:r>
              <a:rPr dirty="0" sz="1100" spc="-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drift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surpassed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threshold, then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indication that  you should retrain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train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comparison results in a simple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statistical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percentage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degree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change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data.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gone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past the  threshold (for example,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70%),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notify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administrator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product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owner via  email or take actions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another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retraining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existing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smart actions,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govern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maximum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ways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 chapter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Chapter</a:t>
            </a:r>
            <a:endParaRPr sz="1000">
              <a:latin typeface="Arial"/>
              <a:cs typeface="Arial"/>
            </a:endParaRPr>
          </a:p>
          <a:p>
            <a:pPr marL="12700" marR="37465">
              <a:lnSpc>
                <a:spcPct val="128200"/>
              </a:lnSpc>
            </a:pP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13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Governing the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ML System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for Continual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Learning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). So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implemented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setting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let's monitor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system's application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2150364"/>
            <a:ext cx="5387339" cy="3781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59883"/>
            <a:ext cx="5389245" cy="1868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Application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performance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in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form of REST API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endpoints, which can be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consumed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users.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these endpoints using Azure Application  Insights (enabled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Monitor).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performance, access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 Insights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dashboard,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12.23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Go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  <a:p>
            <a:pPr algn="just" marL="12700" marR="21399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Endpoints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workspace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 endpoint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on. Click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Application Insights url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access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Insights endpoint connected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API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endpoint: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8169927"/>
            <a:ext cx="5348605" cy="794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12.23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Application Insights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Overview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Application Insights Overview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information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service. Additionally,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2985516"/>
            <a:ext cx="5387339" cy="4969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277485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information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as failed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requests, server response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time, server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requests,  and availability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Overview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5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12.24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164599"/>
            <a:ext cx="5366385" cy="14376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12.24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Application Insights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Overview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metrics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information,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 performance. Ideally,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should not have any failed requests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server  response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times.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get deeper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insights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 access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dashboard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top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screen), 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12.25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1458467"/>
            <a:ext cx="5387339" cy="3499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309635"/>
            <a:ext cx="5394325" cy="33242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12.25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Application dashboard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detailed performance assessment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4699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dashboard,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performance in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detail.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instance,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usage,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reliability,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other  information. In terms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usage,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Unique sessions </a:t>
            </a:r>
            <a:r>
              <a:rPr dirty="0" sz="1100" spc="20" b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users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information to  monitor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unique users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is 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serve.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Additionally,</a:t>
            </a:r>
            <a:endParaRPr sz="1100">
              <a:latin typeface="Arimo"/>
              <a:cs typeface="Arimo"/>
            </a:endParaRPr>
          </a:p>
          <a:p>
            <a:pPr algn="just"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Average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availability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information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useful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assess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availability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 service 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users. With this information,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make scaling decisions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 are needed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6985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monitor application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reliability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assessing information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requests, server exceptions, and dependency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failures.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monitor  responsiveness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information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the average server response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CPU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utilization.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Ideally,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should not 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failures,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failures,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deeper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application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logs,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12.26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accessing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Transaction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search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3240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988071"/>
            <a:ext cx="5287010" cy="16529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12.26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Accessing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logs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understand any errors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or</a:t>
            </a:r>
            <a:r>
              <a:rPr dirty="0" sz="1100" spc="-4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failures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take a closer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logs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to understand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failures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 errors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order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debug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maintain the healthy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satisfied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maximum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impact. Therefore, monitoring applications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rewarding to reveal  potential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failures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maintain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application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users in the most  efficient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841090"/>
            <a:ext cx="295846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Analyzing your </a:t>
            </a:r>
            <a:r>
              <a:rPr dirty="0" sz="1800" spc="25" b="1">
                <a:solidFill>
                  <a:srgbClr val="444954"/>
                </a:solidFill>
                <a:latin typeface="Arial"/>
                <a:cs typeface="Arial"/>
              </a:rPr>
              <a:t>ML</a:t>
            </a:r>
            <a:r>
              <a:rPr dirty="0" sz="1800" spc="-10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6288680"/>
            <a:ext cx="5406390" cy="174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analyzing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 time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key to  understanding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produce maximized business value. Humans play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key role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analyzing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 performance and detecting subtle anomalies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threats.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analyze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to detect any biases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threats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makes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decisions in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certain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pattern.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 this by applying advanced techniques,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adversarial attack prevention techniques, or by understanding  local and global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explanations.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861060"/>
            <a:ext cx="5387339" cy="2912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59883"/>
            <a:ext cx="5388610" cy="7527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Data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slicing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algn="just" marL="12700" marR="21018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slicing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do 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variety in  terms of demographics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samples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(for example, sex, age groups,  and more).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measure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fairness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focus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bias</a:t>
            </a:r>
            <a:r>
              <a:rPr dirty="0" sz="1100" spc="-1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Bias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and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threat</a:t>
            </a:r>
            <a:r>
              <a:rPr dirty="0" sz="1100" spc="-2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detection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016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determine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bias in production,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bias-variance trade-off  method.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makes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simple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the model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bias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 possible  threat. 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without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saying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there might be better methods to monitor bias,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idea here is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keep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simple, as, sometimes,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simplicity is better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more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2069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disparity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between our model's average prediction and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right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attempting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bias. Variance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the variability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estimation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given data point or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informs us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data spread. Analyzing  bias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inference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reveals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20.1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variance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1.23 (you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analyzing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bias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variance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https://machinelearningmastery.com/calculate-the-bias-variance-trade-off/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 and low variance; therefore,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might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idea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retrain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our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inference data to balance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bias-variance.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Local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and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global</a:t>
            </a:r>
            <a:r>
              <a:rPr dirty="0" sz="1100" spc="-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explanations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4445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global explanations offer different perspectives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performance.  Local explanation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offers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justification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specific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individual  input, whereas global explanation provides insights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predictive  process, independent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particular input.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previously looked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global  explanations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while exploring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12.19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further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investigate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distribution, as shown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12.21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local  explanations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detail.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3556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for fairness, bias,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global explanations</a:t>
            </a:r>
            <a:r>
              <a:rPr dirty="0" sz="1100" spc="-1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gives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 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insights 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performance,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information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govern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system.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8714267"/>
            <a:ext cx="3432810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Governing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your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</a:t>
            </a:r>
            <a:r>
              <a:rPr dirty="0" sz="2250" spc="-9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system</a:t>
            </a:r>
            <a:endParaRPr sz="225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143500" cy="1315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great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governance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involves quality assurance and control,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auditing,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reporting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have end-to-end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trackability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compliance with  regulations.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systems' efficacy (that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ability to produce a desired or  intended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result)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dependent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achieve maximum 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 far,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monitored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analyzed our deployed model for  inference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016515"/>
            <a:ext cx="5350510" cy="30626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12.27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Components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governing your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</a:t>
            </a:r>
            <a:r>
              <a:rPr dirty="0" sz="1100" spc="-6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system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efficacy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determined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smart actions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taken 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alerting. 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governance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terms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actions,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QA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control, and model  auditing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reports.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Summary</a:t>
            </a:r>
            <a:endParaRPr sz="2250">
              <a:latin typeface="Arimo"/>
              <a:cs typeface="Arimo"/>
            </a:endParaRPr>
          </a:p>
          <a:p>
            <a:pPr marL="12700" marR="70485">
              <a:lnSpc>
                <a:spcPct val="128200"/>
              </a:lnSpc>
              <a:spcBef>
                <a:spcPts val="13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principles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our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and monitoring them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achieve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maximized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explored the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consumers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the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implemented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Monitoring framework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hypothetical business use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deployed a model.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carried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 this hands-on implementation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6093" y="2379124"/>
            <a:ext cx="5341490" cy="3369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1724" y="859536"/>
            <a:ext cx="4993005" cy="167068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44450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350"/>
              </a:spcBef>
            </a:pP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Use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case implementation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6510" marR="11176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model's performance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system (a  computer connected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CCTV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pet park).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accuracy, precision,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scores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periodically (once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day)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ensure the model's performance does not deteriorate below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threshold.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deteriorates below the threshold,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initiate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governing mechanisms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a trigger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retrain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model).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86839" y="2779776"/>
          <a:ext cx="5207635" cy="2479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024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7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Govern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Monitoring 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analyzing 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govern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deployed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application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drive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optimal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business (or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purpose 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system).</a:t>
                      </a:r>
                      <a:r>
                        <a:rPr dirty="0" sz="1000" spc="-6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After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monitoring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analyzing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production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data,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generate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certain alerts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actions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govern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system. For example,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owner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quality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1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assurance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expert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gets alerted when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deteriorates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(for</a:t>
                      </a:r>
                      <a:r>
                        <a:rPr dirty="0" sz="1000" spc="-8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example,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low accuracy,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high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bias,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on)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below 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pre-defined threshold.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r>
                        <a:rPr dirty="0" sz="10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1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owner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initiates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trigger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retrain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deploy an alternative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model.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Lastly,</a:t>
                      </a:r>
                      <a:r>
                        <a:rPr dirty="0" sz="10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1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important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aspect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governance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"compliance"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local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global laws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rules. 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compliance, 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explainability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transparency are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vital.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</a:t>
                      </a:r>
                      <a:r>
                        <a:rPr dirty="0" sz="1000" spc="-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this,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5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auditing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reporting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done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provide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end-to-end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traceability</a:t>
                      </a:r>
                      <a:r>
                        <a:rPr dirty="0" sz="10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explainability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production</a:t>
                      </a:r>
                      <a:r>
                        <a:rPr dirty="0" sz="1000" spc="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models.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01724" y="5477255"/>
            <a:ext cx="4993005" cy="29095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Use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case implementation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6510" marR="1968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model's performance in the production  system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(a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computer connected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CCTV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park). 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analysis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accuracy, precision,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recall scores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deployed model,  periodically (once a day),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generated when the model's performance  deteriorates below the pre-defined threshold.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owner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park  generates actions,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based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alerts. For example,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alert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generated notifying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product owner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30%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detect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dogs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than cats. The product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owner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triggers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re-training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to update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the latest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reduce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bias,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 model in production.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pet park in Barcelona is well-governed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the  business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8539629"/>
            <a:ext cx="522224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brings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end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 All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deployed, and  monitored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method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end-to-end traceable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lineage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024120" cy="21189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Explainable Monitoring framework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measure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performance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systems.  Finally,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for governing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 the robust  performance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5811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further explore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governance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ML systems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continual</a:t>
            </a:r>
            <a:r>
              <a:rPr dirty="0" sz="11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 concepts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final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chapter!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Chapter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mo"/>
              <a:cs typeface="Arimo"/>
            </a:endParaRPr>
          </a:p>
          <a:p>
            <a:pPr algn="ctr" marL="389255">
              <a:lnSpc>
                <a:spcPct val="100000"/>
              </a:lnSpc>
            </a:pPr>
            <a:r>
              <a:rPr dirty="0" sz="1000" spc="-10">
                <a:solidFill>
                  <a:srgbClr val="878E9A"/>
                </a:solidFill>
                <a:latin typeface="Arimo"/>
                <a:cs typeface="Arimo"/>
              </a:rPr>
              <a:t>End </a:t>
            </a:r>
            <a:r>
              <a:rPr dirty="0" sz="1000" spc="-5">
                <a:solidFill>
                  <a:srgbClr val="878E9A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878E9A"/>
                </a:solidFill>
                <a:latin typeface="Arimo"/>
                <a:cs typeface="Arimo"/>
              </a:rPr>
              <a:t>Chapter</a:t>
            </a:r>
            <a:r>
              <a:rPr dirty="0" sz="1000" spc="-25">
                <a:solidFill>
                  <a:srgbClr val="878E9A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878E9A"/>
                </a:solidFill>
                <a:latin typeface="Arimo"/>
                <a:cs typeface="Arimo"/>
              </a:rPr>
              <a:t>15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 Chapt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234953"/>
            <a:ext cx="4652010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4600"/>
              </a:lnSpc>
              <a:spcBef>
                <a:spcPts val="95"/>
              </a:spcBef>
            </a:pP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Chapter </a:t>
            </a:r>
            <a:r>
              <a:rPr dirty="0" sz="1950">
                <a:solidFill>
                  <a:srgbClr val="444954"/>
                </a:solidFill>
                <a:latin typeface="Arimo"/>
                <a:cs typeface="Arimo"/>
              </a:rPr>
              <a:t>13: </a:t>
            </a: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Governing </a:t>
            </a:r>
            <a:r>
              <a:rPr dirty="0" sz="1950" spc="15">
                <a:solidFill>
                  <a:srgbClr val="444954"/>
                </a:solidFill>
                <a:latin typeface="Arimo"/>
                <a:cs typeface="Arimo"/>
              </a:rPr>
              <a:t>the ML </a:t>
            </a: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System</a:t>
            </a:r>
            <a:r>
              <a:rPr dirty="0" sz="1950" spc="-13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for  Continual</a:t>
            </a:r>
            <a:r>
              <a:rPr dirty="0" sz="1950" spc="1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Learning</a:t>
            </a:r>
            <a:endParaRPr sz="195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3263157"/>
            <a:ext cx="5360670" cy="3152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7940">
              <a:lnSpc>
                <a:spcPct val="141000"/>
              </a:lnSpc>
              <a:spcBef>
                <a:spcPts val="100"/>
              </a:spcBef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will reflect on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need for continual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b="1">
                <a:solidFill>
                  <a:srgbClr val="6D727C"/>
                </a:solidFill>
                <a:latin typeface="Arial"/>
                <a:cs typeface="Arial"/>
              </a:rPr>
              <a:t>machine learning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10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)  solutions. Adaptation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core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machine intelligence. The better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adaptation,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better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system. Continual learning focuses 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external environment and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adapts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Enabling  continual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reap great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benefits.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at what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successfully govern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 explore continuous learning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study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governance  component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Explainable Monitoring Framework,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helps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control and govern ML  systems to achieve maximum value.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 will delve into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hands-on implementation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governance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enabling alert 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action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features. Next,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will look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ways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assuring quality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models and controlling deployments,  and we'll learn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best practices to generate model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audits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reports. Lastly, 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learn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methods to enable model retraining and maintain CI/CD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pipelines.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288290">
              <a:lnSpc>
                <a:spcPct val="141000"/>
              </a:lnSpc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reflecting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 learning and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go 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explore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following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topics 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6653783"/>
            <a:ext cx="5207635" cy="11188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continual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Governing an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system using Explainable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Enabling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retraining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Maintaining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CI/CD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8052020"/>
            <a:ext cx="5090795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Understanding </a:t>
            </a: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the </a:t>
            </a:r>
            <a:r>
              <a:rPr dirty="0" sz="1950" spc="15">
                <a:solidFill>
                  <a:srgbClr val="444954"/>
                </a:solidFill>
                <a:latin typeface="Arimo"/>
                <a:cs typeface="Arimo"/>
              </a:rPr>
              <a:t>need </a:t>
            </a: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for continual</a:t>
            </a:r>
            <a:r>
              <a:rPr dirty="0" sz="1950" spc="-6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learning</a:t>
            </a:r>
            <a:endParaRPr sz="195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8522481"/>
            <a:ext cx="5207635" cy="670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got started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1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Fundamentals 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of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MLOps Workflow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learned about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reasons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adoption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stunted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organizations. One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reasons was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lack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 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systems.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Yes,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 learning! 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address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challenge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this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569"/>
            <a:ext cx="5278755" cy="455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make sure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learn how to enable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capability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end of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chapter. Now, let's look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learning.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538385"/>
            <a:ext cx="180848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Continual</a:t>
            </a:r>
            <a:r>
              <a:rPr dirty="0" sz="1600" spc="-7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949469"/>
            <a:ext cx="5401310" cy="1529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built on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principle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continuously learning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human experts, and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external environment. Continual learning enables lifelong learning, with adaptation at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core.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enables ML systems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become intelligent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over time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adapt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task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at hand. It does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learning from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environment and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human experts assisting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 system.  Continual learning can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powerful add-on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 system.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 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allow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you 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realize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maximum potential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over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time. Continual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highly recommended. Let's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at an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example: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6090177"/>
            <a:ext cx="5379720" cy="25571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4615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Figure 13.1 – A </a:t>
            </a:r>
            <a:r>
              <a:rPr dirty="0" sz="1000" spc="-5">
                <a:solidFill>
                  <a:srgbClr val="6B757C"/>
                </a:solidFill>
                <a:latin typeface="Arimo"/>
                <a:cs typeface="Arimo"/>
              </a:rPr>
              <a:t>loan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issuing scenario – a traditional system versus an </a:t>
            </a:r>
            <a:r>
              <a:rPr dirty="0" sz="1000" spc="-15">
                <a:solidFill>
                  <a:srgbClr val="6B75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system assisted </a:t>
            </a:r>
            <a:r>
              <a:rPr dirty="0" sz="1000" spc="-5">
                <a:solidFill>
                  <a:srgbClr val="6B75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a  human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several advantages to deploying a model (enabled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 learning) compared to  having a traditional process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 organization that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fully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dependent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on human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employees.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preceding diagram,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can see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steps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bank's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loan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approval process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 two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cases.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first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scenario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driven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human experts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(such as 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traditional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bank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setup)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only.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second scenario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automated or augmented using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screen applications, negotiate, provide loan application finalization (where a human expert  reviews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 system's decision and approves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rejects it),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approve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loan.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 processing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time of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traditional setup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1 week, while the processing time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  (working together with human experts)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6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hours.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4695" y="3670708"/>
            <a:ext cx="5344275" cy="2243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569"/>
            <a:ext cx="5401945" cy="2174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faster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more sustainable for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bank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continually learning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improving with a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assistant's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help.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Human employees have a fixed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term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employment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company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job.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they leave, their domain expertise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gone, and training a new employee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onboarding a new employee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same task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costly.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other hand,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 ML model  working together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with 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assisted by human experts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learns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continually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time progresses  manages to learn with time and retains that knowledge indefinitely (with regards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time).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that's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acquired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(together with human experts)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  retained forever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bank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compared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traditional approach,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employees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constantly changing. Continual learning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unleash great value for an ML system and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long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run.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3257456"/>
            <a:ext cx="304609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444954"/>
                </a:solidFill>
                <a:latin typeface="Arial"/>
                <a:cs typeface="Arial"/>
              </a:rPr>
              <a:t>The </a:t>
            </a: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need for continual</a:t>
            </a:r>
            <a:r>
              <a:rPr dirty="0" sz="1600" spc="-5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3668540"/>
            <a:ext cx="5271135" cy="455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following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diagram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shows some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reasons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why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needed and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enhance your ML system to maximize your business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value: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068470"/>
            <a:ext cx="3260725" cy="557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Figure 13.2 – Benefits of continual</a:t>
            </a:r>
            <a:r>
              <a:rPr dirty="0" sz="1000" spc="-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learning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 through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benefits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detail:</a:t>
            </a:r>
            <a:endParaRPr sz="1000">
              <a:latin typeface="Arimo"/>
              <a:cs typeface="Arim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386839" y="7865364"/>
          <a:ext cx="5207635" cy="131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0500">
                <a:tc>
                  <a:txBody>
                    <a:bodyPr/>
                    <a:lstStyle/>
                    <a:p>
                      <a:pPr algn="r" marL="214629" marR="175260" indent="-214629">
                        <a:lnSpc>
                          <a:spcPts val="1160"/>
                        </a:lnSpc>
                        <a:buSzPct val="90000"/>
                        <a:buFont typeface="Symbol"/>
                        <a:buChar char=""/>
                        <a:tabLst>
                          <a:tab pos="214629" algn="l"/>
                          <a:tab pos="21526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Adaptation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In most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straightforward applications, data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drift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might stay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same</a:t>
                      </a:r>
                      <a:r>
                        <a:rPr dirty="0" sz="1000" spc="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algn="r" marR="13843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keeps coming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However,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many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applications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have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dynamically changed</a:t>
                      </a:r>
                      <a:r>
                        <a:rPr dirty="0" sz="1000" spc="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7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drifts,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 as recommendation or anomaly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detection systems,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r>
                        <a:rPr dirty="0" sz="1000" spc="-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keeps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flowing. In these cases, continually learning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important for adapting and</a:t>
                      </a:r>
                      <a:r>
                        <a:rPr dirty="0" sz="1000" spc="7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being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accurate with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predictions.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Hence,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adapting 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changing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nature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and</a:t>
                      </a:r>
                      <a:r>
                        <a:rPr dirty="0" sz="10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5560">
                    <a:lnT w="82296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3547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30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environment is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important.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250957" y="4341634"/>
            <a:ext cx="5253769" cy="2469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372491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18415" rIns="0" bIns="0" rtlCol="0" vert="horz">
            <a:spAutoFit/>
          </a:bodyPr>
          <a:lstStyle/>
          <a:p>
            <a:pPr marL="231140" marR="254635" indent="-215265">
              <a:lnSpc>
                <a:spcPts val="1839"/>
              </a:lnSpc>
              <a:spcBef>
                <a:spcPts val="14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Scalability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white paper published by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IDC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  <a:hlinkClick r:id="rId2"/>
              </a:rPr>
              <a:t>www.seagate.com/files/www-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 content/our-story/trends/files/idc-seagate-dataage-whitepaper.pdf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suggests that</a:t>
            </a:r>
            <a:r>
              <a:rPr dirty="0" sz="1000" spc="1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</a:t>
            </a:r>
            <a:endParaRPr sz="1000">
              <a:latin typeface="Arimo"/>
              <a:cs typeface="Arimo"/>
            </a:endParaRPr>
          </a:p>
          <a:p>
            <a:pPr marL="231140" marR="233045">
              <a:lnSpc>
                <a:spcPts val="1820"/>
              </a:lnSpc>
              <a:spcBef>
                <a:spcPts val="1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2025,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rate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generation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grow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160 ZB/year,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able to store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of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paper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predicts that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only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able to store</a:t>
            </a:r>
            <a:r>
              <a:rPr dirty="0" sz="10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between</a:t>
            </a:r>
            <a:endParaRPr sz="1000">
              <a:latin typeface="Arimo"/>
              <a:cs typeface="Arimo"/>
            </a:endParaRPr>
          </a:p>
          <a:p>
            <a:pPr marL="231140" marR="86995">
              <a:lnSpc>
                <a:spcPts val="1839"/>
              </a:lnSpc>
              <a:spcBef>
                <a:spcPts val="5"/>
              </a:spcBef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3%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12%.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needs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be processed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fly;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otherwise,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lost since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storage infrastructure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cannot keep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up with the data that is produced. The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main</a:t>
            </a:r>
            <a:endParaRPr sz="1000">
              <a:latin typeface="Arimo"/>
              <a:cs typeface="Arimo"/>
            </a:endParaRPr>
          </a:p>
          <a:p>
            <a:pPr marL="231140" marR="86995">
              <a:lnSpc>
                <a:spcPts val="1820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trick here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process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incoming data once, store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only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essential information, and  then get rid of the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rest.</a:t>
            </a:r>
            <a:endParaRPr sz="1000">
              <a:latin typeface="Arimo"/>
              <a:cs typeface="Arimo"/>
            </a:endParaRPr>
          </a:p>
          <a:p>
            <a:pPr marL="231140" marR="159385" indent="-215265">
              <a:lnSpc>
                <a:spcPts val="1839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Relevance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need to be relevant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 to adapt to  changing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contexts. Continual learning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keep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highly  relevant to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valuable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changing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contexts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environments.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45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Performance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Continual learning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enable high performance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system,</a:t>
            </a:r>
            <a:endParaRPr sz="1000">
              <a:latin typeface="Arimo"/>
              <a:cs typeface="Arimo"/>
            </a:endParaRPr>
          </a:p>
          <a:p>
            <a:pPr marL="231140" marR="28575">
              <a:lnSpc>
                <a:spcPct val="1527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since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powers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system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relevant by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adapting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 changing 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environment.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other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words,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relevant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improve the performance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the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system,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accuracy or other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metrics,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providing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more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meaningful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 valuable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predictions.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4736865"/>
            <a:ext cx="5403215" cy="2508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For these reasons, continual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system, so without continual learning,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cannot reach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maximum value an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 has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offer. In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other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words,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projects are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doomed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fail.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learning 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succeeding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projects. An efficient governance  strategy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part 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Explainable Monitoring can enable continual learning. An important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part of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continual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retraining,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cope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with evolving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make relevant  decisions.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this,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can fuse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Explainable Monitoring and model retraining to enable  continual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learning: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 b="1">
                <a:solidFill>
                  <a:srgbClr val="6D727C"/>
                </a:solidFill>
                <a:latin typeface="Arial"/>
                <a:cs typeface="Arial"/>
              </a:rPr>
              <a:t>Explainable Monitoring + </a:t>
            </a:r>
            <a:r>
              <a:rPr dirty="0" sz="1000" spc="-5" b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000" spc="-10" b="1">
                <a:solidFill>
                  <a:srgbClr val="6D727C"/>
                </a:solidFill>
                <a:latin typeface="Arial"/>
                <a:cs typeface="Arial"/>
              </a:rPr>
              <a:t>Retraining = Continual</a:t>
            </a:r>
            <a:r>
              <a:rPr dirty="0" sz="1000" spc="-4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6D727C"/>
                </a:solidFill>
                <a:latin typeface="Arial"/>
                <a:cs typeface="Arial"/>
              </a:rPr>
              <a:t>Learning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461009">
              <a:lnSpc>
                <a:spcPct val="141000"/>
              </a:lnSpc>
              <a:spcBef>
                <a:spcPts val="5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Going ahead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will see continual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depth. Now,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explore how we can bring  efficient governance to ML systems.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515572"/>
            <a:ext cx="4146550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Explainable monitoring </a:t>
            </a: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–</a:t>
            </a:r>
            <a:r>
              <a:rPr dirty="0" sz="1950" spc="-1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governance</a:t>
            </a:r>
            <a:endParaRPr sz="195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982985"/>
            <a:ext cx="535368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section, we will implement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governance mechanisms that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learned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previously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-15" i="1">
                <a:solidFill>
                  <a:srgbClr val="49C4E2"/>
                </a:solidFill>
                <a:latin typeface="Arial"/>
                <a:cs typeface="Arial"/>
              </a:rPr>
              <a:t>11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Key Principles 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of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Monitoring 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Your ML System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case 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have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been working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on.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 will delve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three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components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governing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 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diagram: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561489"/>
            <a:ext cx="5282565" cy="184721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Figure 13.3 – Components </a:t>
            </a:r>
            <a:r>
              <a:rPr dirty="0" sz="1000">
                <a:solidFill>
                  <a:srgbClr val="6B75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governing your </a:t>
            </a:r>
            <a:r>
              <a:rPr dirty="0" sz="1000" spc="-5">
                <a:solidFill>
                  <a:srgbClr val="6B757C"/>
                </a:solidFill>
                <a:latin typeface="Arimo"/>
                <a:cs typeface="Arimo"/>
              </a:rPr>
              <a:t>ML</a:t>
            </a:r>
            <a:r>
              <a:rPr dirty="0" sz="1000" spc="-4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000" spc="-15">
                <a:solidFill>
                  <a:srgbClr val="6B757C"/>
                </a:solidFill>
                <a:latin typeface="Arimo"/>
                <a:cs typeface="Arimo"/>
              </a:rPr>
              <a:t>system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effectiveness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systems results from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they 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governed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maximize business  value.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have end-to-end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trackability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comply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legislation,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governance requires  quality assurance and monitoring, model auditing,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reporting. We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regulate and rule ML  systems by monitoring and analyzing model outputs.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Smart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warnings and behavior guide  governance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optimize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business value. Let's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at how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system's governance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orchestrated by warnings and behavior, model quality assurance and control, model auditing,  and reports.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646833"/>
            <a:ext cx="17849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Alerts and</a:t>
            </a:r>
            <a:r>
              <a:rPr dirty="0" sz="1600" spc="-5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actions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057917"/>
            <a:ext cx="5301615" cy="193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generated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performing scheduled checks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detect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conditions. Upon meeting a  condition, an alert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generated. Based on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alert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that's generated,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perform actions. In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will learn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about these elements and how they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orchestrated to govern an ML  system.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444954"/>
                </a:solidFill>
                <a:latin typeface="Arial"/>
                <a:cs typeface="Arial"/>
              </a:rPr>
              <a:t>What is an alert?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266065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alert 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scheduled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task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background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monitor an application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if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specific conditions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being detected. An alert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driven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three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things: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892016"/>
            <a:ext cx="5325416" cy="3436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61722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Schedule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often should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conditions?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Conditions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needs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detected?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Actions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What should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we do when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condition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detected?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775617"/>
            <a:ext cx="538670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alerts based on application performance to monitor aspects such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10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2188464"/>
            <a:ext cx="5207635" cy="2085339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availability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based on a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failed requests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server response time based on a</a:t>
            </a:r>
            <a:r>
              <a:rPr dirty="0" sz="10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server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exceptions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based on a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threshold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based on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drift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based on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drift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based on errors or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exceptions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4425969"/>
            <a:ext cx="5260340" cy="215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8419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 important area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governing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dealing with errors,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turn our attention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error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handling.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444954"/>
                </a:solidFill>
                <a:latin typeface="Arial"/>
                <a:cs typeface="Arial"/>
              </a:rPr>
              <a:t>Dealing with</a:t>
            </a:r>
            <a:r>
              <a:rPr dirty="0" sz="1000" spc="-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444954"/>
                </a:solidFill>
                <a:latin typeface="Arial"/>
                <a:cs typeface="Arial"/>
              </a:rPr>
              <a:t>errors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Potential errors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always possible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application. We can foresee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addressing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all 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edge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cases for our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application. Using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framework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shown in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following  diagram, we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address these errors.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purpose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framework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identify edge cases  and automated debugging methods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tackle possible errors.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will keep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service up  and running: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6231794"/>
            <a:ext cx="5330825" cy="28759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Figure 13.4 – Framework for debugging and investigating</a:t>
            </a:r>
            <a:r>
              <a:rPr dirty="0" sz="1000" spc="-4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6B757C"/>
                </a:solidFill>
                <a:latin typeface="Arimo"/>
                <a:cs typeface="Arimo"/>
              </a:rPr>
              <a:t>errors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9525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preceding diagram, we started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identifying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errors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might be  present and choosing a resource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address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error.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choosing a resource,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 errors 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checking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high utilization of resources and resource saturation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(a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resource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saturated when its capacity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fully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utilized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capacity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past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threshold).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case of  either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issue, we investigate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discovery by investigating logs and devising 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handle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errors. Eventually, we automate debugging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using premade scripts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handle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issues  (blocking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 from functioning optimally), for example,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restarting the resource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reloading a function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file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get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resource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healthy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state.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508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By addressing all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edge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cases and devising automated error handling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debugging,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applications failure-proof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serve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users.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Having a failure-proof application  enables robustness, making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sure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users have a seamless experience and value from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using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1652" y="924474"/>
            <a:ext cx="5243677" cy="5013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569"/>
            <a:ext cx="5369560" cy="191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 application. Once you have identified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error,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address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investigating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automated debugging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solving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error.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After all,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prevention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better than a cure.  Hence, checking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possible edge cases and addressing them beforehand can be</a:t>
            </a:r>
            <a:r>
              <a:rPr dirty="0" sz="1000" spc="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rewarding.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15875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handle potential errors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using exception handling functionalities. Exception handling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programming technique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dealing with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rare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situations that necessitate special  care. Exception handling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wide range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error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easy to implement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Python. 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can  use the </a:t>
            </a:r>
            <a:r>
              <a:rPr dirty="0" sz="1000" spc="125">
                <a:solidFill>
                  <a:srgbClr val="E83D8C"/>
                </a:solidFill>
                <a:latin typeface="Arial"/>
                <a:cs typeface="Arial"/>
              </a:rPr>
              <a:t>try</a:t>
            </a:r>
            <a:r>
              <a:rPr dirty="0" sz="1000" spc="12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except</a:t>
            </a:r>
            <a:r>
              <a:rPr dirty="0" sz="1000" spc="4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else</a:t>
            </a:r>
            <a:r>
              <a:rPr dirty="0" sz="1000" spc="6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75">
                <a:solidFill>
                  <a:srgbClr val="E83D8C"/>
                </a:solidFill>
                <a:latin typeface="Arial"/>
                <a:cs typeface="Arial"/>
              </a:rPr>
              <a:t>finally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functionalities to handle errors and exceptions,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diagram: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8281573"/>
            <a:ext cx="5071745" cy="7696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Figure 13.5 – Handling exceptions </a:t>
            </a:r>
            <a:r>
              <a:rPr dirty="0" sz="1000" spc="-15">
                <a:solidFill>
                  <a:srgbClr val="6B75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edge</a:t>
            </a:r>
            <a:r>
              <a:rPr dirty="0" sz="10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000" spc="-15">
                <a:solidFill>
                  <a:srgbClr val="6B757C"/>
                </a:solidFill>
                <a:latin typeface="Arimo"/>
                <a:cs typeface="Arimo"/>
              </a:rPr>
              <a:t>cases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41000"/>
              </a:lnSpc>
              <a:spcBef>
                <a:spcPts val="5"/>
              </a:spcBef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statements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executed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 exception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encountered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the </a:t>
            </a:r>
            <a:r>
              <a:rPr dirty="0" sz="1000" spc="170">
                <a:solidFill>
                  <a:srgbClr val="E83D8C"/>
                </a:solidFill>
                <a:latin typeface="Arial"/>
                <a:cs typeface="Arial"/>
              </a:rPr>
              <a:t>try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clause.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exception(s)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found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70">
                <a:solidFill>
                  <a:srgbClr val="E83D8C"/>
                </a:solidFill>
                <a:latin typeface="Arial"/>
                <a:cs typeface="Arial"/>
              </a:rPr>
              <a:t>try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clause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caught and treated with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except</a:t>
            </a:r>
            <a:r>
              <a:rPr dirty="0" sz="1000" spc="-13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block.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2913888"/>
            <a:ext cx="5387339" cy="514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39997"/>
            <a:ext cx="5311775" cy="1057275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else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block allows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write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parts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only run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there are no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exceptions</a:t>
            </a:r>
            <a:r>
              <a:rPr dirty="0" sz="1000" spc="-1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000">
              <a:latin typeface="Arimo"/>
              <a:cs typeface="Arimo"/>
            </a:endParaRPr>
          </a:p>
          <a:p>
            <a:pPr marL="12700" marR="5080">
              <a:lnSpc>
                <a:spcPts val="1730"/>
              </a:lnSpc>
              <a:spcBef>
                <a:spcPts val="110"/>
              </a:spcBef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70">
                <a:solidFill>
                  <a:srgbClr val="E83D8C"/>
                </a:solidFill>
                <a:latin typeface="Arial"/>
                <a:cs typeface="Arial"/>
              </a:rPr>
              <a:t>try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clause. Using </a:t>
            </a:r>
            <a:r>
              <a:rPr dirty="0" sz="1000" spc="150">
                <a:solidFill>
                  <a:srgbClr val="E83D8C"/>
                </a:solidFill>
                <a:latin typeface="Arial"/>
                <a:cs typeface="Arial"/>
              </a:rPr>
              <a:t>finally</a:t>
            </a:r>
            <a:r>
              <a:rPr dirty="0" sz="1000" spc="150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000" spc="-1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or without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previously experienced exceptions, you can  run parts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code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that should always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run.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Here 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list 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some possible common exceptions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errors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out</a:t>
            </a:r>
            <a:r>
              <a:rPr dirty="0" sz="10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604" y="8028431"/>
            <a:ext cx="1757680" cy="852169"/>
          </a:xfrm>
          <a:custGeom>
            <a:avLst/>
            <a:gdLst/>
            <a:ahLst/>
            <a:cxnLst/>
            <a:rect l="l" t="t" r="r" b="b"/>
            <a:pathLst>
              <a:path w="1757680" h="852170">
                <a:moveTo>
                  <a:pt x="1082040" y="569988"/>
                </a:moveTo>
                <a:lnTo>
                  <a:pt x="1010412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1010399" y="641604"/>
                </a:lnTo>
                <a:lnTo>
                  <a:pt x="1010399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1010399" y="851916"/>
                </a:lnTo>
                <a:lnTo>
                  <a:pt x="1082040" y="851916"/>
                </a:lnTo>
                <a:lnTo>
                  <a:pt x="1082040" y="569988"/>
                </a:lnTo>
                <a:close/>
              </a:path>
              <a:path w="1757680" h="852170">
                <a:moveTo>
                  <a:pt x="1231392" y="12"/>
                </a:moveTo>
                <a:lnTo>
                  <a:pt x="1159764" y="12"/>
                </a:ln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159764" y="281940"/>
                </a:lnTo>
                <a:lnTo>
                  <a:pt x="1231392" y="281940"/>
                </a:lnTo>
                <a:lnTo>
                  <a:pt x="1231392" y="12"/>
                </a:lnTo>
                <a:close/>
              </a:path>
              <a:path w="1757680" h="852170">
                <a:moveTo>
                  <a:pt x="1757172" y="285000"/>
                </a:moveTo>
                <a:lnTo>
                  <a:pt x="16855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1685544" y="356616"/>
                </a:lnTo>
                <a:lnTo>
                  <a:pt x="1685544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1685544" y="566928"/>
                </a:lnTo>
                <a:lnTo>
                  <a:pt x="1757172" y="566928"/>
                </a:lnTo>
                <a:lnTo>
                  <a:pt x="17571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19" y="4674381"/>
            <a:ext cx="5393055" cy="442404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360045">
              <a:lnSpc>
                <a:spcPct val="141000"/>
              </a:lnSpc>
              <a:spcBef>
                <a:spcPts val="65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edge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cases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errors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common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addressed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application by  using </a:t>
            </a:r>
            <a:r>
              <a:rPr dirty="0" sz="1000" spc="170">
                <a:solidFill>
                  <a:srgbClr val="E83D8C"/>
                </a:solidFill>
                <a:latin typeface="Arial"/>
                <a:cs typeface="Arial"/>
              </a:rPr>
              <a:t>try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exception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techniques.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strategy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mitigate situations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000" spc="-1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  system will look very basic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naive for 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user; 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example, a chatbot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sends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error</a:t>
            </a:r>
            <a:endParaRPr sz="1000">
              <a:latin typeface="Arimo"/>
              <a:cs typeface="Arimo"/>
            </a:endParaRPr>
          </a:p>
          <a:p>
            <a:pPr marL="12700" marR="172085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messages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chats.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In such cases, the cost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errors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high, and the users will lose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trust in 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 will implement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some custom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exception and error handling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use case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 have  been implementing and implement actions based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generated.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Let's get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started: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mo"/>
              <a:cs typeface="Arimo"/>
            </a:endParaRPr>
          </a:p>
          <a:p>
            <a:pPr marL="441959" marR="248285" indent="-215265">
              <a:lnSpc>
                <a:spcPct val="135800"/>
              </a:lnSpc>
              <a:buSzPct val="110000"/>
              <a:buAutoNum type="arabicPeriod"/>
              <a:tabLst>
                <a:tab pos="44259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your Azure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project, 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book repository (previously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cloned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in 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your Azure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DevOps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project)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folder</a:t>
            </a:r>
            <a:endParaRPr sz="1000">
              <a:latin typeface="Arimo"/>
              <a:cs typeface="Arimo"/>
            </a:endParaRPr>
          </a:p>
          <a:p>
            <a:pPr marL="441959">
              <a:lnSpc>
                <a:spcPct val="100000"/>
              </a:lnSpc>
              <a:spcBef>
                <a:spcPts val="455"/>
              </a:spcBef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13_Govenance_Continual_Learning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there,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score.py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file.</a:t>
            </a:r>
            <a:endParaRPr sz="1000">
              <a:latin typeface="Arimo"/>
              <a:cs typeface="Arimo"/>
            </a:endParaRPr>
          </a:p>
          <a:p>
            <a:pPr marL="441959">
              <a:lnSpc>
                <a:spcPct val="100000"/>
              </a:lnSpc>
              <a:spcBef>
                <a:spcPts val="530"/>
              </a:spcBef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begin 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importing the required libraries. This time,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</a:t>
            </a:r>
            <a:endParaRPr sz="1000">
              <a:latin typeface="Arimo"/>
              <a:cs typeface="Arimo"/>
            </a:endParaRPr>
          </a:p>
          <a:p>
            <a:pPr marL="441959" marR="31115">
              <a:lnSpc>
                <a:spcPts val="1730"/>
              </a:lnSpc>
              <a:spcBef>
                <a:spcPts val="7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applicationinsights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library to track custom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events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 exceptions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  Insights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connected to the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endpoint:</a:t>
            </a:r>
            <a:endParaRPr sz="1000">
              <a:latin typeface="Arimo"/>
              <a:cs typeface="Arimo"/>
            </a:endParaRPr>
          </a:p>
          <a:p>
            <a:pPr marL="559435" indent="-260985">
              <a:lnSpc>
                <a:spcPct val="100000"/>
              </a:lnSpc>
              <a:spcBef>
                <a:spcPts val="250"/>
              </a:spcBef>
              <a:buAutoNum type="arabicPeriod" startAt="2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json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2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 startAt="2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numpy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AutoNum type="arabicPeriod" startAt="2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 startAt="2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2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 startAt="2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pickle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8883395"/>
            <a:ext cx="1382395" cy="282575"/>
          </a:xfrm>
          <a:custGeom>
            <a:avLst/>
            <a:gdLst/>
            <a:ahLst/>
            <a:cxnLst/>
            <a:rect l="l" t="t" r="r" b="b"/>
            <a:pathLst>
              <a:path w="1382395" h="282575">
                <a:moveTo>
                  <a:pt x="1382268" y="12"/>
                </a:moveTo>
                <a:lnTo>
                  <a:pt x="1310627" y="12"/>
                </a:lnTo>
                <a:lnTo>
                  <a:pt x="0" y="0"/>
                </a:lnTo>
                <a:lnTo>
                  <a:pt x="0" y="71628"/>
                </a:lnTo>
                <a:lnTo>
                  <a:pt x="1310627" y="71628"/>
                </a:lnTo>
                <a:lnTo>
                  <a:pt x="1310627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310627" y="281940"/>
                </a:lnTo>
                <a:lnTo>
                  <a:pt x="1382268" y="281952"/>
                </a:lnTo>
                <a:lnTo>
                  <a:pt x="13822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19091" y="2083200"/>
            <a:ext cx="5308008" cy="2394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32730" cy="32245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logged in order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trace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origins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model, which includes the source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train,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train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model,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parameters used  to converge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 Full lineage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useful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audit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replicate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model,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blocker is hit,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logged 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lineage is useful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backtrack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origins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observe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debug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blocker.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ML 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 data in production during inference, this data can 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tied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and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lineage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ensure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end-to-end lineage,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certain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compliance requirements. 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into key drivers  enabling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Drivers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algn="just" marL="12700" marR="3746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key drivers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pipeline: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code,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artifacts,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middleware,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infrastructure.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drivers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overview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they  enable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208539"/>
            <a:ext cx="4424680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1.14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MLOps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drivers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key drivers for the 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defined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86839" y="7025640"/>
          <a:ext cx="5207635" cy="1780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0499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7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multiple forms, such as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text,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audio, video, and images.</a:t>
                      </a:r>
                      <a:r>
                        <a:rPr dirty="0" sz="1000" spc="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traditional software applications,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quite often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tends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structured,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whereas,</a:t>
                      </a:r>
                      <a:r>
                        <a:rPr dirty="0" sz="1000" spc="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5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applications,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structured or unstructured.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manage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in</a:t>
                      </a:r>
                      <a:r>
                        <a:rPr dirty="0" sz="10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1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applications, data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handled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these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steps: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acquisition, data annotation,</a:t>
                      </a:r>
                      <a:r>
                        <a:rPr dirty="0" sz="1000" spc="7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5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cataloging, data preparation,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quality checking, data sampling,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r>
                        <a:rPr dirty="0" sz="1000" spc="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augmentation. Each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step involves its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own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life cycle.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makes a whole new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set</a:t>
                      </a:r>
                      <a:r>
                        <a:rPr dirty="0" sz="1000" spc="-7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processes 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tools necessary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applications.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efficient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functioning 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r>
                        <a:rPr dirty="0" sz="1000" spc="1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2024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segmented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versioned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data, testing data,</a:t>
                      </a:r>
                      <a:r>
                        <a:rPr dirty="0" sz="1000" spc="-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190244" y="4227576"/>
            <a:ext cx="5387339" cy="1773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604" y="859535"/>
            <a:ext cx="1382395" cy="281940"/>
          </a:xfrm>
          <a:custGeom>
            <a:avLst/>
            <a:gdLst/>
            <a:ahLst/>
            <a:cxnLst/>
            <a:rect l="l" t="t" r="r" b="b"/>
            <a:pathLst>
              <a:path w="1382395" h="281940">
                <a:moveTo>
                  <a:pt x="1382268" y="12"/>
                </a:moveTo>
                <a:lnTo>
                  <a:pt x="1310627" y="12"/>
                </a:lnTo>
                <a:lnTo>
                  <a:pt x="0" y="0"/>
                </a:lnTo>
                <a:lnTo>
                  <a:pt x="0" y="71628"/>
                </a:lnTo>
                <a:lnTo>
                  <a:pt x="1310627" y="71628"/>
                </a:lnTo>
                <a:lnTo>
                  <a:pt x="1310627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310627" y="281940"/>
                </a:lnTo>
                <a:lnTo>
                  <a:pt x="1382268" y="281940"/>
                </a:lnTo>
                <a:lnTo>
                  <a:pt x="13822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62532" y="897793"/>
            <a:ext cx="164147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6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joblib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6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6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onnxruntime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1144523"/>
            <a:ext cx="1757680" cy="281940"/>
          </a:xfrm>
          <a:custGeom>
            <a:avLst/>
            <a:gdLst/>
            <a:ahLst/>
            <a:cxnLst/>
            <a:rect l="l" t="t" r="r" b="b"/>
            <a:pathLst>
              <a:path w="1757680" h="281940">
                <a:moveTo>
                  <a:pt x="1757172" y="12"/>
                </a:moveTo>
                <a:lnTo>
                  <a:pt x="1685544" y="12"/>
                </a:lnTo>
                <a:lnTo>
                  <a:pt x="0" y="0"/>
                </a:lnTo>
                <a:lnTo>
                  <a:pt x="0" y="71628"/>
                </a:lnTo>
                <a:lnTo>
                  <a:pt x="1685544" y="71628"/>
                </a:lnTo>
                <a:lnTo>
                  <a:pt x="16855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685544" y="281940"/>
                </a:lnTo>
                <a:lnTo>
                  <a:pt x="1757172" y="281940"/>
                </a:lnTo>
                <a:lnTo>
                  <a:pt x="17571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39418" y="1501139"/>
            <a:ext cx="138557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logging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1429511"/>
            <a:ext cx="1457325" cy="567055"/>
          </a:xfrm>
          <a:custGeom>
            <a:avLst/>
            <a:gdLst/>
            <a:ahLst/>
            <a:cxnLst/>
            <a:rect l="l" t="t" r="r" b="b"/>
            <a:pathLst>
              <a:path w="1457325" h="567055">
                <a:moveTo>
                  <a:pt x="1231392" y="285000"/>
                </a:moveTo>
                <a:lnTo>
                  <a:pt x="115976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1159764" y="356616"/>
                </a:lnTo>
                <a:lnTo>
                  <a:pt x="1159764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1159764" y="566928"/>
                </a:lnTo>
                <a:lnTo>
                  <a:pt x="1231392" y="566940"/>
                </a:lnTo>
                <a:lnTo>
                  <a:pt x="1231392" y="285000"/>
                </a:lnTo>
                <a:close/>
              </a:path>
              <a:path w="1457325" h="567055">
                <a:moveTo>
                  <a:pt x="1456944" y="12"/>
                </a:moveTo>
                <a:lnTo>
                  <a:pt x="1385316" y="12"/>
                </a:lnTo>
                <a:lnTo>
                  <a:pt x="0" y="0"/>
                </a:lnTo>
                <a:lnTo>
                  <a:pt x="0" y="71628"/>
                </a:lnTo>
                <a:lnTo>
                  <a:pt x="1385316" y="71628"/>
                </a:lnTo>
                <a:lnTo>
                  <a:pt x="1385316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385316" y="281940"/>
                </a:lnTo>
                <a:lnTo>
                  <a:pt x="1456944" y="281940"/>
                </a:lnTo>
                <a:lnTo>
                  <a:pt x="14569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62532" y="1752757"/>
            <a:ext cx="299402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9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time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9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9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4" y="1999487"/>
            <a:ext cx="3114040" cy="281940"/>
          </a:xfrm>
          <a:custGeom>
            <a:avLst/>
            <a:gdLst/>
            <a:ahLst/>
            <a:cxnLst/>
            <a:rect l="l" t="t" r="r" b="b"/>
            <a:pathLst>
              <a:path w="3114040" h="281939">
                <a:moveTo>
                  <a:pt x="3113532" y="12"/>
                </a:moveTo>
                <a:lnTo>
                  <a:pt x="3041904" y="12"/>
                </a:lnTo>
                <a:lnTo>
                  <a:pt x="0" y="0"/>
                </a:lnTo>
                <a:lnTo>
                  <a:pt x="0" y="71628"/>
                </a:lnTo>
                <a:lnTo>
                  <a:pt x="3041891" y="71628"/>
                </a:lnTo>
                <a:lnTo>
                  <a:pt x="3041891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041891" y="281940"/>
                </a:lnTo>
                <a:lnTo>
                  <a:pt x="3113532" y="281940"/>
                </a:lnTo>
                <a:lnTo>
                  <a:pt x="31135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39418" y="2357627"/>
            <a:ext cx="386969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11.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applicationinsights import</a:t>
            </a:r>
            <a:r>
              <a:rPr dirty="0" sz="1000" spc="-4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TelemetryClient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3604" y="2285999"/>
            <a:ext cx="3941445" cy="282575"/>
          </a:xfrm>
          <a:custGeom>
            <a:avLst/>
            <a:gdLst/>
            <a:ahLst/>
            <a:cxnLst/>
            <a:rect l="l" t="t" r="r" b="b"/>
            <a:pathLst>
              <a:path w="3941445" h="282575">
                <a:moveTo>
                  <a:pt x="3941064" y="12"/>
                </a:moveTo>
                <a:lnTo>
                  <a:pt x="3869436" y="12"/>
                </a:lnTo>
                <a:lnTo>
                  <a:pt x="0" y="0"/>
                </a:lnTo>
                <a:lnTo>
                  <a:pt x="0" y="71628"/>
                </a:lnTo>
                <a:lnTo>
                  <a:pt x="3869436" y="71628"/>
                </a:lnTo>
                <a:lnTo>
                  <a:pt x="3869436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869436" y="281940"/>
                </a:lnTo>
                <a:lnTo>
                  <a:pt x="3941064" y="281952"/>
                </a:lnTo>
                <a:lnTo>
                  <a:pt x="39410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439418" y="2642616"/>
            <a:ext cx="4020820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12.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azureml.monitoring import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ModelDataCollector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03604" y="2570987"/>
            <a:ext cx="4919980" cy="568960"/>
          </a:xfrm>
          <a:custGeom>
            <a:avLst/>
            <a:gdLst/>
            <a:ahLst/>
            <a:cxnLst/>
            <a:rect l="l" t="t" r="r" b="b"/>
            <a:pathLst>
              <a:path w="4919980" h="568960">
                <a:moveTo>
                  <a:pt x="4091940" y="12"/>
                </a:moveTo>
                <a:lnTo>
                  <a:pt x="4020312" y="12"/>
                </a:lnTo>
                <a:lnTo>
                  <a:pt x="0" y="0"/>
                </a:lnTo>
                <a:lnTo>
                  <a:pt x="0" y="71628"/>
                </a:lnTo>
                <a:lnTo>
                  <a:pt x="4020312" y="71628"/>
                </a:lnTo>
                <a:lnTo>
                  <a:pt x="4020312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4020312" y="283464"/>
                </a:lnTo>
                <a:lnTo>
                  <a:pt x="4091940" y="283464"/>
                </a:lnTo>
                <a:lnTo>
                  <a:pt x="4091940" y="12"/>
                </a:lnTo>
                <a:close/>
              </a:path>
              <a:path w="4919980" h="568960">
                <a:moveTo>
                  <a:pt x="4919472" y="285000"/>
                </a:moveTo>
                <a:lnTo>
                  <a:pt x="48478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847831" y="356616"/>
                </a:lnTo>
                <a:lnTo>
                  <a:pt x="4847831" y="496824"/>
                </a:lnTo>
                <a:lnTo>
                  <a:pt x="71628" y="496824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6824"/>
                </a:lnTo>
                <a:lnTo>
                  <a:pt x="0" y="568452"/>
                </a:lnTo>
                <a:lnTo>
                  <a:pt x="4847831" y="568452"/>
                </a:lnTo>
                <a:lnTo>
                  <a:pt x="4919472" y="568464"/>
                </a:lnTo>
                <a:lnTo>
                  <a:pt x="49194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462532" y="2894233"/>
            <a:ext cx="479869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13.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inference_schema.schema_decorators import</a:t>
            </a:r>
            <a:r>
              <a:rPr dirty="0" sz="1000" spc="-3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input_schema,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output_schema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8475" y="3144011"/>
            <a:ext cx="1122045" cy="280670"/>
          </a:xfrm>
          <a:custGeom>
            <a:avLst/>
            <a:gdLst/>
            <a:ahLst/>
            <a:cxnLst/>
            <a:rect l="l" t="t" r="r" b="b"/>
            <a:pathLst>
              <a:path w="1122045" h="280670">
                <a:moveTo>
                  <a:pt x="1121676" y="12"/>
                </a:moveTo>
                <a:lnTo>
                  <a:pt x="1050048" y="12"/>
                </a:lnTo>
                <a:lnTo>
                  <a:pt x="0" y="0"/>
                </a:lnTo>
                <a:lnTo>
                  <a:pt x="0" y="71628"/>
                </a:lnTo>
                <a:lnTo>
                  <a:pt x="1050036" y="71628"/>
                </a:lnTo>
                <a:lnTo>
                  <a:pt x="1050036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1050036" y="280416"/>
                </a:lnTo>
                <a:lnTo>
                  <a:pt x="1121676" y="280416"/>
                </a:lnTo>
                <a:lnTo>
                  <a:pt x="112167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654302" y="3464814"/>
            <a:ext cx="4436745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inference_schema.parameter_types.numpy_parameter_type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8475" y="3713987"/>
            <a:ext cx="2024380" cy="280670"/>
          </a:xfrm>
          <a:custGeom>
            <a:avLst/>
            <a:gdLst/>
            <a:ahLst/>
            <a:cxnLst/>
            <a:rect l="l" t="t" r="r" b="b"/>
            <a:pathLst>
              <a:path w="2024379" h="280670">
                <a:moveTo>
                  <a:pt x="2023884" y="12"/>
                </a:moveTo>
                <a:lnTo>
                  <a:pt x="1952256" y="12"/>
                </a:lnTo>
                <a:lnTo>
                  <a:pt x="0" y="0"/>
                </a:lnTo>
                <a:lnTo>
                  <a:pt x="0" y="71628"/>
                </a:lnTo>
                <a:lnTo>
                  <a:pt x="1952244" y="71628"/>
                </a:lnTo>
                <a:lnTo>
                  <a:pt x="1952244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1952244" y="280416"/>
                </a:lnTo>
                <a:lnTo>
                  <a:pt x="2023884" y="280416"/>
                </a:lnTo>
                <a:lnTo>
                  <a:pt x="20238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390903" y="3749197"/>
            <a:ext cx="5127625" cy="23145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NumpyParameterType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preceding code,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imported</a:t>
            </a:r>
            <a:endParaRPr sz="1100">
              <a:latin typeface="Arimo"/>
              <a:cs typeface="Arimo"/>
            </a:endParaRPr>
          </a:p>
          <a:p>
            <a:pPr marL="227329" marR="122555">
              <a:lnSpc>
                <a:spcPts val="1689"/>
              </a:lnSpc>
              <a:spcBef>
                <a:spcPts val="1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TelemetryClient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from the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applicationinsights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library.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TelemetryClient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Insights that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</a:t>
            </a:r>
            <a:endParaRPr sz="1100">
              <a:latin typeface="Arimo"/>
              <a:cs typeface="Arimo"/>
            </a:endParaRPr>
          </a:p>
          <a:p>
            <a:pPr marL="227329" marR="5080">
              <a:lnSpc>
                <a:spcPts val="1680"/>
              </a:lnSpc>
              <a:spcBef>
                <a:spcPts val="2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connected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our endpoint. Provide your instrumentation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Application  Insights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TelemetryClient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Arimo"/>
              <a:cs typeface="Arimo"/>
            </a:endParaRPr>
          </a:p>
          <a:p>
            <a:pPr marL="227329" marR="14986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14. This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Instrumentation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Key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accessed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 your Application Insights,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which  should 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connected 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20011" y="6051803"/>
            <a:ext cx="5387340" cy="2990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888255"/>
            <a:ext cx="5114290" cy="1213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13.6 – Fetching an instrumentation key from Application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Insights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buAutoNum type="arabicPeriod" startAt="15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fetching your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Instrumentation Key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provide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TelemetryClient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function, as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code. Here,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TelemetryClient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object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9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5">
                <a:solidFill>
                  <a:srgbClr val="E83D8C"/>
                </a:solidFill>
                <a:latin typeface="Arial"/>
                <a:cs typeface="Arial"/>
              </a:rPr>
              <a:t>tc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variable, which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track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custom</a:t>
            </a:r>
            <a:r>
              <a:rPr dirty="0" sz="1000" spc="-1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events: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445"/>
              </a:spcBef>
              <a:buAutoNum type="arabicPeriod" startAt="16"/>
              <a:tabLst>
                <a:tab pos="34544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def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init():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604" y="1886711"/>
            <a:ext cx="1231900" cy="281940"/>
          </a:xfrm>
          <a:custGeom>
            <a:avLst/>
            <a:gdLst/>
            <a:ahLst/>
            <a:cxnLst/>
            <a:rect l="l" t="t" r="r" b="b"/>
            <a:pathLst>
              <a:path w="1231900" h="281939">
                <a:moveTo>
                  <a:pt x="1231392" y="12"/>
                </a:moveTo>
                <a:lnTo>
                  <a:pt x="1159764" y="12"/>
                </a:lnTo>
                <a:lnTo>
                  <a:pt x="0" y="0"/>
                </a:lnTo>
                <a:lnTo>
                  <a:pt x="0" y="71628"/>
                </a:lnTo>
                <a:lnTo>
                  <a:pt x="1159764" y="71628"/>
                </a:lnTo>
                <a:lnTo>
                  <a:pt x="115976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159764" y="281940"/>
                </a:lnTo>
                <a:lnTo>
                  <a:pt x="1231392" y="281940"/>
                </a:lnTo>
                <a:lnTo>
                  <a:pt x="12313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39418" y="2207514"/>
            <a:ext cx="484822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17.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global model, scaler, input_name, label_name,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inputs_dc,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7416" y="2494945"/>
            <a:ext cx="130556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prediction_dc,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tc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8475" y="2459735"/>
            <a:ext cx="1422400" cy="279400"/>
          </a:xfrm>
          <a:custGeom>
            <a:avLst/>
            <a:gdLst/>
            <a:ahLst/>
            <a:cxnLst/>
            <a:rect l="l" t="t" r="r" b="b"/>
            <a:pathLst>
              <a:path w="1422400" h="279400">
                <a:moveTo>
                  <a:pt x="1421904" y="12"/>
                </a:moveTo>
                <a:lnTo>
                  <a:pt x="1350276" y="12"/>
                </a:lnTo>
                <a:lnTo>
                  <a:pt x="0" y="0"/>
                </a:lnTo>
                <a:lnTo>
                  <a:pt x="0" y="71628"/>
                </a:lnTo>
                <a:lnTo>
                  <a:pt x="1350264" y="71628"/>
                </a:lnTo>
                <a:lnTo>
                  <a:pt x="135026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350264" y="278892"/>
                </a:lnTo>
                <a:lnTo>
                  <a:pt x="1421904" y="278892"/>
                </a:lnTo>
                <a:lnTo>
                  <a:pt x="142190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39418" y="2777489"/>
            <a:ext cx="439547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89852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18.	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tc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TelemetryClient('xxxxxxxx-xxxx-xxxx-xxxx-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7416" y="3064921"/>
            <a:ext cx="10788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x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x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x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x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x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xxx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x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x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x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x')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18475" y="3029711"/>
            <a:ext cx="1196975" cy="279400"/>
          </a:xfrm>
          <a:custGeom>
            <a:avLst/>
            <a:gdLst/>
            <a:ahLst/>
            <a:cxnLst/>
            <a:rect l="l" t="t" r="r" b="b"/>
            <a:pathLst>
              <a:path w="1196975" h="279400">
                <a:moveTo>
                  <a:pt x="1196352" y="12"/>
                </a:moveTo>
                <a:lnTo>
                  <a:pt x="1124724" y="12"/>
                </a:lnTo>
                <a:lnTo>
                  <a:pt x="0" y="0"/>
                </a:lnTo>
                <a:lnTo>
                  <a:pt x="0" y="71628"/>
                </a:lnTo>
                <a:lnTo>
                  <a:pt x="1124724" y="71628"/>
                </a:lnTo>
                <a:lnTo>
                  <a:pt x="112472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124724" y="278892"/>
                </a:lnTo>
                <a:lnTo>
                  <a:pt x="1196352" y="278892"/>
                </a:lnTo>
                <a:lnTo>
                  <a:pt x="11963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39418" y="3347465"/>
            <a:ext cx="499872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598170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19.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scaler_path =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os.path.join(os.getenv('AZUREML_MODEL_DIR'),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03604" y="3596639"/>
            <a:ext cx="4768850" cy="1140460"/>
          </a:xfrm>
          <a:custGeom>
            <a:avLst/>
            <a:gdLst/>
            <a:ahLst/>
            <a:cxnLst/>
            <a:rect l="l" t="t" r="r" b="b"/>
            <a:pathLst>
              <a:path w="4768850" h="1140460">
                <a:moveTo>
                  <a:pt x="1306068" y="571512"/>
                </a:moveTo>
                <a:lnTo>
                  <a:pt x="1234427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1234427" y="643128"/>
                </a:lnTo>
                <a:lnTo>
                  <a:pt x="1234427" y="783336"/>
                </a:lnTo>
                <a:lnTo>
                  <a:pt x="71628" y="783336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83336"/>
                </a:lnTo>
                <a:lnTo>
                  <a:pt x="0" y="854964"/>
                </a:lnTo>
                <a:lnTo>
                  <a:pt x="1234427" y="854964"/>
                </a:lnTo>
                <a:lnTo>
                  <a:pt x="1306068" y="854964"/>
                </a:lnTo>
                <a:lnTo>
                  <a:pt x="1306068" y="571512"/>
                </a:lnTo>
                <a:close/>
              </a:path>
              <a:path w="4768850" h="1140460">
                <a:moveTo>
                  <a:pt x="2962656" y="12"/>
                </a:moveTo>
                <a:lnTo>
                  <a:pt x="2891028" y="12"/>
                </a:lnTo>
                <a:lnTo>
                  <a:pt x="0" y="0"/>
                </a:lnTo>
                <a:lnTo>
                  <a:pt x="0" y="71628"/>
                </a:lnTo>
                <a:lnTo>
                  <a:pt x="2891015" y="71628"/>
                </a:lnTo>
                <a:lnTo>
                  <a:pt x="2891015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2891015" y="283464"/>
                </a:lnTo>
                <a:lnTo>
                  <a:pt x="2962656" y="283464"/>
                </a:lnTo>
                <a:lnTo>
                  <a:pt x="2962656" y="12"/>
                </a:lnTo>
                <a:close/>
              </a:path>
              <a:path w="4768850" h="1140460">
                <a:moveTo>
                  <a:pt x="3489960" y="856500"/>
                </a:moveTo>
                <a:lnTo>
                  <a:pt x="3418332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3418332" y="928116"/>
                </a:lnTo>
                <a:lnTo>
                  <a:pt x="3418332" y="1068324"/>
                </a:lnTo>
                <a:lnTo>
                  <a:pt x="71628" y="1068324"/>
                </a:lnTo>
                <a:lnTo>
                  <a:pt x="71628" y="928128"/>
                </a:lnTo>
                <a:lnTo>
                  <a:pt x="0" y="928128"/>
                </a:lnTo>
                <a:lnTo>
                  <a:pt x="0" y="1068324"/>
                </a:lnTo>
                <a:lnTo>
                  <a:pt x="0" y="1139952"/>
                </a:lnTo>
                <a:lnTo>
                  <a:pt x="3418332" y="1139952"/>
                </a:lnTo>
                <a:lnTo>
                  <a:pt x="3489960" y="1139952"/>
                </a:lnTo>
                <a:lnTo>
                  <a:pt x="3489960" y="856500"/>
                </a:lnTo>
                <a:close/>
              </a:path>
              <a:path w="4768850" h="1140460">
                <a:moveTo>
                  <a:pt x="4768596" y="286524"/>
                </a:moveTo>
                <a:lnTo>
                  <a:pt x="4696968" y="286524"/>
                </a:lnTo>
                <a:lnTo>
                  <a:pt x="0" y="286512"/>
                </a:lnTo>
                <a:lnTo>
                  <a:pt x="0" y="358140"/>
                </a:lnTo>
                <a:lnTo>
                  <a:pt x="4696968" y="358140"/>
                </a:lnTo>
                <a:lnTo>
                  <a:pt x="4696968" y="498348"/>
                </a:lnTo>
                <a:lnTo>
                  <a:pt x="71628" y="498348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8348"/>
                </a:lnTo>
                <a:lnTo>
                  <a:pt x="0" y="569976"/>
                </a:lnTo>
                <a:lnTo>
                  <a:pt x="4696968" y="569976"/>
                </a:lnTo>
                <a:lnTo>
                  <a:pt x="4768596" y="569988"/>
                </a:lnTo>
                <a:lnTo>
                  <a:pt x="4768596" y="286524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62532" y="3634897"/>
            <a:ext cx="4646295" cy="13182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20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'model-scaler/1/model-scaler.pkl')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20"/>
            </a:pPr>
            <a:endParaRPr sz="900">
              <a:latin typeface="Courier New"/>
              <a:cs typeface="Courier New"/>
            </a:endParaRPr>
          </a:p>
          <a:p>
            <a:pPr marL="575310" indent="-562610">
              <a:lnSpc>
                <a:spcPct val="100000"/>
              </a:lnSpc>
              <a:buAutoNum type="arabicPeriod" startAt="20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deserialize the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model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file back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into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 sklearn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20"/>
            </a:pPr>
            <a:endParaRPr sz="900">
              <a:latin typeface="Courier New"/>
              <a:cs typeface="Courier New"/>
            </a:endParaRPr>
          </a:p>
          <a:p>
            <a:pPr marL="875665" indent="-863600">
              <a:lnSpc>
                <a:spcPct val="100000"/>
              </a:lnSpc>
              <a:buAutoNum type="arabicPeriod" startAt="20"/>
              <a:tabLst>
                <a:tab pos="875665" algn="l"/>
                <a:tab pos="876300" algn="l"/>
              </a:tabLst>
            </a:pP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try: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20"/>
            </a:pPr>
            <a:endParaRPr sz="900">
              <a:latin typeface="Courier New"/>
              <a:cs typeface="Courier New"/>
            </a:endParaRPr>
          </a:p>
          <a:p>
            <a:pPr marL="875665" indent="-863600">
              <a:lnSpc>
                <a:spcPct val="100000"/>
              </a:lnSpc>
              <a:buAutoNum type="arabicPeriod" startAt="20"/>
              <a:tabLst>
                <a:tab pos="875665" algn="l"/>
                <a:tab pos="876300" algn="l"/>
              </a:tabLst>
            </a:pP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scaler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 joblib.load(scaler_path)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20"/>
            </a:pPr>
            <a:endParaRPr sz="900">
              <a:latin typeface="Courier New"/>
              <a:cs typeface="Courier New"/>
            </a:endParaRPr>
          </a:p>
          <a:p>
            <a:pPr marL="575310" indent="-562610">
              <a:lnSpc>
                <a:spcPct val="100000"/>
              </a:lnSpc>
              <a:buAutoNum type="arabicPeriod" startAt="20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except Exception as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e: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4739639"/>
            <a:ext cx="2360930" cy="282575"/>
          </a:xfrm>
          <a:custGeom>
            <a:avLst/>
            <a:gdLst/>
            <a:ahLst/>
            <a:cxnLst/>
            <a:rect l="l" t="t" r="r" b="b"/>
            <a:pathLst>
              <a:path w="2360929" h="282575">
                <a:moveTo>
                  <a:pt x="2360676" y="12"/>
                </a:moveTo>
                <a:lnTo>
                  <a:pt x="2289048" y="12"/>
                </a:lnTo>
                <a:lnTo>
                  <a:pt x="0" y="0"/>
                </a:lnTo>
                <a:lnTo>
                  <a:pt x="0" y="71628"/>
                </a:lnTo>
                <a:lnTo>
                  <a:pt x="2289035" y="71628"/>
                </a:lnTo>
                <a:lnTo>
                  <a:pt x="228903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52"/>
                </a:lnTo>
                <a:lnTo>
                  <a:pt x="2289035" y="281952"/>
                </a:lnTo>
                <a:lnTo>
                  <a:pt x="2360676" y="281952"/>
                </a:lnTo>
                <a:lnTo>
                  <a:pt x="236067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39418" y="5060441"/>
            <a:ext cx="454787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  <a:tabLst>
                <a:tab pos="89852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25.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tc.track_event('FileNotFound',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{'error_message':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7416" y="5346350"/>
            <a:ext cx="62865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s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r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(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e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)},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18475" y="5312663"/>
            <a:ext cx="747395" cy="279400"/>
          </a:xfrm>
          <a:custGeom>
            <a:avLst/>
            <a:gdLst/>
            <a:ahLst/>
            <a:cxnLst/>
            <a:rect l="l" t="t" r="r" b="b"/>
            <a:pathLst>
              <a:path w="747394" h="279400">
                <a:moveTo>
                  <a:pt x="746772" y="12"/>
                </a:moveTo>
                <a:lnTo>
                  <a:pt x="675144" y="12"/>
                </a:lnTo>
                <a:lnTo>
                  <a:pt x="0" y="0"/>
                </a:lnTo>
                <a:lnTo>
                  <a:pt x="0" y="71628"/>
                </a:lnTo>
                <a:lnTo>
                  <a:pt x="675144" y="71628"/>
                </a:lnTo>
                <a:lnTo>
                  <a:pt x="67514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675144" y="278892"/>
                </a:lnTo>
                <a:lnTo>
                  <a:pt x="746772" y="278892"/>
                </a:lnTo>
                <a:lnTo>
                  <a:pt x="7467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62532" y="5631338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6.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80096" y="5631338"/>
            <a:ext cx="145415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{'ErrorCode':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101})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03604" y="5594603"/>
            <a:ext cx="4996180" cy="852169"/>
          </a:xfrm>
          <a:custGeom>
            <a:avLst/>
            <a:gdLst/>
            <a:ahLst/>
            <a:cxnLst/>
            <a:rect l="l" t="t" r="r" b="b"/>
            <a:pathLst>
              <a:path w="4996180" h="852170">
                <a:moveTo>
                  <a:pt x="3339084" y="569988"/>
                </a:moveTo>
                <a:lnTo>
                  <a:pt x="3267456" y="569988"/>
                </a:lnTo>
                <a:lnTo>
                  <a:pt x="0" y="569988"/>
                </a:lnTo>
                <a:lnTo>
                  <a:pt x="0" y="641604"/>
                </a:lnTo>
                <a:lnTo>
                  <a:pt x="3267443" y="641604"/>
                </a:lnTo>
                <a:lnTo>
                  <a:pt x="3267443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3267443" y="851916"/>
                </a:lnTo>
                <a:lnTo>
                  <a:pt x="3339084" y="851916"/>
                </a:lnTo>
                <a:lnTo>
                  <a:pt x="3339084" y="569988"/>
                </a:lnTo>
                <a:close/>
              </a:path>
              <a:path w="4996180" h="852170">
                <a:moveTo>
                  <a:pt x="4392168" y="12"/>
                </a:moveTo>
                <a:lnTo>
                  <a:pt x="4320540" y="12"/>
                </a:lnTo>
                <a:lnTo>
                  <a:pt x="0" y="0"/>
                </a:lnTo>
                <a:lnTo>
                  <a:pt x="0" y="71628"/>
                </a:lnTo>
                <a:lnTo>
                  <a:pt x="4320540" y="71628"/>
                </a:lnTo>
                <a:lnTo>
                  <a:pt x="4320540" y="210324"/>
                </a:lnTo>
                <a:lnTo>
                  <a:pt x="71628" y="21032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24"/>
                </a:lnTo>
                <a:lnTo>
                  <a:pt x="0" y="281940"/>
                </a:lnTo>
                <a:lnTo>
                  <a:pt x="4320540" y="281940"/>
                </a:lnTo>
                <a:lnTo>
                  <a:pt x="4392168" y="281940"/>
                </a:lnTo>
                <a:lnTo>
                  <a:pt x="4392168" y="12"/>
                </a:lnTo>
                <a:close/>
              </a:path>
              <a:path w="4996180" h="852170">
                <a:moveTo>
                  <a:pt x="4995672" y="285000"/>
                </a:moveTo>
                <a:lnTo>
                  <a:pt x="49240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924031" y="356616"/>
                </a:lnTo>
                <a:lnTo>
                  <a:pt x="4924031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924031" y="566928"/>
                </a:lnTo>
                <a:lnTo>
                  <a:pt x="4995672" y="566928"/>
                </a:lnTo>
                <a:lnTo>
                  <a:pt x="49956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62532" y="5916326"/>
            <a:ext cx="4872990" cy="7480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75310" indent="-562610">
              <a:lnSpc>
                <a:spcPct val="100000"/>
              </a:lnSpc>
              <a:spcBef>
                <a:spcPts val="90"/>
              </a:spcBef>
              <a:buAutoNum type="arabicPeriod" startAt="27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model_onnx =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os.path.join(os.getenv('AZUREML_MODEL_DIR'),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27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27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'support-vector-classifier/2/svc.onnx')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27"/>
            </a:pPr>
            <a:endParaRPr sz="900">
              <a:latin typeface="Courier New"/>
              <a:cs typeface="Courier New"/>
            </a:endParaRPr>
          </a:p>
          <a:p>
            <a:pPr marL="875665" indent="-863600">
              <a:lnSpc>
                <a:spcPct val="100000"/>
              </a:lnSpc>
              <a:buAutoNum type="arabicPeriod" startAt="27"/>
              <a:tabLst>
                <a:tab pos="875665" algn="l"/>
                <a:tab pos="876300" algn="l"/>
              </a:tabLst>
            </a:pP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try: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03604" y="6451091"/>
            <a:ext cx="1306195" cy="281940"/>
          </a:xfrm>
          <a:custGeom>
            <a:avLst/>
            <a:gdLst/>
            <a:ahLst/>
            <a:cxnLst/>
            <a:rect l="l" t="t" r="r" b="b"/>
            <a:pathLst>
              <a:path w="1306195" h="281940">
                <a:moveTo>
                  <a:pt x="1306068" y="12"/>
                </a:moveTo>
                <a:lnTo>
                  <a:pt x="1234427" y="12"/>
                </a:lnTo>
                <a:lnTo>
                  <a:pt x="0" y="0"/>
                </a:lnTo>
                <a:lnTo>
                  <a:pt x="0" y="71628"/>
                </a:lnTo>
                <a:lnTo>
                  <a:pt x="1234427" y="71628"/>
                </a:lnTo>
                <a:lnTo>
                  <a:pt x="1234427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234427" y="281940"/>
                </a:lnTo>
                <a:lnTo>
                  <a:pt x="1306068" y="281940"/>
                </a:lnTo>
                <a:lnTo>
                  <a:pt x="13060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439418" y="6771893"/>
            <a:ext cx="499872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89852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30.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 = onnxruntime.InferenceSession(model_onnx,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None)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62532" y="7059325"/>
            <a:ext cx="224282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7467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31.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except Exception as</a:t>
            </a:r>
            <a:r>
              <a:rPr dirty="0" sz="1000" spc="-1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e: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03604" y="7021067"/>
            <a:ext cx="2360930" cy="281940"/>
          </a:xfrm>
          <a:custGeom>
            <a:avLst/>
            <a:gdLst/>
            <a:ahLst/>
            <a:cxnLst/>
            <a:rect l="l" t="t" r="r" b="b"/>
            <a:pathLst>
              <a:path w="2360929" h="281940">
                <a:moveTo>
                  <a:pt x="2360676" y="12"/>
                </a:moveTo>
                <a:lnTo>
                  <a:pt x="2289048" y="12"/>
                </a:lnTo>
                <a:lnTo>
                  <a:pt x="0" y="0"/>
                </a:lnTo>
                <a:lnTo>
                  <a:pt x="0" y="71628"/>
                </a:lnTo>
                <a:lnTo>
                  <a:pt x="2289035" y="71628"/>
                </a:lnTo>
                <a:lnTo>
                  <a:pt x="2289035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289035" y="281940"/>
                </a:lnTo>
                <a:lnTo>
                  <a:pt x="2360676" y="281940"/>
                </a:lnTo>
                <a:lnTo>
                  <a:pt x="236067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439418" y="7341869"/>
            <a:ext cx="4547870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  <a:tabLst>
                <a:tab pos="89852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32.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tc.track_event('FileNotFound',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{'error_message':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18475" y="7594091"/>
            <a:ext cx="747395" cy="279400"/>
          </a:xfrm>
          <a:custGeom>
            <a:avLst/>
            <a:gdLst/>
            <a:ahLst/>
            <a:cxnLst/>
            <a:rect l="l" t="t" r="r" b="b"/>
            <a:pathLst>
              <a:path w="747394" h="279400">
                <a:moveTo>
                  <a:pt x="746772" y="12"/>
                </a:moveTo>
                <a:lnTo>
                  <a:pt x="675144" y="12"/>
                </a:lnTo>
                <a:lnTo>
                  <a:pt x="0" y="0"/>
                </a:lnTo>
                <a:lnTo>
                  <a:pt x="0" y="71628"/>
                </a:lnTo>
                <a:lnTo>
                  <a:pt x="675144" y="71628"/>
                </a:lnTo>
                <a:lnTo>
                  <a:pt x="67514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675144" y="278892"/>
                </a:lnTo>
                <a:lnTo>
                  <a:pt x="746772" y="278892"/>
                </a:lnTo>
                <a:lnTo>
                  <a:pt x="7467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475232" y="7948062"/>
            <a:ext cx="227965" cy="142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25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3.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03604" y="7876031"/>
            <a:ext cx="3641090" cy="780415"/>
          </a:xfrm>
          <a:custGeom>
            <a:avLst/>
            <a:gdLst/>
            <a:ahLst/>
            <a:cxnLst/>
            <a:rect l="l" t="t" r="r" b="b"/>
            <a:pathLst>
              <a:path w="3641090" h="780415">
                <a:moveTo>
                  <a:pt x="370332" y="12"/>
                </a:moveTo>
                <a:lnTo>
                  <a:pt x="298704" y="12"/>
                </a:lnTo>
                <a:lnTo>
                  <a:pt x="0" y="0"/>
                </a:lnTo>
                <a:lnTo>
                  <a:pt x="0" y="71628"/>
                </a:lnTo>
                <a:lnTo>
                  <a:pt x="298704" y="71628"/>
                </a:lnTo>
                <a:lnTo>
                  <a:pt x="298704" y="141732"/>
                </a:lnTo>
                <a:lnTo>
                  <a:pt x="71628" y="141732"/>
                </a:lnTo>
                <a:lnTo>
                  <a:pt x="71628" y="71640"/>
                </a:lnTo>
                <a:lnTo>
                  <a:pt x="0" y="71640"/>
                </a:lnTo>
                <a:lnTo>
                  <a:pt x="0" y="141732"/>
                </a:lnTo>
                <a:lnTo>
                  <a:pt x="0" y="213360"/>
                </a:lnTo>
                <a:lnTo>
                  <a:pt x="298704" y="213360"/>
                </a:lnTo>
                <a:lnTo>
                  <a:pt x="370332" y="213360"/>
                </a:lnTo>
                <a:lnTo>
                  <a:pt x="370332" y="141732"/>
                </a:lnTo>
                <a:lnTo>
                  <a:pt x="370332" y="71640"/>
                </a:lnTo>
                <a:lnTo>
                  <a:pt x="370332" y="12"/>
                </a:lnTo>
                <a:close/>
              </a:path>
              <a:path w="3641090" h="780415">
                <a:moveTo>
                  <a:pt x="1787652" y="216420"/>
                </a:moveTo>
                <a:lnTo>
                  <a:pt x="1716024" y="216420"/>
                </a:lnTo>
                <a:lnTo>
                  <a:pt x="214871" y="216408"/>
                </a:lnTo>
                <a:lnTo>
                  <a:pt x="214871" y="288036"/>
                </a:lnTo>
                <a:lnTo>
                  <a:pt x="1716024" y="288036"/>
                </a:lnTo>
                <a:lnTo>
                  <a:pt x="1716024" y="423672"/>
                </a:lnTo>
                <a:lnTo>
                  <a:pt x="286512" y="423672"/>
                </a:lnTo>
                <a:lnTo>
                  <a:pt x="286512" y="288048"/>
                </a:lnTo>
                <a:lnTo>
                  <a:pt x="214884" y="288048"/>
                </a:lnTo>
                <a:lnTo>
                  <a:pt x="214884" y="423672"/>
                </a:lnTo>
                <a:lnTo>
                  <a:pt x="214871" y="495300"/>
                </a:lnTo>
                <a:lnTo>
                  <a:pt x="1716024" y="495300"/>
                </a:lnTo>
                <a:lnTo>
                  <a:pt x="1787652" y="495300"/>
                </a:lnTo>
                <a:lnTo>
                  <a:pt x="1787652" y="216420"/>
                </a:lnTo>
                <a:close/>
              </a:path>
              <a:path w="3641090" h="780415">
                <a:moveTo>
                  <a:pt x="3640836" y="498360"/>
                </a:moveTo>
                <a:lnTo>
                  <a:pt x="3569208" y="498360"/>
                </a:lnTo>
                <a:lnTo>
                  <a:pt x="0" y="498348"/>
                </a:lnTo>
                <a:lnTo>
                  <a:pt x="0" y="569976"/>
                </a:lnTo>
                <a:lnTo>
                  <a:pt x="3569208" y="569976"/>
                </a:lnTo>
                <a:lnTo>
                  <a:pt x="3569208" y="708660"/>
                </a:lnTo>
                <a:lnTo>
                  <a:pt x="71628" y="708660"/>
                </a:lnTo>
                <a:lnTo>
                  <a:pt x="71628" y="569988"/>
                </a:lnTo>
                <a:lnTo>
                  <a:pt x="0" y="569988"/>
                </a:lnTo>
                <a:lnTo>
                  <a:pt x="0" y="708660"/>
                </a:lnTo>
                <a:lnTo>
                  <a:pt x="0" y="780288"/>
                </a:lnTo>
                <a:lnTo>
                  <a:pt x="3569208" y="780288"/>
                </a:lnTo>
                <a:lnTo>
                  <a:pt x="3640836" y="780288"/>
                </a:lnTo>
                <a:lnTo>
                  <a:pt x="3640836" y="49836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462532" y="7629301"/>
            <a:ext cx="3596004" cy="12465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str(e)},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{'ErrorCode':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101})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575310" indent="-562610">
              <a:lnSpc>
                <a:spcPct val="100000"/>
              </a:lnSpc>
              <a:buAutoNum type="arabicPeriod" startAt="34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input_name =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model.get_inputs()[0].name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34"/>
            </a:pPr>
            <a:endParaRPr sz="900">
              <a:latin typeface="Courier New"/>
              <a:cs typeface="Courier New"/>
            </a:endParaRPr>
          </a:p>
          <a:p>
            <a:pPr marL="575310" indent="-562610">
              <a:lnSpc>
                <a:spcPct val="100000"/>
              </a:lnSpc>
              <a:buAutoNum type="arabicPeriod" startAt="34"/>
              <a:tabLst>
                <a:tab pos="574675" algn="l"/>
                <a:tab pos="57531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label_name =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model.get_outputs()[0].name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03604" y="8660892"/>
            <a:ext cx="3714115" cy="281940"/>
          </a:xfrm>
          <a:custGeom>
            <a:avLst/>
            <a:gdLst/>
            <a:ahLst/>
            <a:cxnLst/>
            <a:rect l="l" t="t" r="r" b="b"/>
            <a:pathLst>
              <a:path w="3714115" h="281940">
                <a:moveTo>
                  <a:pt x="3713988" y="12"/>
                </a:moveTo>
                <a:lnTo>
                  <a:pt x="3642360" y="12"/>
                </a:lnTo>
                <a:lnTo>
                  <a:pt x="0" y="0"/>
                </a:lnTo>
                <a:lnTo>
                  <a:pt x="0" y="71628"/>
                </a:lnTo>
                <a:lnTo>
                  <a:pt x="3642360" y="71628"/>
                </a:lnTo>
                <a:lnTo>
                  <a:pt x="3642360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642360" y="281940"/>
                </a:lnTo>
                <a:lnTo>
                  <a:pt x="3713988" y="281940"/>
                </a:lnTo>
                <a:lnTo>
                  <a:pt x="371398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2532" y="897793"/>
            <a:ext cx="2533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6.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5143" y="897793"/>
            <a:ext cx="378460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variables to monitor model input and output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4" y="859535"/>
            <a:ext cx="4996180" cy="567055"/>
          </a:xfrm>
          <a:custGeom>
            <a:avLst/>
            <a:gdLst/>
            <a:ahLst/>
            <a:cxnLst/>
            <a:rect l="l" t="t" r="r" b="b"/>
            <a:pathLst>
              <a:path w="4996180" h="567055">
                <a:moveTo>
                  <a:pt x="4466844" y="12"/>
                </a:moveTo>
                <a:lnTo>
                  <a:pt x="4395203" y="12"/>
                </a:lnTo>
                <a:lnTo>
                  <a:pt x="0" y="0"/>
                </a:lnTo>
                <a:lnTo>
                  <a:pt x="0" y="71628"/>
                </a:lnTo>
                <a:lnTo>
                  <a:pt x="4395203" y="71628"/>
                </a:lnTo>
                <a:lnTo>
                  <a:pt x="4395203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4395203" y="281940"/>
                </a:lnTo>
                <a:lnTo>
                  <a:pt x="4466844" y="281940"/>
                </a:lnTo>
                <a:lnTo>
                  <a:pt x="4466844" y="12"/>
                </a:lnTo>
                <a:close/>
              </a:path>
              <a:path w="4996180" h="567055">
                <a:moveTo>
                  <a:pt x="4995672" y="285000"/>
                </a:moveTo>
                <a:lnTo>
                  <a:pt x="49240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924031" y="356616"/>
                </a:lnTo>
                <a:lnTo>
                  <a:pt x="4924031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4924031" y="566928"/>
                </a:lnTo>
                <a:lnTo>
                  <a:pt x="4995672" y="566928"/>
                </a:lnTo>
                <a:lnTo>
                  <a:pt x="49956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62532" y="1182781"/>
            <a:ext cx="4872990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7467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37.	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inputs_dc = ModelDataCollector("Support vector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classifier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model", designation="inputs",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feature_names=["Temperature_C",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8475" y="1432559"/>
            <a:ext cx="4735195" cy="279400"/>
          </a:xfrm>
          <a:custGeom>
            <a:avLst/>
            <a:gdLst/>
            <a:ahLst/>
            <a:cxnLst/>
            <a:rect l="l" t="t" r="r" b="b"/>
            <a:pathLst>
              <a:path w="4735195" h="279400">
                <a:moveTo>
                  <a:pt x="4735080" y="12"/>
                </a:moveTo>
                <a:lnTo>
                  <a:pt x="4663452" y="12"/>
                </a:lnTo>
                <a:lnTo>
                  <a:pt x="0" y="0"/>
                </a:lnTo>
                <a:lnTo>
                  <a:pt x="0" y="71628"/>
                </a:lnTo>
                <a:lnTo>
                  <a:pt x="4663452" y="71628"/>
                </a:lnTo>
                <a:lnTo>
                  <a:pt x="4663452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4663452" y="278892"/>
                </a:lnTo>
                <a:lnTo>
                  <a:pt x="4735080" y="278892"/>
                </a:lnTo>
                <a:lnTo>
                  <a:pt x="473508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54302" y="1789176"/>
            <a:ext cx="413639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"Humidity", "Wind_speed_kmph",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"Wind_bearing_degrees",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8475" y="1717547"/>
            <a:ext cx="4208145" cy="850900"/>
          </a:xfrm>
          <a:custGeom>
            <a:avLst/>
            <a:gdLst/>
            <a:ahLst/>
            <a:cxnLst/>
            <a:rect l="l" t="t" r="r" b="b"/>
            <a:pathLst>
              <a:path w="4208145" h="850900">
                <a:moveTo>
                  <a:pt x="2325636" y="571512"/>
                </a:moveTo>
                <a:lnTo>
                  <a:pt x="2254008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2253996" y="643128"/>
                </a:lnTo>
                <a:lnTo>
                  <a:pt x="2253996" y="778764"/>
                </a:lnTo>
                <a:lnTo>
                  <a:pt x="71640" y="778764"/>
                </a:lnTo>
                <a:lnTo>
                  <a:pt x="71640" y="643140"/>
                </a:lnTo>
                <a:lnTo>
                  <a:pt x="12" y="643140"/>
                </a:lnTo>
                <a:lnTo>
                  <a:pt x="12" y="778764"/>
                </a:lnTo>
                <a:lnTo>
                  <a:pt x="0" y="850392"/>
                </a:lnTo>
                <a:lnTo>
                  <a:pt x="2253996" y="850392"/>
                </a:lnTo>
                <a:lnTo>
                  <a:pt x="2325636" y="850404"/>
                </a:lnTo>
                <a:lnTo>
                  <a:pt x="2325636" y="571512"/>
                </a:lnTo>
                <a:close/>
              </a:path>
              <a:path w="4208145" h="850900">
                <a:moveTo>
                  <a:pt x="3002292" y="285000"/>
                </a:moveTo>
                <a:lnTo>
                  <a:pt x="293066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930664" y="356616"/>
                </a:lnTo>
                <a:lnTo>
                  <a:pt x="2930664" y="492252"/>
                </a:lnTo>
                <a:lnTo>
                  <a:pt x="71640" y="492252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2252"/>
                </a:lnTo>
                <a:lnTo>
                  <a:pt x="0" y="563880"/>
                </a:lnTo>
                <a:lnTo>
                  <a:pt x="2930664" y="563880"/>
                </a:lnTo>
                <a:lnTo>
                  <a:pt x="3002292" y="563880"/>
                </a:lnTo>
                <a:lnTo>
                  <a:pt x="3002292" y="285000"/>
                </a:lnTo>
                <a:close/>
              </a:path>
              <a:path w="4208145" h="850900">
                <a:moveTo>
                  <a:pt x="4207776" y="12"/>
                </a:moveTo>
                <a:lnTo>
                  <a:pt x="4136148" y="12"/>
                </a:lnTo>
                <a:lnTo>
                  <a:pt x="0" y="0"/>
                </a:lnTo>
                <a:lnTo>
                  <a:pt x="0" y="71628"/>
                </a:lnTo>
                <a:lnTo>
                  <a:pt x="4136148" y="71628"/>
                </a:lnTo>
                <a:lnTo>
                  <a:pt x="413614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4136148" y="278892"/>
                </a:lnTo>
                <a:lnTo>
                  <a:pt x="4207776" y="278904"/>
                </a:lnTo>
                <a:lnTo>
                  <a:pt x="420777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7416" y="2037745"/>
            <a:ext cx="4086225" cy="7480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"Visibility_km",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"Pressure_millibars",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"Current_weather_condition"])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31432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prediction_dc = ModelDataCollector("Support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vector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18475" y="2574035"/>
            <a:ext cx="4208145" cy="280670"/>
          </a:xfrm>
          <a:custGeom>
            <a:avLst/>
            <a:gdLst/>
            <a:ahLst/>
            <a:cxnLst/>
            <a:rect l="l" t="t" r="r" b="b"/>
            <a:pathLst>
              <a:path w="4208145" h="280669">
                <a:moveTo>
                  <a:pt x="4207776" y="12"/>
                </a:moveTo>
                <a:lnTo>
                  <a:pt x="4136148" y="12"/>
                </a:lnTo>
                <a:lnTo>
                  <a:pt x="0" y="0"/>
                </a:lnTo>
                <a:lnTo>
                  <a:pt x="0" y="71628"/>
                </a:lnTo>
                <a:lnTo>
                  <a:pt x="4136148" y="71628"/>
                </a:lnTo>
                <a:lnTo>
                  <a:pt x="4136148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4136148" y="280416"/>
                </a:lnTo>
                <a:lnTo>
                  <a:pt x="4207776" y="280416"/>
                </a:lnTo>
                <a:lnTo>
                  <a:pt x="420777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54302" y="2930651"/>
            <a:ext cx="3458210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classifier model",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designation="predictions",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8475" y="2859023"/>
            <a:ext cx="3529965" cy="565785"/>
          </a:xfrm>
          <a:custGeom>
            <a:avLst/>
            <a:gdLst/>
            <a:ahLst/>
            <a:cxnLst/>
            <a:rect l="l" t="t" r="r" b="b"/>
            <a:pathLst>
              <a:path w="3529965" h="565785">
                <a:moveTo>
                  <a:pt x="3378720" y="285000"/>
                </a:moveTo>
                <a:lnTo>
                  <a:pt x="330709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307092" y="356616"/>
                </a:lnTo>
                <a:lnTo>
                  <a:pt x="3307092" y="493776"/>
                </a:lnTo>
                <a:lnTo>
                  <a:pt x="71640" y="493776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3776"/>
                </a:lnTo>
                <a:lnTo>
                  <a:pt x="0" y="565404"/>
                </a:lnTo>
                <a:lnTo>
                  <a:pt x="3307092" y="565404"/>
                </a:lnTo>
                <a:lnTo>
                  <a:pt x="3378720" y="565404"/>
                </a:lnTo>
                <a:lnTo>
                  <a:pt x="3378720" y="285000"/>
                </a:lnTo>
                <a:close/>
              </a:path>
              <a:path w="3529965" h="565785">
                <a:moveTo>
                  <a:pt x="3529596" y="12"/>
                </a:moveTo>
                <a:lnTo>
                  <a:pt x="3457968" y="12"/>
                </a:lnTo>
                <a:lnTo>
                  <a:pt x="0" y="0"/>
                </a:lnTo>
                <a:lnTo>
                  <a:pt x="0" y="71628"/>
                </a:lnTo>
                <a:lnTo>
                  <a:pt x="3457968" y="71628"/>
                </a:lnTo>
                <a:lnTo>
                  <a:pt x="3457968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3457968" y="280416"/>
                </a:lnTo>
                <a:lnTo>
                  <a:pt x="3529596" y="280428"/>
                </a:lnTo>
                <a:lnTo>
                  <a:pt x="352959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90903" y="3179221"/>
            <a:ext cx="5083175" cy="2514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feature_names=["Future_weather_condition"])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 events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tracked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20">
                <a:solidFill>
                  <a:srgbClr val="E83D8C"/>
                </a:solidFill>
                <a:latin typeface="Arial"/>
                <a:cs typeface="Arial"/>
              </a:rPr>
              <a:t>init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to monitor</a:t>
            </a:r>
            <a:r>
              <a:rPr dirty="0" sz="1100" spc="-1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whether</a:t>
            </a:r>
            <a:endParaRPr sz="1100">
              <a:latin typeface="Arimo"/>
              <a:cs typeface="Arimo"/>
            </a:endParaRPr>
          </a:p>
          <a:p>
            <a:pPr marL="227329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FileNotFound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occurs when 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load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artifacts.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found,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tc.track_events()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log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error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that's generated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exception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101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buAutoNum type="arabicPeriod" startAt="38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Likewise,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other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custom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events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–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that</a:t>
            </a:r>
            <a:endParaRPr sz="1000">
              <a:latin typeface="Arimo"/>
              <a:cs typeface="Arimo"/>
            </a:endParaRPr>
          </a:p>
          <a:p>
            <a:pPr marL="227329" marR="790575">
              <a:lnSpc>
                <a:spcPts val="1689"/>
              </a:lnSpc>
              <a:spcBef>
                <a:spcPts val="10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is,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ValueNotFound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OutofBoundsException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InferenceError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–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run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function:</a:t>
            </a:r>
            <a:endParaRPr sz="1000">
              <a:latin typeface="Arimo"/>
              <a:cs typeface="Arimo"/>
            </a:endParaRPr>
          </a:p>
          <a:p>
            <a:pPr marL="344805" indent="-261620">
              <a:lnSpc>
                <a:spcPct val="100000"/>
              </a:lnSpc>
              <a:spcBef>
                <a:spcPts val="300"/>
              </a:spcBef>
              <a:buAutoNum type="arabicPeriod" startAt="39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@input_schema('data',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NumpyParameterType(np.array([[34.927778,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3604" y="5480303"/>
            <a:ext cx="5070475" cy="281940"/>
          </a:xfrm>
          <a:custGeom>
            <a:avLst/>
            <a:gdLst/>
            <a:ahLst/>
            <a:cxnLst/>
            <a:rect l="l" t="t" r="r" b="b"/>
            <a:pathLst>
              <a:path w="5070475" h="281939">
                <a:moveTo>
                  <a:pt x="5070348" y="12"/>
                </a:moveTo>
                <a:lnTo>
                  <a:pt x="4998720" y="12"/>
                </a:lnTo>
                <a:lnTo>
                  <a:pt x="0" y="0"/>
                </a:lnTo>
                <a:lnTo>
                  <a:pt x="0" y="71628"/>
                </a:lnTo>
                <a:lnTo>
                  <a:pt x="4998720" y="71628"/>
                </a:lnTo>
                <a:lnTo>
                  <a:pt x="4998720" y="210324"/>
                </a:lnTo>
                <a:lnTo>
                  <a:pt x="71628" y="21032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24"/>
                </a:lnTo>
                <a:lnTo>
                  <a:pt x="0" y="281940"/>
                </a:lnTo>
                <a:lnTo>
                  <a:pt x="4998720" y="281940"/>
                </a:lnTo>
                <a:lnTo>
                  <a:pt x="5070348" y="281940"/>
                </a:lnTo>
                <a:lnTo>
                  <a:pt x="50703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654302" y="5839967"/>
            <a:ext cx="3232785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0.24, 7.3899, 83, 16.1000, 1016.51,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1]])))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03604" y="5768339"/>
            <a:ext cx="4091940" cy="1990725"/>
          </a:xfrm>
          <a:custGeom>
            <a:avLst/>
            <a:gdLst/>
            <a:ahLst/>
            <a:cxnLst/>
            <a:rect l="l" t="t" r="r" b="b"/>
            <a:pathLst>
              <a:path w="4091940" h="1990725">
                <a:moveTo>
                  <a:pt x="1456944" y="568464"/>
                </a:moveTo>
                <a:lnTo>
                  <a:pt x="1385316" y="568464"/>
                </a:lnTo>
                <a:lnTo>
                  <a:pt x="0" y="568452"/>
                </a:lnTo>
                <a:lnTo>
                  <a:pt x="0" y="640080"/>
                </a:lnTo>
                <a:lnTo>
                  <a:pt x="1385316" y="640080"/>
                </a:lnTo>
                <a:lnTo>
                  <a:pt x="1385316" y="778764"/>
                </a:lnTo>
                <a:lnTo>
                  <a:pt x="71628" y="778764"/>
                </a:lnTo>
                <a:lnTo>
                  <a:pt x="71628" y="640092"/>
                </a:lnTo>
                <a:lnTo>
                  <a:pt x="0" y="640092"/>
                </a:lnTo>
                <a:lnTo>
                  <a:pt x="0" y="778764"/>
                </a:lnTo>
                <a:lnTo>
                  <a:pt x="0" y="850392"/>
                </a:lnTo>
                <a:lnTo>
                  <a:pt x="1385316" y="850392"/>
                </a:lnTo>
                <a:lnTo>
                  <a:pt x="1456944" y="850392"/>
                </a:lnTo>
                <a:lnTo>
                  <a:pt x="1456944" y="568464"/>
                </a:lnTo>
                <a:close/>
              </a:path>
              <a:path w="4091940" h="1990725">
                <a:moveTo>
                  <a:pt x="1609344" y="853452"/>
                </a:moveTo>
                <a:lnTo>
                  <a:pt x="1537716" y="853452"/>
                </a:lnTo>
                <a:lnTo>
                  <a:pt x="0" y="853452"/>
                </a:lnTo>
                <a:lnTo>
                  <a:pt x="0" y="925068"/>
                </a:lnTo>
                <a:lnTo>
                  <a:pt x="1537716" y="925068"/>
                </a:lnTo>
                <a:lnTo>
                  <a:pt x="1537716" y="1063752"/>
                </a:lnTo>
                <a:lnTo>
                  <a:pt x="71628" y="1063752"/>
                </a:lnTo>
                <a:lnTo>
                  <a:pt x="71628" y="925080"/>
                </a:lnTo>
                <a:lnTo>
                  <a:pt x="0" y="925080"/>
                </a:lnTo>
                <a:lnTo>
                  <a:pt x="0" y="1063752"/>
                </a:lnTo>
                <a:lnTo>
                  <a:pt x="0" y="1135380"/>
                </a:lnTo>
                <a:lnTo>
                  <a:pt x="1537716" y="1135380"/>
                </a:lnTo>
                <a:lnTo>
                  <a:pt x="1609344" y="1135380"/>
                </a:lnTo>
                <a:lnTo>
                  <a:pt x="1609344" y="853452"/>
                </a:lnTo>
                <a:close/>
              </a:path>
              <a:path w="4091940" h="1990725">
                <a:moveTo>
                  <a:pt x="2962656" y="1423428"/>
                </a:moveTo>
                <a:lnTo>
                  <a:pt x="2891028" y="1423428"/>
                </a:lnTo>
                <a:lnTo>
                  <a:pt x="0" y="1423416"/>
                </a:lnTo>
                <a:lnTo>
                  <a:pt x="0" y="1495044"/>
                </a:lnTo>
                <a:lnTo>
                  <a:pt x="2891015" y="1495044"/>
                </a:lnTo>
                <a:lnTo>
                  <a:pt x="2891015" y="1633728"/>
                </a:lnTo>
                <a:lnTo>
                  <a:pt x="71628" y="1633728"/>
                </a:lnTo>
                <a:lnTo>
                  <a:pt x="71628" y="1495056"/>
                </a:lnTo>
                <a:lnTo>
                  <a:pt x="0" y="1495056"/>
                </a:lnTo>
                <a:lnTo>
                  <a:pt x="0" y="1633728"/>
                </a:lnTo>
                <a:lnTo>
                  <a:pt x="0" y="1705356"/>
                </a:lnTo>
                <a:lnTo>
                  <a:pt x="2891015" y="1705356"/>
                </a:lnTo>
                <a:lnTo>
                  <a:pt x="2962656" y="1705368"/>
                </a:lnTo>
                <a:lnTo>
                  <a:pt x="2962656" y="1423428"/>
                </a:lnTo>
                <a:close/>
              </a:path>
              <a:path w="4091940" h="1990725">
                <a:moveTo>
                  <a:pt x="3339084" y="1138440"/>
                </a:moveTo>
                <a:lnTo>
                  <a:pt x="3267456" y="1138440"/>
                </a:lnTo>
                <a:lnTo>
                  <a:pt x="0" y="1138428"/>
                </a:lnTo>
                <a:lnTo>
                  <a:pt x="0" y="1210056"/>
                </a:lnTo>
                <a:lnTo>
                  <a:pt x="3267443" y="1210056"/>
                </a:lnTo>
                <a:lnTo>
                  <a:pt x="3267443" y="1348740"/>
                </a:lnTo>
                <a:lnTo>
                  <a:pt x="71628" y="1348740"/>
                </a:lnTo>
                <a:lnTo>
                  <a:pt x="71628" y="1210068"/>
                </a:lnTo>
                <a:lnTo>
                  <a:pt x="0" y="1210068"/>
                </a:lnTo>
                <a:lnTo>
                  <a:pt x="0" y="1348740"/>
                </a:lnTo>
                <a:lnTo>
                  <a:pt x="0" y="1420368"/>
                </a:lnTo>
                <a:lnTo>
                  <a:pt x="3267443" y="1420368"/>
                </a:lnTo>
                <a:lnTo>
                  <a:pt x="3339084" y="1420368"/>
                </a:lnTo>
                <a:lnTo>
                  <a:pt x="3339084" y="1138440"/>
                </a:lnTo>
                <a:close/>
              </a:path>
              <a:path w="4091940" h="1990725">
                <a:moveTo>
                  <a:pt x="3518916" y="12"/>
                </a:moveTo>
                <a:lnTo>
                  <a:pt x="3447288" y="12"/>
                </a:lnTo>
                <a:lnTo>
                  <a:pt x="214871" y="0"/>
                </a:lnTo>
                <a:lnTo>
                  <a:pt x="214871" y="71628"/>
                </a:lnTo>
                <a:lnTo>
                  <a:pt x="3447275" y="71628"/>
                </a:lnTo>
                <a:lnTo>
                  <a:pt x="3447275" y="208788"/>
                </a:lnTo>
                <a:lnTo>
                  <a:pt x="286512" y="208788"/>
                </a:lnTo>
                <a:lnTo>
                  <a:pt x="286512" y="71640"/>
                </a:lnTo>
                <a:lnTo>
                  <a:pt x="214884" y="71640"/>
                </a:lnTo>
                <a:lnTo>
                  <a:pt x="214884" y="208788"/>
                </a:lnTo>
                <a:lnTo>
                  <a:pt x="214871" y="280416"/>
                </a:lnTo>
                <a:lnTo>
                  <a:pt x="3447275" y="280416"/>
                </a:lnTo>
                <a:lnTo>
                  <a:pt x="3518916" y="280416"/>
                </a:lnTo>
                <a:lnTo>
                  <a:pt x="3518916" y="12"/>
                </a:lnTo>
                <a:close/>
              </a:path>
              <a:path w="4091940" h="1990725">
                <a:moveTo>
                  <a:pt x="3941064" y="1708416"/>
                </a:moveTo>
                <a:lnTo>
                  <a:pt x="3869436" y="1708416"/>
                </a:lnTo>
                <a:lnTo>
                  <a:pt x="0" y="1708404"/>
                </a:lnTo>
                <a:lnTo>
                  <a:pt x="0" y="1780032"/>
                </a:lnTo>
                <a:lnTo>
                  <a:pt x="3869436" y="1780032"/>
                </a:lnTo>
                <a:lnTo>
                  <a:pt x="3869436" y="1918716"/>
                </a:lnTo>
                <a:lnTo>
                  <a:pt x="71628" y="1918716"/>
                </a:lnTo>
                <a:lnTo>
                  <a:pt x="71628" y="1780044"/>
                </a:lnTo>
                <a:lnTo>
                  <a:pt x="0" y="1780044"/>
                </a:lnTo>
                <a:lnTo>
                  <a:pt x="0" y="1918716"/>
                </a:lnTo>
                <a:lnTo>
                  <a:pt x="0" y="1990344"/>
                </a:lnTo>
                <a:lnTo>
                  <a:pt x="3869436" y="1990344"/>
                </a:lnTo>
                <a:lnTo>
                  <a:pt x="3941064" y="1990344"/>
                </a:lnTo>
                <a:lnTo>
                  <a:pt x="3941064" y="1708416"/>
                </a:lnTo>
                <a:close/>
              </a:path>
              <a:path w="4091940" h="1990725">
                <a:moveTo>
                  <a:pt x="4091940" y="283476"/>
                </a:moveTo>
                <a:lnTo>
                  <a:pt x="4020312" y="283476"/>
                </a:lnTo>
                <a:lnTo>
                  <a:pt x="0" y="283464"/>
                </a:lnTo>
                <a:lnTo>
                  <a:pt x="0" y="355092"/>
                </a:lnTo>
                <a:lnTo>
                  <a:pt x="4020312" y="355092"/>
                </a:lnTo>
                <a:lnTo>
                  <a:pt x="4020312" y="493788"/>
                </a:lnTo>
                <a:lnTo>
                  <a:pt x="71628" y="493788"/>
                </a:lnTo>
                <a:lnTo>
                  <a:pt x="71628" y="355104"/>
                </a:lnTo>
                <a:lnTo>
                  <a:pt x="0" y="355104"/>
                </a:lnTo>
                <a:lnTo>
                  <a:pt x="0" y="493788"/>
                </a:lnTo>
                <a:lnTo>
                  <a:pt x="0" y="565404"/>
                </a:lnTo>
                <a:lnTo>
                  <a:pt x="4020312" y="565404"/>
                </a:lnTo>
                <a:lnTo>
                  <a:pt x="4091940" y="565404"/>
                </a:lnTo>
                <a:lnTo>
                  <a:pt x="4091940" y="283476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62532" y="6088538"/>
            <a:ext cx="3971925" cy="1887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40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@output_schema(NumpyParameterType(np.array([0])))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40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40"/>
              <a:tabLst>
                <a:tab pos="273685" algn="l"/>
              </a:tabLst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def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run(data):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40"/>
            </a:pPr>
            <a:endParaRPr sz="900">
              <a:latin typeface="Courier New"/>
              <a:cs typeface="Courier New"/>
            </a:endParaRPr>
          </a:p>
          <a:p>
            <a:pPr marL="1176655" indent="-1164590">
              <a:lnSpc>
                <a:spcPct val="100000"/>
              </a:lnSpc>
              <a:spcBef>
                <a:spcPts val="5"/>
              </a:spcBef>
              <a:buAutoNum type="arabicPeriod" startAt="40"/>
              <a:tabLst>
                <a:tab pos="1176655" algn="l"/>
                <a:tab pos="117729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try: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40"/>
            </a:pPr>
            <a:endParaRPr sz="900">
              <a:latin typeface="Courier New"/>
              <a:cs typeface="Courier New"/>
            </a:endParaRPr>
          </a:p>
          <a:p>
            <a:pPr marL="1477010" indent="-1464945">
              <a:lnSpc>
                <a:spcPct val="100000"/>
              </a:lnSpc>
              <a:spcBef>
                <a:spcPts val="5"/>
              </a:spcBef>
              <a:buAutoNum type="arabicPeriod" startAt="40"/>
              <a:tabLst>
                <a:tab pos="1477010" algn="l"/>
                <a:tab pos="147764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inputs_dc.collect(data)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54"/>
              </a:buClr>
              <a:buFont typeface="Courier New"/>
              <a:buAutoNum type="arabicPeriod" startAt="40"/>
            </a:pPr>
            <a:endParaRPr sz="900">
              <a:latin typeface="Courier New"/>
              <a:cs typeface="Courier New"/>
            </a:endParaRPr>
          </a:p>
          <a:p>
            <a:pPr marL="1176655" indent="-1164590">
              <a:lnSpc>
                <a:spcPct val="100000"/>
              </a:lnSpc>
              <a:buAutoNum type="arabicPeriod" startAt="40"/>
              <a:tabLst>
                <a:tab pos="1176655" algn="l"/>
                <a:tab pos="117729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except Exception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e: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54"/>
              </a:buClr>
              <a:buFont typeface="Courier New"/>
              <a:buAutoNum type="arabicPeriod" startAt="40"/>
            </a:pPr>
            <a:endParaRPr sz="900">
              <a:latin typeface="Courier New"/>
              <a:cs typeface="Courier New"/>
            </a:endParaRPr>
          </a:p>
          <a:p>
            <a:pPr marL="1477010" indent="-1464945">
              <a:lnSpc>
                <a:spcPct val="100000"/>
              </a:lnSpc>
              <a:buAutoNum type="arabicPeriod" startAt="40"/>
              <a:tabLst>
                <a:tab pos="1477010" algn="l"/>
                <a:tab pos="147764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tc.track_event('ValueNotFound',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{'error_message':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str(e)},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18475" y="7764779"/>
            <a:ext cx="2100580" cy="279400"/>
          </a:xfrm>
          <a:custGeom>
            <a:avLst/>
            <a:gdLst/>
            <a:ahLst/>
            <a:cxnLst/>
            <a:rect l="l" t="t" r="r" b="b"/>
            <a:pathLst>
              <a:path w="2100579" h="279400">
                <a:moveTo>
                  <a:pt x="2100084" y="12"/>
                </a:moveTo>
                <a:lnTo>
                  <a:pt x="2028456" y="12"/>
                </a:lnTo>
                <a:lnTo>
                  <a:pt x="0" y="0"/>
                </a:lnTo>
                <a:lnTo>
                  <a:pt x="0" y="71628"/>
                </a:lnTo>
                <a:lnTo>
                  <a:pt x="2028444" y="71628"/>
                </a:lnTo>
                <a:lnTo>
                  <a:pt x="202844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028444" y="278892"/>
                </a:lnTo>
                <a:lnTo>
                  <a:pt x="2100084" y="278892"/>
                </a:lnTo>
                <a:lnTo>
                  <a:pt x="21000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654302" y="8087106"/>
            <a:ext cx="150114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{'ErrorCode':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201})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05788" y="8376438"/>
            <a:ext cx="4967605" cy="7772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use </a:t>
            </a:r>
            <a:r>
              <a:rPr dirty="0" sz="1000" spc="170">
                <a:solidFill>
                  <a:srgbClr val="E83D8C"/>
                </a:solidFill>
                <a:latin typeface="Arial"/>
                <a:cs typeface="Arial"/>
              </a:rPr>
              <a:t>try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except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collect incoming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100" spc="-1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collector  function.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collects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incoming data and stores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blob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storage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8475" y="2319527"/>
            <a:ext cx="2926715" cy="563880"/>
          </a:xfrm>
          <a:custGeom>
            <a:avLst/>
            <a:gdLst/>
            <a:ahLst/>
            <a:cxnLst/>
            <a:rect l="l" t="t" r="r" b="b"/>
            <a:pathLst>
              <a:path w="2926715" h="563880">
                <a:moveTo>
                  <a:pt x="1347228" y="12"/>
                </a:moveTo>
                <a:lnTo>
                  <a:pt x="1275588" y="12"/>
                </a:lnTo>
                <a:lnTo>
                  <a:pt x="0" y="0"/>
                </a:lnTo>
                <a:lnTo>
                  <a:pt x="0" y="71628"/>
                </a:lnTo>
                <a:lnTo>
                  <a:pt x="1275588" y="71628"/>
                </a:lnTo>
                <a:lnTo>
                  <a:pt x="127558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275588" y="278892"/>
                </a:lnTo>
                <a:lnTo>
                  <a:pt x="1347228" y="278892"/>
                </a:lnTo>
                <a:lnTo>
                  <a:pt x="1347228" y="12"/>
                </a:lnTo>
                <a:close/>
              </a:path>
              <a:path w="2926715" h="563880">
                <a:moveTo>
                  <a:pt x="2926092" y="285000"/>
                </a:moveTo>
                <a:lnTo>
                  <a:pt x="285446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854464" y="356616"/>
                </a:lnTo>
                <a:lnTo>
                  <a:pt x="2854464" y="492252"/>
                </a:lnTo>
                <a:lnTo>
                  <a:pt x="71640" y="492252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2252"/>
                </a:lnTo>
                <a:lnTo>
                  <a:pt x="0" y="563880"/>
                </a:lnTo>
                <a:lnTo>
                  <a:pt x="2854464" y="563880"/>
                </a:lnTo>
                <a:lnTo>
                  <a:pt x="2926092" y="563880"/>
                </a:lnTo>
                <a:lnTo>
                  <a:pt x="292609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05788" y="844953"/>
            <a:ext cx="4839335" cy="22561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6035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connected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incoming data contains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anomalous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missing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exception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raised.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raise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ValueNotFound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track_event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</a:t>
            </a:r>
            <a:r>
              <a:rPr dirty="0" sz="1100" spc="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exception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custom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(in this case, a random or custom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201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given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track the error). After collecting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incoming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attempt to scale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before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Arimo"/>
              <a:cs typeface="Arimo"/>
            </a:endParaRPr>
          </a:p>
          <a:p>
            <a:pPr marL="98615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try: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8841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scale incoming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88415">
              <a:lnSpc>
                <a:spcPct val="100000"/>
              </a:lnSpc>
            </a:pP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data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scaler.transform(data)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475" y="2889503"/>
            <a:ext cx="3529965" cy="279400"/>
          </a:xfrm>
          <a:custGeom>
            <a:avLst/>
            <a:gdLst/>
            <a:ahLst/>
            <a:cxnLst/>
            <a:rect l="l" t="t" r="r" b="b"/>
            <a:pathLst>
              <a:path w="3529965" h="279400">
                <a:moveTo>
                  <a:pt x="3529596" y="12"/>
                </a:moveTo>
                <a:lnTo>
                  <a:pt x="3457968" y="12"/>
                </a:lnTo>
                <a:lnTo>
                  <a:pt x="0" y="0"/>
                </a:lnTo>
                <a:lnTo>
                  <a:pt x="0" y="71628"/>
                </a:lnTo>
                <a:lnTo>
                  <a:pt x="3457968" y="71628"/>
                </a:lnTo>
                <a:lnTo>
                  <a:pt x="345796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3457968" y="278892"/>
                </a:lnTo>
                <a:lnTo>
                  <a:pt x="3529596" y="278904"/>
                </a:lnTo>
                <a:lnTo>
                  <a:pt x="352959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54302" y="3246120"/>
            <a:ext cx="2630805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7894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except Exception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e: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8475" y="3174491"/>
            <a:ext cx="3906520" cy="1135380"/>
          </a:xfrm>
          <a:custGeom>
            <a:avLst/>
            <a:gdLst/>
            <a:ahLst/>
            <a:cxnLst/>
            <a:rect l="l" t="t" r="r" b="b"/>
            <a:pathLst>
              <a:path w="3906520" h="1135379">
                <a:moveTo>
                  <a:pt x="1572780" y="854976"/>
                </a:moveTo>
                <a:lnTo>
                  <a:pt x="1501152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1501152" y="926592"/>
                </a:lnTo>
                <a:lnTo>
                  <a:pt x="1501152" y="1063752"/>
                </a:lnTo>
                <a:lnTo>
                  <a:pt x="71640" y="1063752"/>
                </a:lnTo>
                <a:lnTo>
                  <a:pt x="71640" y="926604"/>
                </a:lnTo>
                <a:lnTo>
                  <a:pt x="12" y="926604"/>
                </a:lnTo>
                <a:lnTo>
                  <a:pt x="12" y="1063752"/>
                </a:lnTo>
                <a:lnTo>
                  <a:pt x="0" y="1135380"/>
                </a:lnTo>
                <a:lnTo>
                  <a:pt x="1501152" y="1135380"/>
                </a:lnTo>
                <a:lnTo>
                  <a:pt x="1572780" y="1135380"/>
                </a:lnTo>
                <a:lnTo>
                  <a:pt x="1572780" y="854976"/>
                </a:lnTo>
                <a:close/>
              </a:path>
              <a:path w="3906520" h="1135379">
                <a:moveTo>
                  <a:pt x="2025408" y="569988"/>
                </a:moveTo>
                <a:lnTo>
                  <a:pt x="1953780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1953780" y="641604"/>
                </a:lnTo>
                <a:lnTo>
                  <a:pt x="1953780" y="777240"/>
                </a:lnTo>
                <a:lnTo>
                  <a:pt x="71640" y="777240"/>
                </a:lnTo>
                <a:lnTo>
                  <a:pt x="71640" y="641616"/>
                </a:lnTo>
                <a:lnTo>
                  <a:pt x="12" y="641616"/>
                </a:lnTo>
                <a:lnTo>
                  <a:pt x="12" y="777240"/>
                </a:lnTo>
                <a:lnTo>
                  <a:pt x="0" y="848868"/>
                </a:lnTo>
                <a:lnTo>
                  <a:pt x="1953780" y="848868"/>
                </a:lnTo>
                <a:lnTo>
                  <a:pt x="2025408" y="848868"/>
                </a:lnTo>
                <a:lnTo>
                  <a:pt x="2025408" y="569988"/>
                </a:lnTo>
                <a:close/>
              </a:path>
              <a:path w="3906520" h="1135379">
                <a:moveTo>
                  <a:pt x="2702064" y="12"/>
                </a:moveTo>
                <a:lnTo>
                  <a:pt x="2630436" y="12"/>
                </a:lnTo>
                <a:lnTo>
                  <a:pt x="0" y="0"/>
                </a:lnTo>
                <a:lnTo>
                  <a:pt x="0" y="71628"/>
                </a:lnTo>
                <a:lnTo>
                  <a:pt x="2630424" y="71628"/>
                </a:lnTo>
                <a:lnTo>
                  <a:pt x="263042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630424" y="278892"/>
                </a:lnTo>
                <a:lnTo>
                  <a:pt x="2702064" y="278904"/>
                </a:lnTo>
                <a:lnTo>
                  <a:pt x="2702064" y="12"/>
                </a:lnTo>
                <a:close/>
              </a:path>
              <a:path w="3906520" h="1135379">
                <a:moveTo>
                  <a:pt x="3906024" y="285000"/>
                </a:moveTo>
                <a:lnTo>
                  <a:pt x="3834396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834396" y="356616"/>
                </a:lnTo>
                <a:lnTo>
                  <a:pt x="3834396" y="492252"/>
                </a:lnTo>
                <a:lnTo>
                  <a:pt x="71640" y="492252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2252"/>
                </a:lnTo>
                <a:lnTo>
                  <a:pt x="0" y="563880"/>
                </a:lnTo>
                <a:lnTo>
                  <a:pt x="3834396" y="563880"/>
                </a:lnTo>
                <a:lnTo>
                  <a:pt x="3906024" y="563880"/>
                </a:lnTo>
                <a:lnTo>
                  <a:pt x="3906024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05788" y="3494689"/>
            <a:ext cx="4970780" cy="51390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6192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tc.track_event('ScalingException',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{'ScalingError':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str(e)},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{'ErrorCode':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301})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7620">
              <a:lnSpc>
                <a:spcPct val="127699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is 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pre-inference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right,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without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errors. </a:t>
            </a:r>
            <a:r>
              <a:rPr dirty="0" sz="1000" spc="170">
                <a:solidFill>
                  <a:srgbClr val="E83D8C"/>
                </a:solidFill>
                <a:latin typeface="Arial"/>
                <a:cs typeface="Arial"/>
              </a:rPr>
              <a:t>try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except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handy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case,</a:t>
            </a:r>
            <a:r>
              <a:rPr dirty="0" sz="1100" spc="-1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since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trying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scaler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that's been loaded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20">
                <a:solidFill>
                  <a:srgbClr val="E83D8C"/>
                </a:solidFill>
                <a:latin typeface="Arial"/>
                <a:cs typeface="Arial"/>
              </a:rPr>
              <a:t>init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mo"/>
              <a:cs typeface="Arimo"/>
            </a:endParaRPr>
          </a:p>
          <a:p>
            <a:pPr marL="12700" marR="3302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not successful, then an exception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raised.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 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track_event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track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exception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 Insights.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 a custom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event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ScalingError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case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exception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generated. An exception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of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301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logged on  Application Insights. Likewise,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dealing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– inferencing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– needs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meticulously.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170">
                <a:solidFill>
                  <a:srgbClr val="E83D8C"/>
                </a:solidFill>
                <a:latin typeface="Arial"/>
                <a:cs typeface="Arial"/>
              </a:rPr>
              <a:t>try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except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again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sure the inference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 without any exceptions. Let's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see how 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exceptions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 this case. Note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accessing element number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2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endParaRPr sz="1100">
              <a:latin typeface="Arimo"/>
              <a:cs typeface="Arimo"/>
            </a:endParaRPr>
          </a:p>
          <a:p>
            <a:pPr marL="12700" marR="204470">
              <a:lnSpc>
                <a:spcPts val="1700"/>
              </a:lnSpc>
              <a:spcBef>
                <a:spcPts val="114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model.run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function. This causes an error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inference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referring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incorrect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nonexistent element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list: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Arimo"/>
              <a:cs typeface="Arimo"/>
            </a:endParaRPr>
          </a:p>
          <a:p>
            <a:pPr marL="98615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try: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18475" y="8421623"/>
            <a:ext cx="1349375" cy="280670"/>
          </a:xfrm>
          <a:custGeom>
            <a:avLst/>
            <a:gdLst/>
            <a:ahLst/>
            <a:cxnLst/>
            <a:rect l="l" t="t" r="r" b="b"/>
            <a:pathLst>
              <a:path w="1349375" h="280670">
                <a:moveTo>
                  <a:pt x="1348752" y="12"/>
                </a:moveTo>
                <a:lnTo>
                  <a:pt x="1277124" y="12"/>
                </a:lnTo>
                <a:lnTo>
                  <a:pt x="0" y="0"/>
                </a:lnTo>
                <a:lnTo>
                  <a:pt x="0" y="71628"/>
                </a:lnTo>
                <a:lnTo>
                  <a:pt x="1277124" y="71628"/>
                </a:lnTo>
                <a:lnTo>
                  <a:pt x="1277124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1277124" y="280416"/>
                </a:lnTo>
                <a:lnTo>
                  <a:pt x="1348752" y="280428"/>
                </a:lnTo>
                <a:lnTo>
                  <a:pt x="13487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54302" y="8742426"/>
            <a:ext cx="2554605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123952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model</a:t>
            </a:r>
            <a:r>
              <a:rPr dirty="0" sz="1000" spc="-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inference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4302" y="898397"/>
            <a:ext cx="466344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123952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result = model.run([label_name],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{input_name: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475" y="1147571"/>
            <a:ext cx="2251075" cy="279400"/>
          </a:xfrm>
          <a:custGeom>
            <a:avLst/>
            <a:gdLst/>
            <a:ahLst/>
            <a:cxnLst/>
            <a:rect l="l" t="t" r="r" b="b"/>
            <a:pathLst>
              <a:path w="2251075" h="279400">
                <a:moveTo>
                  <a:pt x="2250960" y="12"/>
                </a:moveTo>
                <a:lnTo>
                  <a:pt x="2179332" y="12"/>
                </a:lnTo>
                <a:lnTo>
                  <a:pt x="0" y="0"/>
                </a:lnTo>
                <a:lnTo>
                  <a:pt x="0" y="71628"/>
                </a:lnTo>
                <a:lnTo>
                  <a:pt x="2179320" y="71628"/>
                </a:lnTo>
                <a:lnTo>
                  <a:pt x="2179320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179320" y="278892"/>
                </a:lnTo>
                <a:lnTo>
                  <a:pt x="2250960" y="278892"/>
                </a:lnTo>
                <a:lnTo>
                  <a:pt x="225096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77416" y="1182781"/>
            <a:ext cx="4161790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data.astype(np.float32)})[2]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this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call is saving model output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data into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Blob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8475" y="1432559"/>
            <a:ext cx="4283075" cy="279400"/>
          </a:xfrm>
          <a:custGeom>
            <a:avLst/>
            <a:gdLst/>
            <a:ahLst/>
            <a:cxnLst/>
            <a:rect l="l" t="t" r="r" b="b"/>
            <a:pathLst>
              <a:path w="4283075" h="279400">
                <a:moveTo>
                  <a:pt x="4282452" y="12"/>
                </a:moveTo>
                <a:lnTo>
                  <a:pt x="4210824" y="12"/>
                </a:lnTo>
                <a:lnTo>
                  <a:pt x="0" y="0"/>
                </a:lnTo>
                <a:lnTo>
                  <a:pt x="0" y="71628"/>
                </a:lnTo>
                <a:lnTo>
                  <a:pt x="4210824" y="71628"/>
                </a:lnTo>
                <a:lnTo>
                  <a:pt x="421082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4210824" y="278892"/>
                </a:lnTo>
                <a:lnTo>
                  <a:pt x="4282452" y="278892"/>
                </a:lnTo>
                <a:lnTo>
                  <a:pt x="42824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54302" y="1789176"/>
            <a:ext cx="345821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3952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prediction_dc.collect(result)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8475" y="1717547"/>
            <a:ext cx="3529965" cy="1137285"/>
          </a:xfrm>
          <a:custGeom>
            <a:avLst/>
            <a:gdLst/>
            <a:ahLst/>
            <a:cxnLst/>
            <a:rect l="l" t="t" r="r" b="b"/>
            <a:pathLst>
              <a:path w="3529965" h="1137285">
                <a:moveTo>
                  <a:pt x="1725180" y="856500"/>
                </a:moveTo>
                <a:lnTo>
                  <a:pt x="1653552" y="856500"/>
                </a:lnTo>
                <a:lnTo>
                  <a:pt x="0" y="856488"/>
                </a:lnTo>
                <a:lnTo>
                  <a:pt x="0" y="928116"/>
                </a:lnTo>
                <a:lnTo>
                  <a:pt x="1653552" y="928116"/>
                </a:lnTo>
                <a:lnTo>
                  <a:pt x="1653552" y="1065276"/>
                </a:lnTo>
                <a:lnTo>
                  <a:pt x="71640" y="1065276"/>
                </a:lnTo>
                <a:lnTo>
                  <a:pt x="71640" y="928128"/>
                </a:lnTo>
                <a:lnTo>
                  <a:pt x="12" y="928128"/>
                </a:lnTo>
                <a:lnTo>
                  <a:pt x="12" y="1065276"/>
                </a:lnTo>
                <a:lnTo>
                  <a:pt x="0" y="1136904"/>
                </a:lnTo>
                <a:lnTo>
                  <a:pt x="1653552" y="1136904"/>
                </a:lnTo>
                <a:lnTo>
                  <a:pt x="1725180" y="1136904"/>
                </a:lnTo>
                <a:lnTo>
                  <a:pt x="1725180" y="856500"/>
                </a:lnTo>
                <a:close/>
              </a:path>
              <a:path w="3529965" h="1137285">
                <a:moveTo>
                  <a:pt x="2474988" y="285000"/>
                </a:moveTo>
                <a:lnTo>
                  <a:pt x="240336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403360" y="356616"/>
                </a:lnTo>
                <a:lnTo>
                  <a:pt x="2403360" y="492252"/>
                </a:lnTo>
                <a:lnTo>
                  <a:pt x="71640" y="492252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2252"/>
                </a:lnTo>
                <a:lnTo>
                  <a:pt x="0" y="563880"/>
                </a:lnTo>
                <a:lnTo>
                  <a:pt x="2403360" y="563880"/>
                </a:lnTo>
                <a:lnTo>
                  <a:pt x="2474988" y="563880"/>
                </a:lnTo>
                <a:lnTo>
                  <a:pt x="2474988" y="285000"/>
                </a:lnTo>
                <a:close/>
              </a:path>
              <a:path w="3529965" h="1137285">
                <a:moveTo>
                  <a:pt x="2778264" y="571512"/>
                </a:moveTo>
                <a:lnTo>
                  <a:pt x="2706636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2706624" y="643128"/>
                </a:lnTo>
                <a:lnTo>
                  <a:pt x="2706624" y="778764"/>
                </a:lnTo>
                <a:lnTo>
                  <a:pt x="71640" y="778764"/>
                </a:lnTo>
                <a:lnTo>
                  <a:pt x="71640" y="643140"/>
                </a:lnTo>
                <a:lnTo>
                  <a:pt x="12" y="643140"/>
                </a:lnTo>
                <a:lnTo>
                  <a:pt x="12" y="778764"/>
                </a:lnTo>
                <a:lnTo>
                  <a:pt x="0" y="850392"/>
                </a:lnTo>
                <a:lnTo>
                  <a:pt x="2706624" y="850392"/>
                </a:lnTo>
                <a:lnTo>
                  <a:pt x="2778264" y="850404"/>
                </a:lnTo>
                <a:lnTo>
                  <a:pt x="2778264" y="571512"/>
                </a:lnTo>
                <a:close/>
              </a:path>
              <a:path w="3529965" h="1137285">
                <a:moveTo>
                  <a:pt x="3529596" y="12"/>
                </a:moveTo>
                <a:lnTo>
                  <a:pt x="3457968" y="12"/>
                </a:lnTo>
                <a:lnTo>
                  <a:pt x="0" y="0"/>
                </a:lnTo>
                <a:lnTo>
                  <a:pt x="0" y="71628"/>
                </a:lnTo>
                <a:lnTo>
                  <a:pt x="3457968" y="71628"/>
                </a:lnTo>
                <a:lnTo>
                  <a:pt x="345796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3457968" y="278892"/>
                </a:lnTo>
                <a:lnTo>
                  <a:pt x="3529596" y="278904"/>
                </a:lnTo>
                <a:lnTo>
                  <a:pt x="352959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81683" y="2037745"/>
            <a:ext cx="1678939" cy="103314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if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result ==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0:</a:t>
            </a:r>
            <a:endParaRPr sz="1000">
              <a:latin typeface="Courier New"/>
              <a:cs typeface="Courier New"/>
            </a:endParaRPr>
          </a:p>
          <a:p>
            <a:pPr marL="12700" marR="229870" indent="300355">
              <a:lnSpc>
                <a:spcPct val="187000"/>
              </a:lnSpc>
              <a:spcBef>
                <a:spcPts val="1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output =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"Rain"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else: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313055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output =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"No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Rain"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18475" y="2859023"/>
            <a:ext cx="3002915" cy="280670"/>
          </a:xfrm>
          <a:custGeom>
            <a:avLst/>
            <a:gdLst/>
            <a:ahLst/>
            <a:cxnLst/>
            <a:rect l="l" t="t" r="r" b="b"/>
            <a:pathLst>
              <a:path w="3002915" h="280669">
                <a:moveTo>
                  <a:pt x="3002292" y="12"/>
                </a:moveTo>
                <a:lnTo>
                  <a:pt x="2930664" y="12"/>
                </a:lnTo>
                <a:lnTo>
                  <a:pt x="0" y="0"/>
                </a:lnTo>
                <a:lnTo>
                  <a:pt x="0" y="71628"/>
                </a:lnTo>
                <a:lnTo>
                  <a:pt x="2930664" y="71628"/>
                </a:lnTo>
                <a:lnTo>
                  <a:pt x="2930664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2930664" y="280416"/>
                </a:lnTo>
                <a:lnTo>
                  <a:pt x="3002292" y="280428"/>
                </a:lnTo>
                <a:lnTo>
                  <a:pt x="30022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54302" y="3215639"/>
            <a:ext cx="2254250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23952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return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output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8475" y="3144011"/>
            <a:ext cx="2326005" cy="280670"/>
          </a:xfrm>
          <a:custGeom>
            <a:avLst/>
            <a:gdLst/>
            <a:ahLst/>
            <a:cxnLst/>
            <a:rect l="l" t="t" r="r" b="b"/>
            <a:pathLst>
              <a:path w="2326004" h="280670">
                <a:moveTo>
                  <a:pt x="2325636" y="12"/>
                </a:moveTo>
                <a:lnTo>
                  <a:pt x="2254008" y="12"/>
                </a:lnTo>
                <a:lnTo>
                  <a:pt x="0" y="0"/>
                </a:lnTo>
                <a:lnTo>
                  <a:pt x="0" y="71628"/>
                </a:lnTo>
                <a:lnTo>
                  <a:pt x="2253996" y="71628"/>
                </a:lnTo>
                <a:lnTo>
                  <a:pt x="2253996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2253996" y="280416"/>
                </a:lnTo>
                <a:lnTo>
                  <a:pt x="2325636" y="280416"/>
                </a:lnTo>
                <a:lnTo>
                  <a:pt x="2325636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54302" y="3500628"/>
            <a:ext cx="2630805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37894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except Exception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e: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18475" y="3428999"/>
            <a:ext cx="4359275" cy="565785"/>
          </a:xfrm>
          <a:custGeom>
            <a:avLst/>
            <a:gdLst/>
            <a:ahLst/>
            <a:cxnLst/>
            <a:rect l="l" t="t" r="r" b="b"/>
            <a:pathLst>
              <a:path w="4359275" h="565785">
                <a:moveTo>
                  <a:pt x="2702064" y="12"/>
                </a:moveTo>
                <a:lnTo>
                  <a:pt x="2630436" y="12"/>
                </a:lnTo>
                <a:lnTo>
                  <a:pt x="0" y="0"/>
                </a:lnTo>
                <a:lnTo>
                  <a:pt x="0" y="71628"/>
                </a:lnTo>
                <a:lnTo>
                  <a:pt x="2630424" y="71628"/>
                </a:lnTo>
                <a:lnTo>
                  <a:pt x="2630424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2630424" y="280416"/>
                </a:lnTo>
                <a:lnTo>
                  <a:pt x="2702064" y="280428"/>
                </a:lnTo>
                <a:lnTo>
                  <a:pt x="2702064" y="12"/>
                </a:lnTo>
                <a:close/>
              </a:path>
              <a:path w="4359275" h="565785">
                <a:moveTo>
                  <a:pt x="4358652" y="285000"/>
                </a:moveTo>
                <a:lnTo>
                  <a:pt x="428702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287024" y="356616"/>
                </a:lnTo>
                <a:lnTo>
                  <a:pt x="4287024" y="493776"/>
                </a:lnTo>
                <a:lnTo>
                  <a:pt x="71640" y="493776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3776"/>
                </a:lnTo>
                <a:lnTo>
                  <a:pt x="0" y="565404"/>
                </a:lnTo>
                <a:lnTo>
                  <a:pt x="4287024" y="565404"/>
                </a:lnTo>
                <a:lnTo>
                  <a:pt x="4358652" y="565404"/>
                </a:lnTo>
                <a:lnTo>
                  <a:pt x="435865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677416" y="3749197"/>
            <a:ext cx="423735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51765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tc.track_event('InferenceException',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{'error_message':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18475" y="4000499"/>
            <a:ext cx="1422400" cy="279400"/>
          </a:xfrm>
          <a:custGeom>
            <a:avLst/>
            <a:gdLst/>
            <a:ahLst/>
            <a:cxnLst/>
            <a:rect l="l" t="t" r="r" b="b"/>
            <a:pathLst>
              <a:path w="1422400" h="279400">
                <a:moveTo>
                  <a:pt x="1421904" y="12"/>
                </a:moveTo>
                <a:lnTo>
                  <a:pt x="1350276" y="12"/>
                </a:lnTo>
                <a:lnTo>
                  <a:pt x="0" y="0"/>
                </a:lnTo>
                <a:lnTo>
                  <a:pt x="0" y="71628"/>
                </a:lnTo>
                <a:lnTo>
                  <a:pt x="1350264" y="71628"/>
                </a:lnTo>
                <a:lnTo>
                  <a:pt x="135026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350264" y="278892"/>
                </a:lnTo>
                <a:lnTo>
                  <a:pt x="1421904" y="278892"/>
                </a:lnTo>
                <a:lnTo>
                  <a:pt x="142190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654302" y="4321302"/>
            <a:ext cx="255460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952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str(e)}, {'InferenceError':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401})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18475" y="4571999"/>
            <a:ext cx="2853055" cy="279400"/>
          </a:xfrm>
          <a:custGeom>
            <a:avLst/>
            <a:gdLst/>
            <a:ahLst/>
            <a:cxnLst/>
            <a:rect l="l" t="t" r="r" b="b"/>
            <a:pathLst>
              <a:path w="2853054" h="279400">
                <a:moveTo>
                  <a:pt x="2852940" y="12"/>
                </a:moveTo>
                <a:lnTo>
                  <a:pt x="2781312" y="12"/>
                </a:lnTo>
                <a:lnTo>
                  <a:pt x="0" y="0"/>
                </a:lnTo>
                <a:lnTo>
                  <a:pt x="0" y="71628"/>
                </a:lnTo>
                <a:lnTo>
                  <a:pt x="2781300" y="71628"/>
                </a:lnTo>
                <a:lnTo>
                  <a:pt x="2781300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781300" y="278892"/>
                </a:lnTo>
                <a:lnTo>
                  <a:pt x="2852940" y="278892"/>
                </a:lnTo>
                <a:lnTo>
                  <a:pt x="28529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182408" y="4605685"/>
            <a:ext cx="1228725" cy="4616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output =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'error'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return</a:t>
            </a:r>
            <a:r>
              <a:rPr dirty="0" sz="1000" spc="-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output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18475" y="4856987"/>
            <a:ext cx="2627630" cy="279400"/>
          </a:xfrm>
          <a:custGeom>
            <a:avLst/>
            <a:gdLst/>
            <a:ahLst/>
            <a:cxnLst/>
            <a:rect l="l" t="t" r="r" b="b"/>
            <a:pathLst>
              <a:path w="2627629" h="279400">
                <a:moveTo>
                  <a:pt x="2627388" y="12"/>
                </a:moveTo>
                <a:lnTo>
                  <a:pt x="2555760" y="12"/>
                </a:lnTo>
                <a:lnTo>
                  <a:pt x="2555760" y="71640"/>
                </a:lnTo>
                <a:lnTo>
                  <a:pt x="2555760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2555760" y="71640"/>
                </a:lnTo>
                <a:lnTo>
                  <a:pt x="2555760" y="12"/>
                </a:lnTo>
                <a:lnTo>
                  <a:pt x="0" y="0"/>
                </a:lnTo>
                <a:lnTo>
                  <a:pt x="0" y="71640"/>
                </a:lnTo>
                <a:lnTo>
                  <a:pt x="12" y="207264"/>
                </a:lnTo>
                <a:lnTo>
                  <a:pt x="0" y="278904"/>
                </a:lnTo>
                <a:lnTo>
                  <a:pt x="2555760" y="278904"/>
                </a:lnTo>
                <a:lnTo>
                  <a:pt x="2627388" y="278904"/>
                </a:lnTo>
                <a:lnTo>
                  <a:pt x="262738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76019" y="5182134"/>
            <a:ext cx="5365750" cy="37147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441959" marR="508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case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exception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occurs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the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being inferenced,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use  the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track_event()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 a custom event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called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InferenceError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logged on Application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Insights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  custom error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401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way,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custom errors and exceptions  on Application Insights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generate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actions based on these errors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exceptions.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6223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how to investigate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these errors 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Application Insights using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error logs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 generate actions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it.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444954"/>
                </a:solidFill>
                <a:latin typeface="Arial"/>
                <a:cs typeface="Arial"/>
              </a:rPr>
              <a:t>Setting </a:t>
            </a:r>
            <a:r>
              <a:rPr dirty="0" sz="1000" spc="-5" b="1">
                <a:solidFill>
                  <a:srgbClr val="444954"/>
                </a:solidFill>
                <a:latin typeface="Arial"/>
                <a:cs typeface="Arial"/>
              </a:rPr>
              <a:t>up</a:t>
            </a:r>
            <a:r>
              <a:rPr dirty="0" sz="1000" spc="-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444954"/>
                </a:solidFill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1524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up alerts and actions based 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exception events that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created previously (in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Dealing 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with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errors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section).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section, we will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up an action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form of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email  notification based on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alert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we've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generated. Whenever an exception or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alert 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generated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Application Insights,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notified via an email. Then,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can investigate and solve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it.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569"/>
            <a:ext cx="5297170" cy="1698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set up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action (email)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receiving an alert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going to Application Insights, which  should be connected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 endpoint.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access Application Insights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via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your  Azure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workspace. Let's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get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started: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mo"/>
              <a:cs typeface="Arimo"/>
            </a:endParaRPr>
          </a:p>
          <a:p>
            <a:pPr marL="441959" marR="142240" indent="-215265">
              <a:lnSpc>
                <a:spcPct val="1393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Endpoints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check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 Insights.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Once you've accessed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 Application Insights dashboard,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Transaction search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screenshot, to check 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custom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event logs (for example,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inference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exception):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5611131"/>
            <a:ext cx="5186045" cy="1223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13.7 – Checking the custom event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logs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2. You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check for custom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events 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have been generated upon exceptions and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errors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occurs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via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logs,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up alerts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actions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these custom  events.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 up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alert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 to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Monitoring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&gt;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Alerts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New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alert rule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following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screenshot: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2532888"/>
            <a:ext cx="5387340" cy="2874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5478543"/>
            <a:ext cx="5126990" cy="12249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13.8 – Setting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alert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rule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3.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Here, you can 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conditions for actions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based 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alerting.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condition, 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Add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condition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 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presented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list 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signals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log events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 can use to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conditions.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InferenceError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following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441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5461779"/>
            <a:ext cx="4923155" cy="16490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13.9 – Configuring a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condition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5080" indent="-215265">
              <a:lnSpc>
                <a:spcPct val="140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After selecting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signal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event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choice,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get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configure its  condition logic, 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screenshot.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Configure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condition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 setting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 for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case,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provide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threshold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400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 error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raises a value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401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(since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provided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custom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401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endParaRPr sz="1000">
              <a:latin typeface="Arimo"/>
              <a:cs typeface="Arimo"/>
            </a:endParaRPr>
          </a:p>
          <a:p>
            <a:pPr marL="227329" marR="380365">
              <a:lnSpc>
                <a:spcPct val="141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InferenceError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event).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 inference exception occurs,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raises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InferenceError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above 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400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401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precise):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4402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5138691"/>
            <a:ext cx="5071110" cy="1438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13.10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Configuring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the condition logic and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threshold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5. After setting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threshold,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asked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configure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other actions,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as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Automation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Runbook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Azure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Function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Logic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App,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Secure 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Webhook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following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screenshot.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prompt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these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actions,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but 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good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know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since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run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applications 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backup mechanism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automate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error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debugging: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4081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483371"/>
            <a:ext cx="5177155" cy="20358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13.11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Actions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automate debugging</a:t>
            </a:r>
            <a:r>
              <a:rPr dirty="0" sz="1100" spc="-5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(optional)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227329" marR="9588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way,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 debugging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having pre-configured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scripts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 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occurs or to prevent errors. Prevention is  better than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cure, after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all!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6. Finally,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condition. Click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Review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and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condition,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preceding screenshot.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Once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have created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condition,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alert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rule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panel,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following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screenshot.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  up 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Add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action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groups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then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action</a:t>
            </a:r>
            <a:r>
              <a:rPr dirty="0" sz="1000" spc="-1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group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425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monitoring data (collected in production,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inputs, outputs,</a:t>
            </a:r>
            <a:r>
              <a:rPr dirty="0" sz="1000" spc="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6840" y="1175003"/>
            <a:ext cx="5207635" cy="7833359"/>
          </a:xfrm>
          <a:custGeom>
            <a:avLst/>
            <a:gdLst/>
            <a:ahLst/>
            <a:cxnLst/>
            <a:rect l="l" t="t" r="r" b="b"/>
            <a:pathLst>
              <a:path w="5207634" h="7833359">
                <a:moveTo>
                  <a:pt x="5207508" y="0"/>
                </a:moveTo>
                <a:lnTo>
                  <a:pt x="0" y="0"/>
                </a:lnTo>
                <a:lnTo>
                  <a:pt x="0" y="150876"/>
                </a:lnTo>
                <a:lnTo>
                  <a:pt x="0" y="384048"/>
                </a:lnTo>
                <a:lnTo>
                  <a:pt x="0" y="7833360"/>
                </a:lnTo>
                <a:lnTo>
                  <a:pt x="5207508" y="7833360"/>
                </a:lnTo>
                <a:lnTo>
                  <a:pt x="5207508" y="150876"/>
                </a:lnTo>
                <a:lnTo>
                  <a:pt x="5207508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90903" y="1078885"/>
            <a:ext cx="5193665" cy="7941309"/>
          </a:xfrm>
          <a:prstGeom prst="rect">
            <a:avLst/>
          </a:prstGeom>
        </p:spPr>
        <p:txBody>
          <a:bodyPr wrap="square" lIns="0" tIns="920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7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telemetry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data).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operations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part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000">
              <a:latin typeface="Arimo"/>
              <a:cs typeface="Arimo"/>
            </a:endParaRPr>
          </a:p>
          <a:p>
            <a:pPr marL="227329" marR="27940" indent="-215265">
              <a:lnSpc>
                <a:spcPct val="1527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27329" algn="l"/>
                <a:tab pos="22796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Code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There 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three essential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modules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drive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pipeline: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code, testing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code,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 code.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scripts 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executed  using the CI/CD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ensure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robust working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source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management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Git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 Mercurial) 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enable orchestration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play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vital role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managing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integrating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seamlessly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CI, CD, and 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pipelines. All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code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staged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versioned in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source  code management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setup 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Git).</a:t>
            </a:r>
            <a:endParaRPr sz="1000">
              <a:latin typeface="Arimo"/>
              <a:cs typeface="Arimo"/>
            </a:endParaRPr>
          </a:p>
          <a:p>
            <a:pPr marL="227329" marR="93980" indent="-215265">
              <a:lnSpc>
                <a:spcPct val="1528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27329" algn="l"/>
                <a:tab pos="227965" algn="l"/>
              </a:tabLst>
            </a:pP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Artifacts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generates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data, serialized models,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snippets,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system logs,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training, and testing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metrics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information.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All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useful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 working of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pipeline, ensuring  its traceability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sustainability.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 are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managed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middleware  services such 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registry,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workspaces,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logging services,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source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code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management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databases, and so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on.</a:t>
            </a:r>
            <a:endParaRPr sz="1000">
              <a:latin typeface="Arimo"/>
              <a:cs typeface="Arimo"/>
            </a:endParaRPr>
          </a:p>
          <a:p>
            <a:pPr marL="227329" marR="69850" indent="-215265">
              <a:lnSpc>
                <a:spcPts val="1839"/>
              </a:lnSpc>
              <a:spcBef>
                <a:spcPts val="150"/>
              </a:spcBef>
              <a:buSzPct val="90000"/>
              <a:buFont typeface="Symbol"/>
              <a:buChar char=""/>
              <a:tabLst>
                <a:tab pos="227329" algn="l"/>
                <a:tab pos="22796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Middleware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Middleware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computer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software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offers services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software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applications that are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those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available 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operating systems.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Middleware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services ensure multiple applications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automate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orchestrate</a:t>
            </a:r>
            <a:endParaRPr sz="1000">
              <a:latin typeface="Arimo"/>
              <a:cs typeface="Arimo"/>
            </a:endParaRPr>
          </a:p>
          <a:p>
            <a:pPr marL="227329" marR="69850">
              <a:lnSpc>
                <a:spcPts val="1820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processes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MLOps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diverse set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middleware software  and services depending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use cases,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Git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source</a:t>
            </a:r>
            <a:r>
              <a:rPr dirty="0" sz="10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</a:t>
            </a:r>
            <a:endParaRPr sz="1000">
              <a:latin typeface="Arimo"/>
              <a:cs typeface="Arimo"/>
            </a:endParaRPr>
          </a:p>
          <a:p>
            <a:pPr marL="227329" marR="172085">
              <a:lnSpc>
                <a:spcPts val="1839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management, VNets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network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configurations, Docker for  containerizing 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models,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Kubernetes for container orchestration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automate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application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deployment,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scaling,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management.</a:t>
            </a:r>
            <a:endParaRPr sz="100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spcBef>
                <a:spcPts val="445"/>
              </a:spcBef>
              <a:buSzPct val="90000"/>
              <a:buFont typeface="Symbol"/>
              <a:buChar char=""/>
              <a:tabLst>
                <a:tab pos="227329" algn="l"/>
                <a:tab pos="227965" algn="l"/>
              </a:tabLst>
            </a:pP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Infrastructure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ensure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successful working of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ct val="152800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essential compute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storage resources to train Test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deploy 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models.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deploy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 our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Two</a:t>
            </a:r>
            <a:r>
              <a:rPr dirty="0" sz="1000" spc="-114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types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storages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can facilitate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operations, central storage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feature  stores.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central storage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stores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logs, artifacts, training, testing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monitoring  data.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feature store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complementary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central storage.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extracts,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transforms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stores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features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a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feature pipeline.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comes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infrastructure, there are various options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 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on-premises resources or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infrastructure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as a service (IaaS)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which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cloud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services.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These days, there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many cloud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players providing IaaS, such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Amazon,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Microsoft,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Google,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Alibaba,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so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on.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right infrastructure for your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use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enable robust, efficient,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frugal operations for 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team and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company.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512327"/>
            <a:ext cx="4953635" cy="10090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13.12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Creating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action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group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7. Provide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email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address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receive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notifications,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the  following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screenshot.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Here,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can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notification (in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Alert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rule 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name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field)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provide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necessary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information to set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 email alert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action: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5788" y="8982219"/>
            <a:ext cx="289941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13.13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Configuring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email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notifications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861060"/>
            <a:ext cx="5387340" cy="3453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0011" y="5510784"/>
            <a:ext cx="5387340" cy="3267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5788" y="844953"/>
            <a:ext cx="4710430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providing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necessary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information,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including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email,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Review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+ Create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button to configure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(an email 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Finally, provide alert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details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Alert</a:t>
            </a:r>
            <a:r>
              <a:rPr dirty="0" sz="1100" spc="-1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rule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name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Description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Severity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following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903" y="6385323"/>
            <a:ext cx="5073650" cy="14382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13.14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–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Configuring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email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notifications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8. 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alert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rule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create 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email alert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based 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error</a:t>
            </a:r>
            <a:r>
              <a:rPr dirty="0" sz="1000" spc="-10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(for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ts val="1689"/>
              </a:lnSpc>
              <a:spcBef>
                <a:spcPts val="10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InferenceError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have created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alert,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 now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it's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13_Govenance_Continual_Learning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folder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access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5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test_inference.py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 (replace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URL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your endpoint link).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Then,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53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script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running the following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command: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4302" y="7850885"/>
            <a:ext cx="195262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python3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test_inference.py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0903" y="8140217"/>
            <a:ext cx="5171440" cy="9239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spcBef>
                <a:spcPts val="75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9.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Running 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script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output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 error.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Stop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script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after performing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some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inferences. Within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5-10 minutes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error,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notified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via email,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20011" y="1888235"/>
            <a:ext cx="5387340" cy="4302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5363114"/>
            <a:ext cx="5283200" cy="15849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000" spc="-15">
                <a:solidFill>
                  <a:srgbClr val="6B757C"/>
                </a:solidFill>
                <a:latin typeface="Arimo"/>
                <a:cs typeface="Arimo"/>
              </a:rPr>
              <a:t>13.15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– Email notification </a:t>
            </a:r>
            <a:r>
              <a:rPr dirty="0" sz="1000" spc="-5">
                <a:solidFill>
                  <a:srgbClr val="6B75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an </a:t>
            </a:r>
            <a:r>
              <a:rPr dirty="0" sz="1000" spc="-5">
                <a:solidFill>
                  <a:srgbClr val="6B757C"/>
                </a:solidFill>
                <a:latin typeface="Arimo"/>
                <a:cs typeface="Arimo"/>
              </a:rPr>
              <a:t>error in</a:t>
            </a:r>
            <a:r>
              <a:rPr dirty="0" sz="10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production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508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Congratulations – you have successfully set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email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action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alert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 error!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This way,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you  can investigate when an error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been discovered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order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resolve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up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running.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algn="just" marL="12700" marR="22225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Next, let's look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how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ensure 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have quality assurance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models and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control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order to maximize business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value.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7184805"/>
            <a:ext cx="2134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Model QA and</a:t>
            </a:r>
            <a:r>
              <a:rPr dirty="0" sz="1600" spc="-4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control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595889"/>
            <a:ext cx="5318125" cy="1315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Evolving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dynamically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changing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leads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increased prediction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error rates. 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may result  from data drift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external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environment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change,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may be due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  poisoning attacks. This increase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prediction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rates results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having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re-evaluate ML  models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retrained (manually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automatically), leading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discovery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new  algorithms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are more accurate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than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previous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ones.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Here are some guidelines for testing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models with new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data: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861060"/>
            <a:ext cx="5387339" cy="4285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continual learning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 models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evaluating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their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175003"/>
            <a:ext cx="5207635" cy="19050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performance.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Evaluate the performance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models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periodic</a:t>
            </a:r>
            <a:r>
              <a:rPr dirty="0" sz="10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intervals.</a:t>
            </a:r>
            <a:endParaRPr sz="1000">
              <a:latin typeface="Arimo"/>
              <a:cs typeface="Arimo"/>
            </a:endParaRPr>
          </a:p>
          <a:p>
            <a:pPr marL="231140" marR="101600" indent="-215265">
              <a:lnSpc>
                <a:spcPct val="152000"/>
              </a:lnSpc>
              <a:spcBef>
                <a:spcPts val="72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Raise 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alert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when 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alternative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starts giving better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performance 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greater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accuracy than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existing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Maintain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registry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containing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latest performance details and</a:t>
            </a:r>
            <a:r>
              <a:rPr dirty="0" sz="1000" spc="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reports.</a:t>
            </a:r>
            <a:endParaRPr sz="1000">
              <a:latin typeface="Arimo"/>
              <a:cs typeface="Arimo"/>
            </a:endParaRPr>
          </a:p>
          <a:p>
            <a:pPr marL="231140" marR="283210" indent="-215265">
              <a:lnSpc>
                <a:spcPct val="152000"/>
              </a:lnSpc>
              <a:spcBef>
                <a:spcPts val="73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Maintain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end-to-end lineages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models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reproduce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explain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their  performance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stakeholders.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3185829"/>
            <a:ext cx="26295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Model auditing and</a:t>
            </a:r>
            <a:r>
              <a:rPr dirty="0" sz="1600" spc="-4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reports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3596913"/>
            <a:ext cx="5290820" cy="1315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Establishing a periodic auditing and reporting system for MLOps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healthy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practice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organization to track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operations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end,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as well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comply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law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 enable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explain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operations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stakeholders upon request. We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ensure that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  system conforms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conventions that have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established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deliberated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at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societal  and governmental levels.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audit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report MLOps,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auditors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inspect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fundamentals of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audit, shown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image: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5677058"/>
            <a:ext cx="5399405" cy="33508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000" spc="-15">
                <a:solidFill>
                  <a:srgbClr val="6B757C"/>
                </a:solidFill>
                <a:latin typeface="Arimo"/>
                <a:cs typeface="Arimo"/>
              </a:rPr>
              <a:t>13.16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– Fundamentals of an audit </a:t>
            </a:r>
            <a:r>
              <a:rPr dirty="0" sz="1000" spc="-5">
                <a:solidFill>
                  <a:srgbClr val="6B757C"/>
                </a:solidFill>
                <a:latin typeface="Arimo"/>
                <a:cs typeface="Arimo"/>
              </a:rPr>
              <a:t>report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for ML Operations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5" b="1">
                <a:solidFill>
                  <a:srgbClr val="444954"/>
                </a:solidFill>
                <a:latin typeface="Arial"/>
                <a:cs typeface="Arial"/>
              </a:rPr>
              <a:t>Data</a:t>
            </a:r>
            <a:r>
              <a:rPr dirty="0" sz="1000" spc="-2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444954"/>
                </a:solidFill>
                <a:latin typeface="Arial"/>
                <a:cs typeface="Arial"/>
              </a:rPr>
              <a:t>audit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what drives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decisions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made by 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systems. Due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this, the auditors need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consider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auditing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reporting, inspecting the training data, testing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data, inferring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data, and monitoring the data. This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essential and having end-to-end traceability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track the  use of data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(for example, which dataset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train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model) is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MLOps.</a:t>
            </a:r>
            <a:endParaRPr sz="1000">
              <a:latin typeface="Arimo"/>
              <a:cs typeface="Arimo"/>
            </a:endParaRPr>
          </a:p>
          <a:p>
            <a:pPr marL="12700" marR="231775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Having a 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Git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for 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Data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type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mechanism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versions data can enable auditors to reference,  examine,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document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data.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10" b="1">
                <a:solidFill>
                  <a:srgbClr val="444954"/>
                </a:solidFill>
                <a:latin typeface="Arial"/>
                <a:cs typeface="Arial"/>
              </a:rPr>
              <a:t>Model </a:t>
            </a:r>
            <a:r>
              <a:rPr dirty="0" sz="1000" spc="-5" b="1">
                <a:solidFill>
                  <a:srgbClr val="444954"/>
                </a:solidFill>
                <a:latin typeface="Arial"/>
                <a:cs typeface="Arial"/>
              </a:rPr>
              <a:t>audit </a:t>
            </a:r>
            <a:r>
              <a:rPr dirty="0" sz="1000" spc="-10" b="1">
                <a:solidFill>
                  <a:srgbClr val="444954"/>
                </a:solidFill>
                <a:latin typeface="Arial"/>
                <a:cs typeface="Arial"/>
              </a:rPr>
              <a:t>(fairness and</a:t>
            </a:r>
            <a:r>
              <a:rPr dirty="0" sz="1000" spc="-4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444954"/>
                </a:solidFill>
                <a:latin typeface="Arial"/>
                <a:cs typeface="Arial"/>
              </a:rPr>
              <a:t>performance)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62865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Auditors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systems need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hacker's mindset to identify the different ways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which a  model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could fail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give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fair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predictions. First,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training data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inspected and compared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inference data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using Explainable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techniques. This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help auditors make</a:t>
            </a:r>
            <a:r>
              <a:rPr dirty="0" sz="10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fair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1858" y="932643"/>
            <a:ext cx="3795542" cy="44381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569"/>
            <a:ext cx="5382895" cy="721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683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judgments about each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its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predictions on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individual level.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make fairness  and performance assessments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can use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 slicing techniques, which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can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reveal valuable information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making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 assessment. Due to this,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valuable for auditors to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request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 slicing for the required demographics 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slices 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data. To make a  collective assessment,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can compare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assess their performance. This can reveal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another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angle of information for making fairness and performance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assessments.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19685">
              <a:lnSpc>
                <a:spcPct val="141000"/>
              </a:lnSpc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model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audit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were to proceed,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would assess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model's inputs (training data),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 itself, 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its outputs.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 consistency and possible biases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 will need to be  assessed. For example,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resume screening model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had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trained on previous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historic  decisions where candidates had received job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offers 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workers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promoted,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we'd want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make sure that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training data hasn't been influenced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past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recruiters'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managers' implicit  biases. Benchmarking against competing models,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performing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statistical tests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ensure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the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generalizes from training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unknown results, 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state-of-the-art techniques to  allow model interpretability are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all parts of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evaluation process.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-5" b="1">
                <a:solidFill>
                  <a:srgbClr val="444954"/>
                </a:solidFill>
                <a:latin typeface="Arial"/>
                <a:cs typeface="Arial"/>
              </a:rPr>
              <a:t>Project </a:t>
            </a:r>
            <a:r>
              <a:rPr dirty="0" sz="1000" spc="-10" b="1">
                <a:solidFill>
                  <a:srgbClr val="444954"/>
                </a:solidFill>
                <a:latin typeface="Arial"/>
                <a:cs typeface="Arial"/>
              </a:rPr>
              <a:t>and </a:t>
            </a:r>
            <a:r>
              <a:rPr dirty="0" sz="1000" spc="-15" b="1">
                <a:solidFill>
                  <a:srgbClr val="444954"/>
                </a:solidFill>
                <a:latin typeface="Arial"/>
                <a:cs typeface="Arial"/>
              </a:rPr>
              <a:t>governance</a:t>
            </a:r>
            <a:r>
              <a:rPr dirty="0" sz="1000" spc="-4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000" spc="-10" b="1">
                <a:solidFill>
                  <a:srgbClr val="444954"/>
                </a:solidFill>
                <a:latin typeface="Arial"/>
                <a:cs typeface="Arial"/>
              </a:rPr>
              <a:t>audit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41000"/>
              </a:lnSpc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it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necessary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have a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deep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models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audit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algorithms? Certainly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not.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audit of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system's progress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like a project management audit.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there 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clear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target for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desired achievement? This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good and straightforward question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ask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government entity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implemented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AI 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particular environment. Furthermore,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there a viable framework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manage 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after the developers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leave, if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external developers have been applied to the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AI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system? To reduce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specialist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expertise,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company must have extensive  documentation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concept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creation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staff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who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familiar with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model. Hence, auditing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development and governance practices can be rewarding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long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run.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42545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Auditing data considerations, model fairness and performance, and project management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governance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ML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provide a comprehensive view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MLOps. Using error alerts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actions,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can perform timely investigations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errors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get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system up and running 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some cases, we can even do automated debugging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automate error resolution and</a:t>
            </a:r>
            <a:r>
              <a:rPr dirty="0" sz="10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MLOps.</a:t>
            </a:r>
            <a:endParaRPr sz="1000">
              <a:latin typeface="Arimo"/>
              <a:cs typeface="Arimo"/>
            </a:endParaRPr>
          </a:p>
          <a:p>
            <a:pPr marL="12700" marR="84455">
              <a:lnSpc>
                <a:spcPct val="141000"/>
              </a:lnSpc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Finally, 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undertaking model quality assurance, control, and auditing,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ensure efficient  governance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our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MLOps.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Next, 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look 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how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retraining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have  continual learning capabilities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our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8326340"/>
            <a:ext cx="2865120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Enabling </a:t>
            </a: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model</a:t>
            </a:r>
            <a:r>
              <a:rPr dirty="0" sz="1950" spc="-2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retraining</a:t>
            </a:r>
            <a:endParaRPr sz="195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569"/>
            <a:ext cx="5347970" cy="174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7625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far,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we've talked about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what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drift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recognize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it. So,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question is, what  should we do about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it? If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model's predictive performance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deteriorated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changes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environment,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retrain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using a new training set that represents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current situation.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much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should your model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retrained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by?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can you choose your  new workout routine?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diagram shows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 b="1">
                <a:solidFill>
                  <a:srgbClr val="6D727C"/>
                </a:solidFill>
                <a:latin typeface="Arial"/>
                <a:cs typeface="Arial"/>
              </a:rPr>
              <a:t>Model retrain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function</a:t>
            </a:r>
            <a:r>
              <a:rPr dirty="0" sz="10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triggering</a:t>
            </a:r>
            <a:endParaRPr sz="1000">
              <a:latin typeface="Arimo"/>
              <a:cs typeface="Arimo"/>
            </a:endParaRPr>
          </a:p>
          <a:p>
            <a:pPr marL="12700" marR="5080">
              <a:lnSpc>
                <a:spcPct val="141000"/>
              </a:lnSpc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 b="1">
                <a:solidFill>
                  <a:srgbClr val="6D727C"/>
                </a:solidFill>
                <a:latin typeface="Arial"/>
                <a:cs typeface="Arial"/>
              </a:rPr>
              <a:t>Build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module based 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results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5" b="1">
                <a:solidFill>
                  <a:srgbClr val="6D727C"/>
                </a:solidFill>
                <a:latin typeface="Arial"/>
                <a:cs typeface="Arial"/>
              </a:rPr>
              <a:t>Monitor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module. There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ways to trigger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retrain function. One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manually 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other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automating the model retraining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function.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Let's see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enable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both: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4334414"/>
            <a:ext cx="351536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000" spc="-15">
                <a:solidFill>
                  <a:srgbClr val="6B757C"/>
                </a:solidFill>
                <a:latin typeface="Arimo"/>
                <a:cs typeface="Arimo"/>
              </a:rPr>
              <a:t>13.17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– Model retraining enabled </a:t>
            </a:r>
            <a:r>
              <a:rPr dirty="0" sz="1000" spc="-5">
                <a:solidFill>
                  <a:srgbClr val="6B757C"/>
                </a:solidFill>
                <a:latin typeface="Arimo"/>
                <a:cs typeface="Arimo"/>
              </a:rPr>
              <a:t>in </a:t>
            </a:r>
            <a:r>
              <a:rPr dirty="0" sz="1000" spc="-15">
                <a:solidFill>
                  <a:srgbClr val="6B757C"/>
                </a:solidFill>
                <a:latin typeface="Arimo"/>
                <a:cs typeface="Arimo"/>
              </a:rPr>
              <a:t>an MLOps</a:t>
            </a:r>
            <a:r>
              <a:rPr dirty="0" sz="1000" spc="7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workflow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4747929"/>
            <a:ext cx="23685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Manual model</a:t>
            </a:r>
            <a:r>
              <a:rPr dirty="0" sz="1600" spc="-5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retraining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5159013"/>
            <a:ext cx="5386705" cy="1529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product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owner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or quality assurance manager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responsibility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ensuring manual  model retraining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successful. The manual model triggering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involves evaluating model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drift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it goes above a threshold (you need to determine a threshold for drift that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model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retraining),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must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trigger the model training process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using a new  dataset (this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 the previous training dataset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latest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inference data).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way,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product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owner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quality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assurance manager has full control over the process, 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knows  when and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retraining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deliver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maximized value from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system.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6927249"/>
            <a:ext cx="27311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Automated model</a:t>
            </a:r>
            <a:r>
              <a:rPr dirty="0" sz="1600" spc="-3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444954"/>
                </a:solidFill>
                <a:latin typeface="Arial"/>
                <a:cs typeface="Arial"/>
              </a:rPr>
              <a:t>retraining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7338333"/>
            <a:ext cx="5387975" cy="174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want to fully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automate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MLOps pipeline, automating model drift management can be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ideal approach to retraining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production model. Automating model drift management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done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configuring batch jobs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monitor application diagnostics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performance. Then, you  must activate model retraining. 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key part 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automating model drift management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setting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threshold that will automatically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trigger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retraining model function.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If the drift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monitoring  threshold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too low,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run the risk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having to retrain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often, which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high  compute costs.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threshold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high, you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risk not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retraining often enough, resulting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suboptimal production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Figuring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out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right threshold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trickier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than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seems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because</a:t>
            </a:r>
            <a:endParaRPr sz="1000">
              <a:latin typeface="Arimo"/>
              <a:cs typeface="Arim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9483" y="2802574"/>
            <a:ext cx="5321551" cy="1234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569"/>
            <a:ext cx="5390515" cy="2771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35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you have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figure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out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much additional training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data you'll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reflect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reality.  Even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environment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changed, replacing an existing model with one that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very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small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pointless. Once you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have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threshold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figured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out, you could have jobs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(for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part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the CI/CD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pipeline)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compare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feature distributions of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live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datasets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 those 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training data on 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regular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basis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(as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did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12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Model Serving 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and 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Monitoring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). When a large deviation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detected (or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above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defined threshold), the system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schedule model retraining and deploy a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automatically. This can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done using 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work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scheduler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as Jenkins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Kubernetes Jobs or CI/CD pipeline cron jobs. This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way, you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fully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automate the MLOps pipeline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retraining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part.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Note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doesn't make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sense 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retrain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cases where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low new data  coming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or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doing batch inference once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blue moon (for example, every 6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months).  You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model before inference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periodically whenever you need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3885404"/>
            <a:ext cx="3407410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Maintaining </a:t>
            </a: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the CI/CD</a:t>
            </a:r>
            <a:r>
              <a:rPr dirty="0" sz="1950" spc="-7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pipeline</a:t>
            </a:r>
            <a:endParaRPr sz="195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4354340"/>
            <a:ext cx="532193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recall,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10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,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Essentials 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of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Production 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Release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 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mentioned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a model  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is not the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product; </a:t>
            </a:r>
            <a:r>
              <a:rPr dirty="0" sz="1000" spc="-15" i="1">
                <a:solidFill>
                  <a:srgbClr val="6D727C"/>
                </a:solidFill>
                <a:latin typeface="Arial"/>
                <a:cs typeface="Arial"/>
              </a:rPr>
              <a:t>the </a:t>
            </a:r>
            <a:r>
              <a:rPr dirty="0" sz="1000" spc="-10" i="1">
                <a:solidFill>
                  <a:srgbClr val="6D727C"/>
                </a:solidFill>
                <a:latin typeface="Arial"/>
                <a:cs typeface="Arial"/>
              </a:rPr>
              <a:t>pipeline </a:t>
            </a:r>
            <a:r>
              <a:rPr dirty="0" sz="1000" spc="-15" i="1">
                <a:solidFill>
                  <a:srgbClr val="6D727C"/>
                </a:solidFill>
                <a:latin typeface="Arial"/>
                <a:cs typeface="Arial"/>
              </a:rPr>
              <a:t>is 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the product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Hence, after setting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automated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or semi-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automated CI/CD pipelines,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critical to monitor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performance of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pipeline. We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do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by inspecting the releases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Azure DevOps,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screenshot: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5171089"/>
            <a:ext cx="5213350" cy="7727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000" spc="-15">
                <a:solidFill>
                  <a:srgbClr val="6B757C"/>
                </a:solidFill>
                <a:latin typeface="Arimo"/>
                <a:cs typeface="Arimo"/>
              </a:rPr>
              <a:t>13.18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– Maintaining CI/CD pipeline</a:t>
            </a:r>
            <a:r>
              <a:rPr dirty="0" sz="1000" spc="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B757C"/>
                </a:solidFill>
                <a:latin typeface="Arimo"/>
                <a:cs typeface="Arimo"/>
              </a:rPr>
              <a:t>releases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goal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inspection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 keep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CI/CD pipeline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healthy and robust state.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Here are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some guidelines for keeping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CI/CD pipeline healthy and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robust: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6181344"/>
            <a:ext cx="5207635" cy="19050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broken,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fix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it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asap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policy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team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should be</a:t>
            </a:r>
            <a:r>
              <a:rPr dirty="0" sz="10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implemented.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2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Integrate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automated acceptance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Require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pull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requests.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Peer code review each story or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feature.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Audit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system logs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events periodically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(recommended).</a:t>
            </a:r>
            <a:endParaRPr sz="1000">
              <a:latin typeface="Arimo"/>
              <a:cs typeface="Arimo"/>
            </a:endParaRPr>
          </a:p>
          <a:p>
            <a:pPr marL="231140" marR="261620" indent="-215265">
              <a:lnSpc>
                <a:spcPct val="152000"/>
              </a:lnSpc>
              <a:spcBef>
                <a:spcPts val="72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Regularly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report metrics visibly to 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team members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slackbot or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email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notifications).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8239017"/>
            <a:ext cx="5225415" cy="455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By implementing these practices, we can avoid high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failure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rates and make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CI/CD pipeline  robust, scalable, and transparent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all the team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members.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861060"/>
            <a:ext cx="5387339" cy="4081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73040"/>
            <a:ext cx="1096645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Sum</a:t>
            </a:r>
            <a:r>
              <a:rPr dirty="0" sz="1950" spc="25">
                <a:solidFill>
                  <a:srgbClr val="444954"/>
                </a:solidFill>
                <a:latin typeface="Arimo"/>
                <a:cs typeface="Arimo"/>
              </a:rPr>
              <a:t>m</a:t>
            </a:r>
            <a:r>
              <a:rPr dirty="0" sz="1950" spc="-5">
                <a:solidFill>
                  <a:srgbClr val="444954"/>
                </a:solidFill>
                <a:latin typeface="Arimo"/>
                <a:cs typeface="Arimo"/>
              </a:rPr>
              <a:t>a</a:t>
            </a: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ry</a:t>
            </a:r>
            <a:endParaRPr sz="195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441976"/>
            <a:ext cx="5408295" cy="2340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100"/>
              </a:spcBef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learned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about the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principles of continual learning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 solutions. We  learned about Explainable Monitoring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(the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governance component)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implementing hands-on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error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handling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configuring actions to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alert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developers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 systems using email  notifications. Lastly, we looked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ways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enable model retraining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how to maintain the CI/CD  pipeline. With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this,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equipped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critical skills to automate and govern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MLOps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your use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cases.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108585">
              <a:lnSpc>
                <a:spcPct val="141000"/>
              </a:lnSpc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Congratulations on finishing this book!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world 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constantly evolving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better. 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You are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equipped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help your business thrive using MLOps.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hope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enjoyed reading  and learning by completing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hands-on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implementations.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out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there and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change you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wish to see.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best with your MLOps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endeavors!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4053044"/>
            <a:ext cx="1805939" cy="3257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950" spc="10">
                <a:solidFill>
                  <a:srgbClr val="444954"/>
                </a:solidFill>
                <a:latin typeface="Arimo"/>
                <a:cs typeface="Arimo"/>
              </a:rPr>
              <a:t>Why</a:t>
            </a:r>
            <a:r>
              <a:rPr dirty="0" sz="1950" spc="-4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1950" spc="5">
                <a:solidFill>
                  <a:srgbClr val="444954"/>
                </a:solidFill>
                <a:latin typeface="Arimo"/>
                <a:cs typeface="Arimo"/>
              </a:rPr>
              <a:t>subscribe?</a:t>
            </a:r>
            <a:endParaRPr sz="195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4619244"/>
            <a:ext cx="5207635" cy="1498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Spend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less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time coding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practical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eBooks and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Videos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6839" y="4850891"/>
            <a:ext cx="5207635" cy="144208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over 4,000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industry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professionals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Improve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learning with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Skill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Plans built especially for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Get a free eBook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video every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month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Fully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searchable for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easy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vital</a:t>
            </a:r>
            <a:r>
              <a:rPr dirty="0" sz="10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information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paste, print,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bookmark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content</a:t>
            </a:r>
            <a:endParaRPr sz="10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6443745"/>
            <a:ext cx="5378450" cy="2320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795">
              <a:lnSpc>
                <a:spcPct val="141000"/>
              </a:lnSpc>
              <a:spcBef>
                <a:spcPts val="100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Did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know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Packt offers eBook versions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every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book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published,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with PDF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ePub files  available?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can upgrade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eBook version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packt.com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print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book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customer,  you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entitled to a discount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the eBook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copy.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touch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with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us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  <a:hlinkClick r:id="rId2"/>
              </a:rPr>
              <a:t>customercare@packtpub.com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more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details.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Arimo"/>
              <a:cs typeface="Arimo"/>
            </a:endParaRPr>
          </a:p>
          <a:p>
            <a:pPr marL="12700" marR="5080">
              <a:lnSpc>
                <a:spcPct val="141000"/>
              </a:lnSpc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  <a:hlinkClick r:id="rId3"/>
              </a:rPr>
              <a:t>www.packt.com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  <a:hlinkClick r:id="rId3"/>
              </a:rPr>
              <a:t>,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you can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also read a collection of free technical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articles,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sign up 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range of 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free newsletters, and receive exclusive discounts and offers on Packt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books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eBooks.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Previous Chapter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Arimo"/>
              <a:cs typeface="Arimo"/>
            </a:endParaRPr>
          </a:p>
          <a:p>
            <a:pPr algn="ctr" marL="34925">
              <a:lnSpc>
                <a:spcPct val="100000"/>
              </a:lnSpc>
            </a:pPr>
            <a:r>
              <a:rPr dirty="0" sz="1000" spc="-10">
                <a:solidFill>
                  <a:srgbClr val="878E9A"/>
                </a:solidFill>
                <a:latin typeface="Arimo"/>
                <a:cs typeface="Arimo"/>
              </a:rPr>
              <a:t>End </a:t>
            </a:r>
            <a:r>
              <a:rPr dirty="0" sz="1000" spc="-5">
                <a:solidFill>
                  <a:srgbClr val="878E9A"/>
                </a:solidFill>
                <a:latin typeface="Arimo"/>
                <a:cs typeface="Arimo"/>
              </a:rPr>
              <a:t>of </a:t>
            </a:r>
            <a:r>
              <a:rPr dirty="0" sz="1000" spc="-10">
                <a:solidFill>
                  <a:srgbClr val="878E9A"/>
                </a:solidFill>
                <a:latin typeface="Arimo"/>
                <a:cs typeface="Arimo"/>
              </a:rPr>
              <a:t>Chapter</a:t>
            </a:r>
            <a:r>
              <a:rPr dirty="0" sz="1000" spc="-25">
                <a:solidFill>
                  <a:srgbClr val="878E9A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878E9A"/>
                </a:solidFill>
                <a:latin typeface="Arimo"/>
                <a:cs typeface="Arimo"/>
              </a:rPr>
              <a:t>16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Next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Chapter</a:t>
            </a:r>
            <a:endParaRPr sz="1000">
              <a:latin typeface="Arimo"/>
              <a:cs typeface="Arim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74947" y="8953500"/>
            <a:ext cx="215265" cy="9525"/>
            <a:chOff x="3774947" y="8953500"/>
            <a:chExt cx="215265" cy="9525"/>
          </a:xfrm>
        </p:grpSpPr>
        <p:sp>
          <p:nvSpPr>
            <p:cNvPr id="9" name="object 9"/>
            <p:cNvSpPr/>
            <p:nvPr/>
          </p:nvSpPr>
          <p:spPr>
            <a:xfrm>
              <a:off x="3774948" y="8953499"/>
              <a:ext cx="215265" cy="9525"/>
            </a:xfrm>
            <a:custGeom>
              <a:avLst/>
              <a:gdLst/>
              <a:ahLst/>
              <a:cxnLst/>
              <a:rect l="l" t="t" r="r" b="b"/>
              <a:pathLst>
                <a:path w="215264" h="9525">
                  <a:moveTo>
                    <a:pt x="214884" y="0"/>
                  </a:moveTo>
                  <a:lnTo>
                    <a:pt x="211836" y="0"/>
                  </a:lnTo>
                  <a:lnTo>
                    <a:pt x="0" y="0"/>
                  </a:lnTo>
                  <a:lnTo>
                    <a:pt x="0" y="3048"/>
                  </a:lnTo>
                  <a:lnTo>
                    <a:pt x="0" y="6108"/>
                  </a:lnTo>
                  <a:lnTo>
                    <a:pt x="0" y="9144"/>
                  </a:lnTo>
                  <a:lnTo>
                    <a:pt x="214884" y="9144"/>
                  </a:lnTo>
                  <a:lnTo>
                    <a:pt x="214884" y="3060"/>
                  </a:lnTo>
                  <a:lnTo>
                    <a:pt x="214884" y="12"/>
                  </a:lnTo>
                  <a:close/>
                </a:path>
              </a:pathLst>
            </a:custGeom>
            <a:solidFill>
              <a:srgbClr val="A0A0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74948" y="8956547"/>
              <a:ext cx="215265" cy="6350"/>
            </a:xfrm>
            <a:custGeom>
              <a:avLst/>
              <a:gdLst/>
              <a:ahLst/>
              <a:cxnLst/>
              <a:rect l="l" t="t" r="r" b="b"/>
              <a:pathLst>
                <a:path w="215264" h="6350">
                  <a:moveTo>
                    <a:pt x="214884" y="0"/>
                  </a:moveTo>
                  <a:lnTo>
                    <a:pt x="211836" y="0"/>
                  </a:lnTo>
                  <a:lnTo>
                    <a:pt x="211836" y="3048"/>
                  </a:lnTo>
                  <a:lnTo>
                    <a:pt x="0" y="3048"/>
                  </a:lnTo>
                  <a:lnTo>
                    <a:pt x="0" y="6096"/>
                  </a:lnTo>
                  <a:lnTo>
                    <a:pt x="211836" y="6096"/>
                  </a:lnTo>
                  <a:lnTo>
                    <a:pt x="214884" y="6096"/>
                  </a:lnTo>
                  <a:lnTo>
                    <a:pt x="214884" y="3048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01724" y="909827"/>
          <a:ext cx="4993005" cy="1239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89737">
                <a:tc>
                  <a:txBody>
                    <a:bodyPr/>
                    <a:lstStyle/>
                    <a:p>
                      <a:pPr marL="16510">
                        <a:lnSpc>
                          <a:spcPts val="1275"/>
                        </a:lnSpc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fully automated workflow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achievable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smart optimization and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synergy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all these drivers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MLOps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pipeline.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Some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direct advantages</a:t>
                      </a:r>
                      <a:r>
                        <a:rPr dirty="0" sz="1100" spc="-6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implementing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automated MLOps workflow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spike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teams'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efficiency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(by reducing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time spent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scientists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developers on</a:t>
                      </a:r>
                      <a:r>
                        <a:rPr dirty="0" sz="1100" spc="-6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mundane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repeatable tasks)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optimization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resources,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resulting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</a:t>
                      </a:r>
                      <a:r>
                        <a:rPr dirty="0" sz="11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cost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89738">
                <a:tc>
                  <a:txBody>
                    <a:bodyPr/>
                    <a:lstStyle/>
                    <a:p>
                      <a:pPr marL="16510">
                        <a:lnSpc>
                          <a:spcPts val="124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reductions, and both of these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great for any</a:t>
                      </a:r>
                      <a:r>
                        <a:rPr dirty="0" sz="1100" spc="-7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business.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2388142"/>
            <a:ext cx="1251585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</a:t>
            </a:r>
            <a:r>
              <a:rPr dirty="0" spc="-15"/>
              <a:t>u</a:t>
            </a:r>
            <a:r>
              <a:rPr dirty="0" spc="15"/>
              <a:t>mm</a:t>
            </a:r>
            <a:r>
              <a:rPr dirty="0"/>
              <a:t>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019" y="2897781"/>
            <a:ext cx="5389880" cy="6242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1082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learned 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evolution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development and  infrastructure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delved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concepts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MLOps, followed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getting acquainted with a generic MLOps workflow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implemented in a  wide range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 across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multiple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industries.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45847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chapter,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how to characterize any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 MLOps-driven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developing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Chapter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Arimo"/>
              <a:cs typeface="Arimo"/>
            </a:endParaRPr>
          </a:p>
          <a:p>
            <a:pPr algn="ctr" marL="19685">
              <a:lnSpc>
                <a:spcPct val="100000"/>
              </a:lnSpc>
            </a:pPr>
            <a:r>
              <a:rPr dirty="0" sz="1000" spc="-5">
                <a:solidFill>
                  <a:srgbClr val="878E9A"/>
                </a:solidFill>
                <a:latin typeface="Arimo"/>
                <a:cs typeface="Arimo"/>
              </a:rPr>
              <a:t>End of </a:t>
            </a:r>
            <a:r>
              <a:rPr dirty="0" sz="1000" spc="-10">
                <a:solidFill>
                  <a:srgbClr val="878E9A"/>
                </a:solidFill>
                <a:latin typeface="Arimo"/>
                <a:cs typeface="Arimo"/>
              </a:rPr>
              <a:t>Chapter</a:t>
            </a:r>
            <a:r>
              <a:rPr dirty="0" sz="1000" spc="-60">
                <a:solidFill>
                  <a:srgbClr val="878E9A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878E9A"/>
                </a:solidFill>
                <a:latin typeface="Arimo"/>
                <a:cs typeface="Arimo"/>
              </a:rPr>
              <a:t>2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294005">
              <a:lnSpc>
                <a:spcPct val="125299"/>
              </a:lnSpc>
              <a:spcBef>
                <a:spcPts val="5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Chapter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2: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Characterizing </a:t>
            </a:r>
            <a:r>
              <a:rPr dirty="0" sz="2250" spc="-50">
                <a:solidFill>
                  <a:srgbClr val="444954"/>
                </a:solidFill>
                <a:latin typeface="Arimo"/>
                <a:cs typeface="Arimo"/>
              </a:rPr>
              <a:t>Your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Machine  Learning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Problem</a:t>
            </a:r>
            <a:endParaRPr sz="22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169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a fundamental understanding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various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types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Machine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production,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relevant operations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line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and technological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organization.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curate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roadmap 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operationalizing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solutions, followed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procuring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necessary tools and  infrastructure for any given problem.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chapter,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solid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architect 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procure the  required data and tools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these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116205">
              <a:lnSpc>
                <a:spcPct val="128200"/>
              </a:lnSpc>
              <a:spcBef>
                <a:spcPts val="5"/>
              </a:spcBef>
            </a:pP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ML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Operations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MLOps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aims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bridge academia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industry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state-of-the-  art engineering principles,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different elements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both industry  and academia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holistic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awareness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possibilities.</a:t>
            </a:r>
            <a:endParaRPr sz="1100">
              <a:latin typeface="Arimo"/>
              <a:cs typeface="Arimo"/>
            </a:endParaRPr>
          </a:p>
          <a:p>
            <a:pPr algn="just" marL="12700" marR="29972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beginning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craft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solution,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important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the  various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possibilities,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setups, problems, solutions, and methodologies on offer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22224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solving business-oriented problems.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achieve this understanding, we're going to  cover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topics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539239"/>
            <a:ext cx="5207635" cy="176212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development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process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Characterizing your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implementation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roadmap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solution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Procuring the necessary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data, tools,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infrastructure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Introduction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real-life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business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problem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3454041"/>
            <a:ext cx="5365750" cy="2938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52729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Without further ado,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jump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the possibilities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by  taking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in-depth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examining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solve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The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solution development</a:t>
            </a:r>
            <a:r>
              <a:rPr dirty="0" sz="2250" spc="-9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process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offers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possibilities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augment and automate business.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best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ML, teams and people engaged in ML-driven business transformation need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both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itself. Efficient business transformation begins  with having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rough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business, including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aspects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value-  chain analysis, use-case identification, data mapping, and business simulations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validate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transformation.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2.1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presents a process to develop ML  solutions to augment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business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023123"/>
            <a:ext cx="5349240" cy="4781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2.1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solution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development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process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genesis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developing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solution. After having a  decent business understanding,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analysis, where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right data 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acquired, versioned,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stored. Data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consumed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modeling 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pipelines 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engineering is done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right features to train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evaluate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package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1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deployment.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Deployment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 pipeline taking</a:t>
            </a:r>
            <a:r>
              <a:rPr dirty="0" sz="11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advantage</a:t>
            </a:r>
            <a:endParaRPr sz="1100">
              <a:latin typeface="Arimo"/>
              <a:cs typeface="Arimo"/>
            </a:endParaRPr>
          </a:p>
          <a:p>
            <a:pPr algn="just" marL="12700" marR="6731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Continuous Integration/Continuous Deployment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CI/CD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enable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real-time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deployment to serve trained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users.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 process ensures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robust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scalable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mo"/>
              <a:cs typeface="Arimo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2250" spc="-30">
                <a:solidFill>
                  <a:srgbClr val="444954"/>
                </a:solidFill>
                <a:latin typeface="Arimo"/>
                <a:cs typeface="Arimo"/>
              </a:rPr>
              <a:t>Types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of ML</a:t>
            </a:r>
            <a:r>
              <a:rPr dirty="0" sz="2250" spc="-5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models</a:t>
            </a:r>
            <a:endParaRPr sz="2250">
              <a:latin typeface="Arimo"/>
              <a:cs typeface="Arimo"/>
            </a:endParaRPr>
          </a:p>
          <a:p>
            <a:pPr marL="12700" marR="37465">
              <a:lnSpc>
                <a:spcPct val="128200"/>
              </a:lnSpc>
              <a:spcBef>
                <a:spcPts val="133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is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selection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deep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address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same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essential to understand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landscape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order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make 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 selection. 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around 15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techniques, these being categorized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4 categories, namely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 marL="12700" marR="59055">
              <a:lnSpc>
                <a:spcPct val="128200"/>
              </a:lnSpc>
            </a:pP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models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hybrid models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statistical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models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Human-In-The-Loop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HITL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matrix (where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grid square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reflects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of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categories) in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2.2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possible ways  of categorizing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them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complete, and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such,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56504" cy="2950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28574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 appropriately for some scenarios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others. Here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515119"/>
            <a:ext cx="4838700" cy="13004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2.2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Types of ML</a:t>
            </a:r>
            <a:r>
              <a:rPr dirty="0" sz="1100" spc="-6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models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r>
              <a:rPr dirty="0" sz="18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2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First, we'll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 a 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two types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standard learning models,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supervised  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unsupervised</a:t>
            </a:r>
            <a:r>
              <a:rPr dirty="0" sz="1100" spc="-1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1458467"/>
            <a:ext cx="5387339" cy="3846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0244" y="6973823"/>
            <a:ext cx="5372305" cy="2159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88255"/>
            <a:ext cx="5404485" cy="81235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2.3 – Supervised versus unsupervised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learning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Supervised learning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7493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Supervised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algorithms are trained 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labeled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data,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result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input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marked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known. Hence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predict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outcome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when given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input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labeled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learns from,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tell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which output corresponds with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given input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1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3906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Supervised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are very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effective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narrow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 and well-defined  tasks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only be harnessed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sufficient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comprehensive  labeled data.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2.3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supervised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has learned to predict and classify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3081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Consider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image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used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images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dogs.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supervised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consisting of  thousands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correctly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labeled images of cats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dogs.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 learns to classify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given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 image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Unsupervised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3619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Unsupervised learning has nothing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 with a machine running around and doing  things without human supervision. Unsupervised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algorithms learn  from unlabeled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Unsupervised learning can be used to mine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insights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identify patterns from unlabeled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Unsupervised algorithms are widely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clustering or anomaly detection without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relying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algorithms can  be pattern-finding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algorithms;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when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fed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identify  patterns and turn those into a recipe for taking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input without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applying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correct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Unsupervised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mainly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analytics,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though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could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 automation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these algorithms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due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dynamic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nature that changes outputs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every training cycle. However, they 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useful to automate certain processes such as segmenting incoming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identifying anomalies in real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13970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clustering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articles 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relevant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groups. Let's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assume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have thousands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articles without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would like 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identify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types or categories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articles.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unsupervised learning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766465"/>
            <a:ext cx="5407025" cy="840168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algn="r" marR="7620">
              <a:lnSpc>
                <a:spcPct val="100000"/>
              </a:lnSpc>
              <a:spcBef>
                <a:spcPts val="715"/>
              </a:spcBef>
            </a:pPr>
            <a:r>
              <a:rPr dirty="0" sz="1000" spc="15" b="1">
                <a:latin typeface="Arial"/>
                <a:cs typeface="Arial"/>
              </a:rPr>
              <a:t>Calibrating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missing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data</a:t>
            </a:r>
            <a:r>
              <a:rPr dirty="0" sz="1000" spc="-12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77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25"/>
              </a:spcBef>
            </a:pPr>
            <a:r>
              <a:rPr dirty="0" sz="1000" spc="10" b="1">
                <a:latin typeface="Arial"/>
                <a:cs typeface="Arial"/>
              </a:rPr>
              <a:t>Label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encoding</a:t>
            </a:r>
            <a:r>
              <a:rPr dirty="0" sz="1000" spc="-13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77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20" b="1">
                <a:latin typeface="Arial"/>
                <a:cs typeface="Arial"/>
              </a:rPr>
              <a:t>New </a:t>
            </a:r>
            <a:r>
              <a:rPr dirty="0" sz="1000" spc="15" b="1">
                <a:latin typeface="Arial"/>
                <a:cs typeface="Arial"/>
              </a:rPr>
              <a:t>feature – </a:t>
            </a:r>
            <a:r>
              <a:rPr dirty="0" sz="1000" spc="5" b="1">
                <a:latin typeface="Arial"/>
                <a:cs typeface="Arial"/>
              </a:rPr>
              <a:t>Future_weather_condition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</a:t>
            </a:r>
            <a:r>
              <a:rPr dirty="0" sz="1000" spc="2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79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Data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correlations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and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filtering</a:t>
            </a:r>
            <a:r>
              <a:rPr dirty="0" sz="1000" spc="-18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79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Time series </a:t>
            </a:r>
            <a:r>
              <a:rPr dirty="0" sz="1000" spc="5" b="1">
                <a:latin typeface="Arial"/>
                <a:cs typeface="Arial"/>
              </a:rPr>
              <a:t>analysis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</a:t>
            </a:r>
            <a:r>
              <a:rPr dirty="0" sz="1000" spc="-8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81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Data </a:t>
            </a:r>
            <a:r>
              <a:rPr dirty="0" sz="1000" spc="10">
                <a:latin typeface="Arimo"/>
                <a:cs typeface="Arimo"/>
              </a:rPr>
              <a:t>registration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and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versioning</a:t>
            </a:r>
            <a:r>
              <a:rPr dirty="0" sz="1000" spc="-10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83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Toward the </a:t>
            </a:r>
            <a:r>
              <a:rPr dirty="0" sz="1000" spc="25">
                <a:latin typeface="Arimo"/>
                <a:cs typeface="Arimo"/>
              </a:rPr>
              <a:t>ML </a:t>
            </a:r>
            <a:r>
              <a:rPr dirty="0" sz="1000" spc="5">
                <a:latin typeface="Arimo"/>
                <a:cs typeface="Arimo"/>
              </a:rPr>
              <a:t>Pipeline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86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40"/>
              </a:spcBef>
            </a:pPr>
            <a:r>
              <a:rPr dirty="0" sz="1000" spc="15" b="1">
                <a:latin typeface="Arial"/>
                <a:cs typeface="Arial"/>
              </a:rPr>
              <a:t>Feature </a:t>
            </a:r>
            <a:r>
              <a:rPr dirty="0" sz="1000" spc="5" b="1">
                <a:latin typeface="Arial"/>
                <a:cs typeface="Arial"/>
              </a:rPr>
              <a:t>Store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</a:t>
            </a:r>
            <a:r>
              <a:rPr dirty="0" sz="1000" spc="-8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86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20"/>
              </a:spcBef>
            </a:pPr>
            <a:r>
              <a:rPr dirty="0" sz="1000" spc="15">
                <a:latin typeface="Arimo"/>
                <a:cs typeface="Arimo"/>
              </a:rPr>
              <a:t>Summary</a:t>
            </a:r>
            <a:r>
              <a:rPr dirty="0" sz="1000" spc="-8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88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40"/>
              </a:spcBef>
            </a:pP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>
                <a:latin typeface="Arimo"/>
                <a:cs typeface="Arimo"/>
              </a:rPr>
              <a:t>4: </a:t>
            </a:r>
            <a:r>
              <a:rPr dirty="0" sz="1000" spc="15">
                <a:latin typeface="Arimo"/>
                <a:cs typeface="Arimo"/>
              </a:rPr>
              <a:t>Machine </a:t>
            </a:r>
            <a:r>
              <a:rPr dirty="0" sz="1000" spc="10">
                <a:latin typeface="Arimo"/>
                <a:cs typeface="Arimo"/>
              </a:rPr>
              <a:t>Learning </a:t>
            </a:r>
            <a:r>
              <a:rPr dirty="0" sz="1000" spc="5">
                <a:latin typeface="Arimo"/>
                <a:cs typeface="Arimo"/>
              </a:rPr>
              <a:t>Pipelines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</a:t>
            </a:r>
            <a:r>
              <a:rPr dirty="0" sz="1000" spc="20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88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0"/>
              </a:spcBef>
            </a:pPr>
            <a:r>
              <a:rPr dirty="0" sz="1000" spc="15">
                <a:latin typeface="Arimo"/>
                <a:cs typeface="Arimo"/>
              </a:rPr>
              <a:t>Going</a:t>
            </a:r>
            <a:r>
              <a:rPr dirty="0" sz="1000" spc="2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through</a:t>
            </a:r>
            <a:r>
              <a:rPr dirty="0" sz="1000" spc="2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the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basics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5">
                <a:latin typeface="Arimo"/>
                <a:cs typeface="Arimo"/>
              </a:rPr>
              <a:t>of </a:t>
            </a:r>
            <a:r>
              <a:rPr dirty="0" sz="1000" spc="30">
                <a:latin typeface="Arimo"/>
                <a:cs typeface="Arimo"/>
              </a:rPr>
              <a:t>ML</a:t>
            </a:r>
            <a:r>
              <a:rPr dirty="0" sz="1000" spc="-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pipelines</a:t>
            </a:r>
            <a:r>
              <a:rPr dirty="0" sz="1000" spc="-9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89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50"/>
              </a:spcBef>
            </a:pPr>
            <a:r>
              <a:rPr dirty="0" sz="1000" spc="15">
                <a:latin typeface="Arimo"/>
                <a:cs typeface="Arimo"/>
              </a:rPr>
              <a:t>Data </a:t>
            </a:r>
            <a:r>
              <a:rPr dirty="0" sz="1000" spc="10">
                <a:latin typeface="Arimo"/>
                <a:cs typeface="Arimo"/>
              </a:rPr>
              <a:t>ingestion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10">
                <a:latin typeface="Arimo"/>
                <a:cs typeface="Arimo"/>
              </a:rPr>
              <a:t>feature </a:t>
            </a:r>
            <a:r>
              <a:rPr dirty="0" sz="1000" spc="5">
                <a:latin typeface="Arimo"/>
                <a:cs typeface="Arimo"/>
              </a:rPr>
              <a:t>engineering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</a:t>
            </a:r>
            <a:r>
              <a:rPr dirty="0" sz="1000" spc="25">
                <a:latin typeface="Carlito"/>
                <a:cs typeface="Carlito"/>
              </a:rPr>
              <a:t> </a:t>
            </a:r>
            <a:r>
              <a:rPr dirty="0" sz="1000" spc="15">
                <a:latin typeface="Carlito"/>
                <a:cs typeface="Carlito"/>
              </a:rPr>
              <a:t>99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Data ingestion </a:t>
            </a:r>
            <a:r>
              <a:rPr dirty="0" sz="1000" spc="10" b="1">
                <a:latin typeface="Arial"/>
                <a:cs typeface="Arial"/>
              </a:rPr>
              <a:t>(training </a:t>
            </a:r>
            <a:r>
              <a:rPr dirty="0" sz="1000" spc="5" b="1">
                <a:latin typeface="Arial"/>
                <a:cs typeface="Arial"/>
              </a:rPr>
              <a:t>dataset)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</a:t>
            </a:r>
            <a:r>
              <a:rPr dirty="0" sz="1000" spc="-8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101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Machine </a:t>
            </a:r>
            <a:r>
              <a:rPr dirty="0" sz="1000" spc="10">
                <a:latin typeface="Arimo"/>
                <a:cs typeface="Arimo"/>
              </a:rPr>
              <a:t>learning training </a:t>
            </a:r>
            <a:r>
              <a:rPr dirty="0" sz="1000" spc="15">
                <a:latin typeface="Arimo"/>
                <a:cs typeface="Arimo"/>
              </a:rPr>
              <a:t>and hyperparameter </a:t>
            </a:r>
            <a:r>
              <a:rPr dirty="0" sz="1000" spc="5">
                <a:latin typeface="Arimo"/>
                <a:cs typeface="Arimo"/>
              </a:rPr>
              <a:t>optimization</a:t>
            </a:r>
            <a:r>
              <a:rPr dirty="0" sz="1000" spc="5">
                <a:latin typeface="Carlito"/>
                <a:cs typeface="Carlito"/>
              </a:rPr>
              <a:t>.....................................................</a:t>
            </a:r>
            <a:r>
              <a:rPr dirty="0" sz="1000" spc="-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103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Support </a:t>
            </a:r>
            <a:r>
              <a:rPr dirty="0" sz="1000" spc="10" b="1">
                <a:latin typeface="Arial"/>
                <a:cs typeface="Arial"/>
              </a:rPr>
              <a:t>Vector </a:t>
            </a:r>
            <a:r>
              <a:rPr dirty="0" sz="1000" spc="5" b="1">
                <a:latin typeface="Arial"/>
                <a:cs typeface="Arial"/>
              </a:rPr>
              <a:t>Machine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</a:t>
            </a:r>
            <a:r>
              <a:rPr dirty="0" sz="1000" spc="-5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103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Random</a:t>
            </a:r>
            <a:r>
              <a:rPr dirty="0" sz="1000" spc="2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Forest</a:t>
            </a:r>
            <a:r>
              <a:rPr dirty="0" sz="1000" spc="3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classifier</a:t>
            </a:r>
            <a:r>
              <a:rPr dirty="0" sz="1000" spc="-20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105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Model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testing</a:t>
            </a:r>
            <a:r>
              <a:rPr dirty="0" sz="1000" spc="2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and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defining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metrics</a:t>
            </a:r>
            <a:r>
              <a:rPr dirty="0" sz="1000" spc="-16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107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Testing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the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SVM</a:t>
            </a:r>
            <a:r>
              <a:rPr dirty="0" sz="1000" spc="10" b="1">
                <a:latin typeface="Arial"/>
                <a:cs typeface="Arial"/>
              </a:rPr>
              <a:t> classifier</a:t>
            </a:r>
            <a:r>
              <a:rPr dirty="0" sz="1000" spc="-13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108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Testing the </a:t>
            </a:r>
            <a:r>
              <a:rPr dirty="0" sz="1000" spc="20" b="1">
                <a:latin typeface="Arial"/>
                <a:cs typeface="Arial"/>
              </a:rPr>
              <a:t>Random </a:t>
            </a:r>
            <a:r>
              <a:rPr dirty="0" sz="1000" spc="10" b="1">
                <a:latin typeface="Arial"/>
                <a:cs typeface="Arial"/>
              </a:rPr>
              <a:t>Forest classifier</a:t>
            </a:r>
            <a:r>
              <a:rPr dirty="0" sz="1000" spc="-20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109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Model</a:t>
            </a:r>
            <a:r>
              <a:rPr dirty="0" sz="1000" spc="-1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packaging</a:t>
            </a:r>
            <a:r>
              <a:rPr dirty="0" sz="1000" spc="-8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</a:t>
            </a:r>
            <a:r>
              <a:rPr dirty="0" sz="1000" spc="-14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109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0">
                <a:latin typeface="Arimo"/>
                <a:cs typeface="Arimo"/>
              </a:rPr>
              <a:t>Registering </a:t>
            </a:r>
            <a:r>
              <a:rPr dirty="0" sz="1000" spc="15">
                <a:latin typeface="Arimo"/>
                <a:cs typeface="Arimo"/>
              </a:rPr>
              <a:t>models and </a:t>
            </a:r>
            <a:r>
              <a:rPr dirty="0" sz="1000" spc="10">
                <a:latin typeface="Arimo"/>
                <a:cs typeface="Arimo"/>
              </a:rPr>
              <a:t>production </a:t>
            </a:r>
            <a:r>
              <a:rPr dirty="0" sz="1000" spc="5">
                <a:latin typeface="Arimo"/>
                <a:cs typeface="Arimo"/>
              </a:rPr>
              <a:t>artifacts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</a:t>
            </a:r>
            <a:r>
              <a:rPr dirty="0" sz="1000" spc="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110</a:t>
            </a:r>
            <a:endParaRPr sz="1000">
              <a:latin typeface="Carlito"/>
              <a:cs typeface="Carlito"/>
            </a:endParaRPr>
          </a:p>
          <a:p>
            <a:pPr algn="just" marL="12700" marR="5715" indent="132080">
              <a:lnSpc>
                <a:spcPct val="153000"/>
              </a:lnSpc>
            </a:pPr>
            <a:r>
              <a:rPr dirty="0" sz="1000" spc="15" b="1">
                <a:latin typeface="Arial"/>
                <a:cs typeface="Arial"/>
              </a:rPr>
              <a:t>Registering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production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artifacts</a:t>
            </a:r>
            <a:r>
              <a:rPr dirty="0" sz="1000" spc="-16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113  </a:t>
            </a:r>
            <a:r>
              <a:rPr dirty="0" sz="1000" spc="15">
                <a:latin typeface="Arimo"/>
                <a:cs typeface="Arimo"/>
              </a:rPr>
              <a:t>Summary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115  </a:t>
            </a: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>
                <a:latin typeface="Arimo"/>
                <a:cs typeface="Arimo"/>
              </a:rPr>
              <a:t>5: </a:t>
            </a:r>
            <a:r>
              <a:rPr dirty="0" sz="1000" spc="15">
                <a:latin typeface="Arimo"/>
                <a:cs typeface="Arimo"/>
              </a:rPr>
              <a:t>Model </a:t>
            </a:r>
            <a:r>
              <a:rPr dirty="0" sz="1000" spc="10">
                <a:latin typeface="Arimo"/>
                <a:cs typeface="Arimo"/>
              </a:rPr>
              <a:t>Evaluation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5">
                <a:latin typeface="Arimo"/>
                <a:cs typeface="Arimo"/>
              </a:rPr>
              <a:t>Packaging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</a:t>
            </a:r>
            <a:r>
              <a:rPr dirty="0" sz="1000" spc="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116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Model </a:t>
            </a:r>
            <a:r>
              <a:rPr dirty="0" sz="1000" spc="10">
                <a:latin typeface="Arimo"/>
                <a:cs typeface="Arimo"/>
              </a:rPr>
              <a:t>evaluation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10">
                <a:latin typeface="Arimo"/>
                <a:cs typeface="Arimo"/>
              </a:rPr>
              <a:t>interpretability </a:t>
            </a:r>
            <a:r>
              <a:rPr dirty="0" sz="1000" spc="5">
                <a:latin typeface="Arimo"/>
                <a:cs typeface="Arimo"/>
              </a:rPr>
              <a:t>metrics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116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models'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metrics</a:t>
            </a:r>
            <a:r>
              <a:rPr dirty="0" sz="1000" spc="-6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118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Supervised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models</a:t>
            </a:r>
            <a:r>
              <a:rPr dirty="0" sz="1000" spc="-6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118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Unsupervised learning models</a:t>
            </a:r>
            <a:r>
              <a:rPr dirty="0" sz="1000" spc="-19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125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Hybrid models' </a:t>
            </a:r>
            <a:r>
              <a:rPr dirty="0" sz="1000" spc="5" b="1">
                <a:latin typeface="Arial"/>
                <a:cs typeface="Arial"/>
              </a:rPr>
              <a:t>metrics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</a:t>
            </a:r>
            <a:r>
              <a:rPr dirty="0" sz="1000" spc="-11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127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20" b="1">
                <a:latin typeface="Arial"/>
                <a:cs typeface="Arial"/>
              </a:rPr>
              <a:t>Human </a:t>
            </a:r>
            <a:r>
              <a:rPr dirty="0" sz="1000" spc="15" b="1">
                <a:latin typeface="Arial"/>
                <a:cs typeface="Arial"/>
              </a:rPr>
              <a:t>versus machine </a:t>
            </a:r>
            <a:r>
              <a:rPr dirty="0" sz="1000" spc="5" b="1">
                <a:latin typeface="Arial"/>
                <a:cs typeface="Arial"/>
              </a:rPr>
              <a:t>test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</a:t>
            </a:r>
            <a:r>
              <a:rPr dirty="0" sz="1000" spc="-1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127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0" b="1">
                <a:latin typeface="Arial"/>
                <a:cs typeface="Arial"/>
              </a:rPr>
              <a:t>Statistical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models'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metrics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133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40"/>
              </a:spcBef>
            </a:pPr>
            <a:r>
              <a:rPr dirty="0" sz="1000" spc="20" b="1">
                <a:latin typeface="Arial"/>
                <a:cs typeface="Arial"/>
              </a:rPr>
              <a:t>HITL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metrics</a:t>
            </a:r>
            <a:r>
              <a:rPr dirty="0" sz="1000" spc="-6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134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20" b="1">
                <a:latin typeface="Arial"/>
                <a:cs typeface="Arial"/>
              </a:rPr>
              <a:t>Human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bias</a:t>
            </a:r>
            <a:r>
              <a:rPr dirty="0" sz="1000" spc="-20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135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Optimal </a:t>
            </a:r>
            <a:r>
              <a:rPr dirty="0" sz="1000" spc="10" b="1">
                <a:latin typeface="Arial"/>
                <a:cs typeface="Arial"/>
              </a:rPr>
              <a:t>policy</a:t>
            </a:r>
            <a:r>
              <a:rPr dirty="0" sz="1000" spc="-16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136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20"/>
              </a:spcBef>
            </a:pPr>
            <a:r>
              <a:rPr dirty="0" sz="1000" spc="15" b="1">
                <a:latin typeface="Arial"/>
                <a:cs typeface="Arial"/>
              </a:rPr>
              <a:t>Rate </a:t>
            </a:r>
            <a:r>
              <a:rPr dirty="0" sz="1000" spc="5" b="1">
                <a:latin typeface="Arial"/>
                <a:cs typeface="Arial"/>
              </a:rPr>
              <a:t>of </a:t>
            </a:r>
            <a:r>
              <a:rPr dirty="0" sz="1000" spc="15" b="1">
                <a:latin typeface="Arial"/>
                <a:cs typeface="Arial"/>
              </a:rPr>
              <a:t>automation</a:t>
            </a:r>
            <a:r>
              <a:rPr dirty="0" sz="1000" spc="-204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136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50"/>
              </a:spcBef>
            </a:pPr>
            <a:r>
              <a:rPr dirty="0" sz="1000" spc="15" b="1">
                <a:latin typeface="Arial"/>
                <a:cs typeface="Arial"/>
              </a:rPr>
              <a:t>Risk </a:t>
            </a:r>
            <a:r>
              <a:rPr dirty="0" sz="1000" spc="5" b="1">
                <a:latin typeface="Arial"/>
                <a:cs typeface="Arial"/>
              </a:rPr>
              <a:t>rate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</a:t>
            </a:r>
            <a:r>
              <a:rPr dirty="0" sz="1000" spc="-10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136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286375" cy="1099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articles,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input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bunch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articles into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 and converge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put similar things together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(that is,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clustering) in four groups. Then,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look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the  clusters and discover that similar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articles 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grouped together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categories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politics, sports,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science,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health.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mining patterns in the  data.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146915"/>
            <a:ext cx="164147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Hybrid</a:t>
            </a:r>
            <a:r>
              <a:rPr dirty="0" sz="1800" spc="-6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594505"/>
            <a:ext cx="5281295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been rapid developments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combining conventional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develop hybrid models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diverse business and research problems. Let's look  into some hybrid models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they work.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2.4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various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hybrid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5062491"/>
            <a:ext cx="5388610" cy="31813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2.4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Types of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hybrid</a:t>
            </a:r>
            <a:r>
              <a:rPr dirty="0" sz="1100" spc="-7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models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Semi-supervised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05410">
              <a:lnSpc>
                <a:spcPct val="128200"/>
              </a:lnSpc>
              <a:spcBef>
                <a:spcPts val="5"/>
              </a:spcBef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Semi-supervised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hybrid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supervised learning,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cases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  only a few samples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labeled and a large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samples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labeled.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Semi-supervised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 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 available (though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all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labeled),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including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unlabeled data. For example, a text document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classifier 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typical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a semi-supervised learning program.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very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difficult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locate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large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labeled text documents in this case, so semi-supervised  learning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ideal.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due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fact that making someone read through entire text  documents just to assign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basic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inefficient.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semi-  supervised learning 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limited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number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labeled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text documents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while classifying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large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unlabeled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text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documents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present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training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0244" y="3636264"/>
            <a:ext cx="5387339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59883"/>
            <a:ext cx="5384165" cy="7192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Self-supervised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Self-supervised 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problems are unsupervised learning problems where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labeled; these problems are translated into supervised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problems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 order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algorithms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supervised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solve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 sustainably. Usually,  self-supervised algorithms are used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alternate task in which they  supervise themselves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solve the problem or generate an output. One example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self-supervised learning is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Generative Adversarial Networks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GANs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); these are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commonly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 synthetic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labeled and/or unlabeled  data. With proper training,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can generate a relevant output in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self-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supervised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manner.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could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generate a human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text description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input,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gender: male, age: 30,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color: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brown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so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Multi-instance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2225">
              <a:lnSpc>
                <a:spcPct val="128200"/>
              </a:lnSpc>
              <a:spcBef>
                <a:spcPts val="5"/>
              </a:spcBef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Multi-instance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supervised learning problem in which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 labeled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individual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samples,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cumulatively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classes.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Compared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supervised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 sample,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articles labeled in categories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politics,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science, and  sports,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multi-instance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done categorically.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scenarios,  individual samples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collectively labeled in multiple classes, 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 supervised learning algorithms,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make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Multitask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87630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Multitask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incarnation of supervised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involves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solve multiple tasks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natural language processing,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word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embeddings</a:t>
            </a:r>
            <a:endParaRPr sz="1100">
              <a:latin typeface="Arimo"/>
              <a:cs typeface="Arimo"/>
            </a:endParaRPr>
          </a:p>
          <a:p>
            <a:pPr marL="12700" marR="6350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Bidirectional Encoder Representations from Transformers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BERT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 embeddings models,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large corpus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(BERT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pre-  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large text corpus.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 of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given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 language works.)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solve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supervised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tasks 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classification, keyword extraction,  sentiment analysis, and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more.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59883"/>
            <a:ext cx="5362575" cy="20840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Reinforcement</a:t>
            </a:r>
            <a:r>
              <a:rPr dirty="0" sz="1100" spc="-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26034">
              <a:lnSpc>
                <a:spcPct val="128200"/>
              </a:lnSpc>
            </a:pP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Reinforcement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type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in which an agent,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robot  system, learns to operate in a defined environment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perform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sequential decision-  making tasks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achieve a pre-defined goal. Simultaneously, the agent learns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continuously evaluated feedback and rewards 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environment. Both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feedback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rewards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shape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agent,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2.5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 is Google's AlphaGo, which recently outperformed the  world's leading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player. After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40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days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self-training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feedback and rewards,  AlphaGo was able to beat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world's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best human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Go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player: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717811"/>
            <a:ext cx="5293995" cy="33731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2.5 – Reinforcement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learning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Ensemble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Ensemble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hybrid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involves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two or 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trained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 Predictions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each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individually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 collective  prediction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combining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outputs and averaging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determine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outcome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prediction.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this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forest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algorithm, 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ensemble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regression  tasks.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composing several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decision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trees while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creates a  prediction as output by averaging the predictions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all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trees.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Transfer</a:t>
            </a:r>
            <a:r>
              <a:rPr dirty="0" sz="11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7683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humans have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innate ability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transfer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knowledge to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another.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principle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translated to ML, where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to perform a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9108" y="3249232"/>
            <a:ext cx="5326259" cy="2209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89245" cy="558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transferred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another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point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training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fine-tuning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performing another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task.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popular in deep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 pre-  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solve computer vision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natural language processing  problems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fine-tuning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using a pre-trained model. Learning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pre-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gives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jumpstart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don't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 scratch, saving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large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amounts of training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example,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a  sentiment classifier model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containing only a few labeled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samples. This is possible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transfer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 pre-trained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 (which is trained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large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corpus of labeled data). This 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transfer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from one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another.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Federated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203200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Federated learning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performing ML in a collaborative fashion (synergy  between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edge). The training process is distributed across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multiple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devices, storing only a local sample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is neither exchanged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transferred between devices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to maintain data privacy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security.</a:t>
            </a:r>
            <a:endParaRPr sz="1100">
              <a:latin typeface="Arimo"/>
              <a:cs typeface="Arimo"/>
            </a:endParaRPr>
          </a:p>
          <a:p>
            <a:pPr marL="12700" marR="1397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Instead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sharing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locally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shared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learn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each other to  train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global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 an example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federated learning in hospitals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(as  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2.6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patient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is confidential and cannot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shared with  third parties. 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case,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locally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hospitals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edge)  and global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trained centrally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(on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cloud) without sharing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  <a:p>
            <a:pPr marL="12700" marR="10795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locally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fine-tuned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produce global models. Instead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ingesting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central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pipeline, locally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ingested.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Global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 learn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parameters from local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converge on optimal  performance, concatenating the learning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local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039887"/>
            <a:ext cx="5325745" cy="19469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2.6 – Federated learning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architecture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Statistical</a:t>
            </a:r>
            <a:r>
              <a:rPr dirty="0" sz="1800" spc="-2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2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making decisions.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know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best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decisions. There are  three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models: inductive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deductive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transductive learning.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2.7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shows the relationship between these types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statistical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8663703"/>
            <a:ext cx="447167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2.7 – Relationship between the three types of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statistical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models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1551" y="861060"/>
            <a:ext cx="5323416" cy="2953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0244" y="6143244"/>
            <a:ext cx="5387339" cy="2313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93055" cy="46570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Inductive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generalizes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specific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examples in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using this evidence to determine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likely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outcome.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involves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process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by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generalize a  general function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rule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observed instances. For example, when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process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induction.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generalization of the  specific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dataset.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linear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regression when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fitting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training data generalizes specific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training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Y =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a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+ </a:t>
            </a:r>
            <a:r>
              <a:rPr dirty="0" sz="1100" spc="20" i="1">
                <a:solidFill>
                  <a:srgbClr val="6D727C"/>
                </a:solidFill>
                <a:latin typeface="Arial"/>
                <a:cs typeface="Arial"/>
              </a:rPr>
              <a:t>bX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generalizations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made in inductive</a:t>
            </a:r>
            <a:r>
              <a:rPr dirty="0" sz="1100" spc="-114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22250">
              <a:lnSpc>
                <a:spcPct val="128200"/>
              </a:lnSpc>
              <a:spcBef>
                <a:spcPts val="5"/>
              </a:spcBef>
            </a:pP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Deductive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refers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general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determine specific outcomes.  The outcomes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deductive 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deterministic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specific,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whereas for  inductive reasoning,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conclusions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probabilistic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generalized. In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deduction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reverse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induction. If induction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goes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specific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 general,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deduction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goes from the general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specific.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6350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Transductive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method for reasoning about outcomes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specific  training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samples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dataset). This method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inductive  learning,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 are generalized over the training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 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transductive  learning, specific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similar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samples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are compared 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reason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about or predict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outcome.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k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-nearest  neighbors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algorithm, 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specific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samples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to base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outcome  rather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generalizing the outcome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training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705454"/>
            <a:ext cx="142176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HITL</a:t>
            </a:r>
            <a:r>
              <a:rPr dirty="0" sz="1800" spc="-6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6151521"/>
            <a:ext cx="5332730" cy="109982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types of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HITL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models: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human-centered</a:t>
            </a:r>
            <a:r>
              <a:rPr dirty="0" sz="1100" spc="-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reinforcement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active 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In 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human-machine  collaboration 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algorithm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mimic human-like behaviors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outcomes.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driver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 is the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human in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the loop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(hence HITL)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validate,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retrain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maintain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992643"/>
            <a:ext cx="5405755" cy="51625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2.8 – Workflow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human-centered reinforcement</a:t>
            </a:r>
            <a:r>
              <a:rPr dirty="0" sz="1100" spc="-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learning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Human-centered reinforcement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hybrid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reinforcement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learning, as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involves humans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the agent's learning and provide evaluative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feedback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shape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agent. Human-centered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reinforcement</a:t>
            </a:r>
            <a:endParaRPr sz="1100">
              <a:latin typeface="Arimo"/>
              <a:cs typeface="Arimo"/>
            </a:endParaRPr>
          </a:p>
          <a:p>
            <a:pPr marL="12700" marR="123189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is also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known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interactive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reinforcement learning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Each time the agent  takes action,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observing human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expert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 evaluative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feedback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 describes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quality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selected action taken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agent based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expert's knowledge,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shown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3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2.8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9271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feedback received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task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 and human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expert,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agent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augments its behavior and actions.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reinforcement learning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highly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efficient in environments 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agent has to learn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mimic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 behavior.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paper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Human-Centered Reinforcement Learning:</a:t>
            </a:r>
            <a:r>
              <a:rPr dirty="0" sz="1100" spc="-3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A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Survey</a:t>
            </a:r>
            <a:r>
              <a:rPr dirty="0" sz="1100" spc="2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https://ieeexplore.ieee.org/abstract/document/8708686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43815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Active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query a HITL (the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user) during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process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incertitude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during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process. 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could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question-answering chatbot asking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 for  validation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</a:t>
            </a:r>
            <a:r>
              <a:rPr dirty="0" sz="11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questions.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2794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types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solutions possible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for production to solve  problems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world.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aware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possibilities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crafting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solutions,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 step,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categorize your MLOps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your  business and technological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be 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identify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025001" cy="2870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1622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right requirements, tools, methodology,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infrastructure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support your  business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structuring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next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1528606"/>
            <a:ext cx="3047365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Structuring </a:t>
            </a:r>
            <a:r>
              <a:rPr dirty="0" spc="-5"/>
              <a:t>your</a:t>
            </a:r>
            <a:r>
              <a:rPr dirty="0" spc="-55"/>
              <a:t> </a:t>
            </a:r>
            <a:r>
              <a:rPr dirty="0"/>
              <a:t>MLOps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019" y="2038243"/>
            <a:ext cx="5373370" cy="50393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primary goal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organization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individuals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collaborate efficiently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and ML-driven assets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business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result, overall performance and transparency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increased. Working  in silos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developing functionalities repeatedly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extremely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costly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time-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consuming.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7970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structured within organizations.  Getting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 right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prime importance.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selecting the right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tools for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team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a  robust, scalable,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frugal,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sustainable MLOps process. For example,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 recently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clients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healthcare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industry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build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optimize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resulted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76% cost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optimization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storage and compute  resources) compared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previous traditional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730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client's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scientists witnessed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having 30%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freed up from  mundane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repetitive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daily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data wrangling, 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hyperparameter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tuning)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–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impact of having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 process.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assured of efficiency,  high performance,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great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collaboration that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repeatable and traceable within  your organization.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1714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small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data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ops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big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data ops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large-scale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MLOps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hybrid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categorization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the author's experience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way to approach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teams and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organizations):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5042679"/>
            <a:ext cx="5349875" cy="16541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2.9 – Categories of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MLOps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Figure 2.9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organizations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broadly categorized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categories depending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size,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applications, business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scale,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infrastructure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execute operations.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scenarios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big data (anything above 1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TB)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operations, as  simple operations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effective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small-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medium-scale data. The differences  between data scales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6934200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Big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data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quantity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cannot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memory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single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typical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7167371"/>
            <a:ext cx="5207635" cy="108204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computer;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instance,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&gt;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1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TB</a:t>
            </a:r>
            <a:endParaRPr sz="1000">
              <a:latin typeface="Arimo"/>
              <a:cs typeface="Arimo"/>
            </a:endParaRPr>
          </a:p>
          <a:p>
            <a:pPr marL="231140" marR="114300" indent="-215265">
              <a:lnSpc>
                <a:spcPct val="152000"/>
              </a:lnSpc>
              <a:spcBef>
                <a:spcPts val="1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Medium-scale data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quantity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memory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single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server;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instance, from 10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GB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1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TB</a:t>
            </a:r>
            <a:endParaRPr sz="1000">
              <a:latin typeface="Arimo"/>
              <a:cs typeface="Arimo"/>
            </a:endParaRPr>
          </a:p>
          <a:p>
            <a:pPr marL="231140" marR="231775" indent="-215265">
              <a:lnSpc>
                <a:spcPct val="153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Small-scale data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quantity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that easily fits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memory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laptop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a  PC;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instance,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&lt;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10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GB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8402469"/>
            <a:ext cx="5238115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these factors in mind, let's look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categories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identify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suitable process and scale for implementing MLOps for your business problems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organization.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0244" y="861060"/>
            <a:ext cx="5364395" cy="3966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06378"/>
            <a:ext cx="166751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Small data</a:t>
            </a:r>
            <a:r>
              <a:rPr dirty="0" sz="1800" spc="-9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52443"/>
            <a:ext cx="5372735" cy="195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small start-up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team of data scientists seeking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narrow  and well-defined problems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agile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highly collaborative. Usually, in such  cases,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locally 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respective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scientists'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computers  and then forgotten about, or scaled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out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for inference.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  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scenarios,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some general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pitfalls,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 lacking a  streamlined CI/CD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approach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 models. However, they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might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manage 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central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distributed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sources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carefully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team, and 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code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versioned and maintained in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central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repository.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start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teams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the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3549396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into situations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much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work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repeated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multiple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people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3782567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including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tasks such 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crafting data,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doing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job,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0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6839" y="4015740"/>
            <a:ext cx="5207635" cy="19050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similar types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models.</a:t>
            </a:r>
            <a:endParaRPr sz="1000">
              <a:latin typeface="Arimo"/>
              <a:cs typeface="Arimo"/>
            </a:endParaRPr>
          </a:p>
          <a:p>
            <a:pPr marL="231140" marR="438150" indent="-215265">
              <a:lnSpc>
                <a:spcPct val="152000"/>
              </a:lnSpc>
              <a:spcBef>
                <a:spcPts val="70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silos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having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minimal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understanding of the parallel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their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teammates.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 leads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less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transparency.</a:t>
            </a:r>
            <a:endParaRPr sz="1000">
              <a:latin typeface="Arimo"/>
              <a:cs typeface="Arimo"/>
            </a:endParaRPr>
          </a:p>
          <a:p>
            <a:pPr marL="231140" marR="496570" indent="-215265">
              <a:lnSpc>
                <a:spcPct val="152000"/>
              </a:lnSpc>
              <a:spcBef>
                <a:spcPts val="7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Incurring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huge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costs, or higher costs than expected,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due to the mundane and  repeated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work.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starting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grow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independently.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audited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hence are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non-repeatable.</a:t>
            </a:r>
            <a:endParaRPr sz="10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6073797"/>
            <a:ext cx="5332730" cy="670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these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costly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unsustainable for the team.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team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setup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categorize your operations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small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6839" y="6982968"/>
            <a:ext cx="5207635" cy="204851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team consists of only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scientists.</a:t>
            </a:r>
            <a:endParaRPr sz="1000">
              <a:latin typeface="Arimo"/>
              <a:cs typeface="Arimo"/>
            </a:endParaRPr>
          </a:p>
          <a:p>
            <a:pPr marL="231140" marR="13970" indent="-215265">
              <a:lnSpc>
                <a:spcPct val="152700"/>
              </a:lnSpc>
              <a:spcBef>
                <a:spcPts val="71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Python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environments and manage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everything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Python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framework.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Choosing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Python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having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libraries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tools  ready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plug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play for quick prototyping 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building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solutions.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number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libraries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language such 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Java, for example,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quite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lot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smaller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compared to  those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available for Python.</a:t>
            </a:r>
            <a:endParaRPr sz="1000">
              <a:latin typeface="Arimo"/>
              <a:cs typeface="Arimo"/>
            </a:endParaRPr>
          </a:p>
          <a:p>
            <a:pPr marL="231140" marR="90805" indent="-215265">
              <a:lnSpc>
                <a:spcPct val="153000"/>
              </a:lnSpc>
              <a:spcBef>
                <a:spcPts val="69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Little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no big 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processing is required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the 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scientists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small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(&lt;10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GB).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766465"/>
            <a:ext cx="5407660" cy="840168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algn="r" marR="7620">
              <a:lnSpc>
                <a:spcPct val="100000"/>
              </a:lnSpc>
              <a:spcBef>
                <a:spcPts val="715"/>
              </a:spcBef>
            </a:pPr>
            <a:r>
              <a:rPr dirty="0" sz="1000" spc="15">
                <a:latin typeface="Arimo"/>
                <a:cs typeface="Arimo"/>
              </a:rPr>
              <a:t>Production</a:t>
            </a:r>
            <a:r>
              <a:rPr dirty="0" sz="1000" spc="-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testing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methods</a:t>
            </a:r>
            <a:r>
              <a:rPr dirty="0" sz="1000" spc="-10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</a:t>
            </a:r>
            <a:r>
              <a:rPr dirty="0" sz="1000" spc="-14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136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Batch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testing</a:t>
            </a:r>
            <a:r>
              <a:rPr dirty="0" sz="1000" spc="-12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137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20" b="1">
                <a:latin typeface="Arial"/>
                <a:cs typeface="Arial"/>
              </a:rPr>
              <a:t>A/B</a:t>
            </a:r>
            <a:r>
              <a:rPr dirty="0" sz="1000" spc="-3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testing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137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Stage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test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5" b="1">
                <a:latin typeface="Arial"/>
                <a:cs typeface="Arial"/>
              </a:rPr>
              <a:t>or</a:t>
            </a:r>
            <a:r>
              <a:rPr dirty="0" sz="1000" spc="3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shadow test</a:t>
            </a:r>
            <a:r>
              <a:rPr dirty="0" sz="1000" spc="-12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138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Testing </a:t>
            </a:r>
            <a:r>
              <a:rPr dirty="0" sz="1000" spc="20" b="1">
                <a:latin typeface="Arial"/>
                <a:cs typeface="Arial"/>
              </a:rPr>
              <a:t>in </a:t>
            </a:r>
            <a:r>
              <a:rPr dirty="0" sz="1000" spc="5" b="1">
                <a:latin typeface="Arial"/>
                <a:cs typeface="Arial"/>
              </a:rPr>
              <a:t>CI/CD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138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20">
                <a:latin typeface="Arimo"/>
                <a:cs typeface="Arimo"/>
              </a:rPr>
              <a:t>Why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package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25">
                <a:latin typeface="Arimo"/>
                <a:cs typeface="Arimo"/>
              </a:rPr>
              <a:t>ML</a:t>
            </a:r>
            <a:r>
              <a:rPr dirty="0" sz="1000" spc="-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models?</a:t>
            </a:r>
            <a:r>
              <a:rPr dirty="0" sz="1000" spc="-2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139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Portability</a:t>
            </a:r>
            <a:r>
              <a:rPr dirty="0" sz="1000" spc="-21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</a:t>
            </a:r>
            <a:r>
              <a:rPr dirty="0" sz="1000" spc="-14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140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40"/>
              </a:spcBef>
            </a:pPr>
            <a:r>
              <a:rPr dirty="0" sz="1000" spc="5" b="1">
                <a:latin typeface="Arial"/>
                <a:cs typeface="Arial"/>
              </a:rPr>
              <a:t>Inference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</a:t>
            </a:r>
            <a:r>
              <a:rPr dirty="0" sz="1000" spc="-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140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0"/>
              </a:spcBef>
            </a:pPr>
            <a:r>
              <a:rPr dirty="0" sz="1000" spc="5" b="1">
                <a:latin typeface="Arial"/>
                <a:cs typeface="Arial"/>
              </a:rPr>
              <a:t>Interoperability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</a:t>
            </a:r>
            <a:r>
              <a:rPr dirty="0" sz="1000" spc="-1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140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40"/>
              </a:spcBef>
            </a:pPr>
            <a:r>
              <a:rPr dirty="0" sz="1000" spc="15" b="1">
                <a:latin typeface="Arial"/>
                <a:cs typeface="Arial"/>
              </a:rPr>
              <a:t>Deployment </a:t>
            </a:r>
            <a:r>
              <a:rPr dirty="0" sz="1000" spc="10" b="1">
                <a:latin typeface="Arial"/>
                <a:cs typeface="Arial"/>
              </a:rPr>
              <a:t>agnosticity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140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0"/>
              </a:spcBef>
            </a:pPr>
            <a:r>
              <a:rPr dirty="0" sz="1000" spc="20">
                <a:latin typeface="Arimo"/>
                <a:cs typeface="Arimo"/>
              </a:rPr>
              <a:t>How</a:t>
            </a:r>
            <a:r>
              <a:rPr dirty="0" sz="1000" spc="-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to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package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20">
                <a:latin typeface="Arimo"/>
                <a:cs typeface="Arimo"/>
              </a:rPr>
              <a:t>ML</a:t>
            </a:r>
            <a:r>
              <a:rPr dirty="0" sz="1000" spc="-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models</a:t>
            </a:r>
            <a:r>
              <a:rPr dirty="0" sz="1000" spc="-8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140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50"/>
              </a:spcBef>
            </a:pPr>
            <a:r>
              <a:rPr dirty="0" sz="1000" spc="10" b="1">
                <a:latin typeface="Arial"/>
                <a:cs typeface="Arial"/>
              </a:rPr>
              <a:t>Serialized </a:t>
            </a:r>
            <a:r>
              <a:rPr dirty="0" sz="1000" spc="5" b="1">
                <a:latin typeface="Arial"/>
                <a:cs typeface="Arial"/>
              </a:rPr>
              <a:t>files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141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Packetizing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or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containerizing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142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Microservice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generation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and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deployment</a:t>
            </a:r>
            <a:r>
              <a:rPr dirty="0" sz="1000" spc="-18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143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0">
                <a:latin typeface="Arimo"/>
                <a:cs typeface="Arimo"/>
              </a:rPr>
              <a:t>Inference </a:t>
            </a:r>
            <a:r>
              <a:rPr dirty="0" sz="1000" spc="15">
                <a:latin typeface="Arimo"/>
                <a:cs typeface="Arimo"/>
              </a:rPr>
              <a:t>ready </a:t>
            </a:r>
            <a:r>
              <a:rPr dirty="0" sz="1000" spc="5">
                <a:latin typeface="Arimo"/>
                <a:cs typeface="Arimo"/>
              </a:rPr>
              <a:t>models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</a:t>
            </a:r>
            <a:r>
              <a:rPr dirty="0" sz="1000" spc="-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144</a:t>
            </a:r>
            <a:endParaRPr sz="1000">
              <a:latin typeface="Carlito"/>
              <a:cs typeface="Carlito"/>
            </a:endParaRPr>
          </a:p>
          <a:p>
            <a:pPr marL="14478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Connecting to the workspace </a:t>
            </a:r>
            <a:r>
              <a:rPr dirty="0" sz="1000" spc="20" b="1">
                <a:latin typeface="Arial"/>
                <a:cs typeface="Arial"/>
              </a:rPr>
              <a:t>and </a:t>
            </a:r>
            <a:r>
              <a:rPr dirty="0" sz="1000" spc="15" b="1">
                <a:latin typeface="Arial"/>
                <a:cs typeface="Arial"/>
              </a:rPr>
              <a:t>importing model </a:t>
            </a:r>
            <a:r>
              <a:rPr dirty="0" sz="1000" spc="5" b="1">
                <a:latin typeface="Arial"/>
                <a:cs typeface="Arial"/>
              </a:rPr>
              <a:t>artifacts</a:t>
            </a:r>
            <a:r>
              <a:rPr dirty="0" sz="1000" spc="5">
                <a:latin typeface="Carlito"/>
                <a:cs typeface="Carlito"/>
              </a:rPr>
              <a:t>........................................</a:t>
            </a:r>
            <a:r>
              <a:rPr dirty="0" sz="1000" spc="-4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145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Loading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10" b="1">
                <a:latin typeface="Arial"/>
                <a:cs typeface="Arial"/>
              </a:rPr>
              <a:t> artifacts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for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inference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146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25" b="1">
                <a:latin typeface="Arial"/>
                <a:cs typeface="Arial"/>
              </a:rPr>
              <a:t>ML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inference</a:t>
            </a:r>
            <a:r>
              <a:rPr dirty="0" sz="1000" spc="-13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146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Summary</a:t>
            </a:r>
            <a:r>
              <a:rPr dirty="0" sz="1000" spc="-21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147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Engineering</a:t>
            </a:r>
            <a:r>
              <a:rPr dirty="0" sz="1000" spc="-20">
                <a:latin typeface="Arimo"/>
                <a:cs typeface="Arimo"/>
              </a:rPr>
              <a:t> </a:t>
            </a:r>
            <a:r>
              <a:rPr dirty="0" sz="1000" spc="20">
                <a:latin typeface="Arimo"/>
                <a:cs typeface="Arimo"/>
              </a:rPr>
              <a:t>MLOps</a:t>
            </a:r>
            <a:r>
              <a:rPr dirty="0" sz="1000" spc="-114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147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Section </a:t>
            </a:r>
            <a:r>
              <a:rPr dirty="0" sz="1000" spc="10">
                <a:latin typeface="Arimo"/>
                <a:cs typeface="Arimo"/>
              </a:rPr>
              <a:t>2: Deploying </a:t>
            </a:r>
            <a:r>
              <a:rPr dirty="0" sz="1000" spc="15">
                <a:latin typeface="Arimo"/>
                <a:cs typeface="Arimo"/>
              </a:rPr>
              <a:t>Machine </a:t>
            </a:r>
            <a:r>
              <a:rPr dirty="0" sz="1000" spc="10">
                <a:latin typeface="Arimo"/>
                <a:cs typeface="Arimo"/>
              </a:rPr>
              <a:t>Learning </a:t>
            </a:r>
            <a:r>
              <a:rPr dirty="0" sz="1000" spc="15">
                <a:latin typeface="Arimo"/>
                <a:cs typeface="Arimo"/>
              </a:rPr>
              <a:t>Models </a:t>
            </a:r>
            <a:r>
              <a:rPr dirty="0" sz="1000">
                <a:latin typeface="Arimo"/>
                <a:cs typeface="Arimo"/>
              </a:rPr>
              <a:t>at </a:t>
            </a:r>
            <a:r>
              <a:rPr dirty="0" sz="1000" spc="5">
                <a:latin typeface="Arimo"/>
                <a:cs typeface="Arimo"/>
              </a:rPr>
              <a:t>Scale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</a:t>
            </a:r>
            <a:r>
              <a:rPr dirty="0" sz="1000" spc="10">
                <a:latin typeface="Carlito"/>
                <a:cs typeface="Carlito"/>
              </a:rPr>
              <a:t> 150</a:t>
            </a:r>
            <a:endParaRPr sz="1000">
              <a:latin typeface="Carlito"/>
              <a:cs typeface="Carlito"/>
            </a:endParaRPr>
          </a:p>
          <a:p>
            <a:pPr algn="r" marL="12700" marR="5715">
              <a:lnSpc>
                <a:spcPct val="153000"/>
              </a:lnSpc>
            </a:pP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>
                <a:latin typeface="Arimo"/>
                <a:cs typeface="Arimo"/>
              </a:rPr>
              <a:t>6: </a:t>
            </a:r>
            <a:r>
              <a:rPr dirty="0" sz="1000" spc="15">
                <a:latin typeface="Arimo"/>
                <a:cs typeface="Arimo"/>
              </a:rPr>
              <a:t>Key </a:t>
            </a:r>
            <a:r>
              <a:rPr dirty="0" sz="1000" spc="10">
                <a:latin typeface="Arimo"/>
                <a:cs typeface="Arimo"/>
              </a:rPr>
              <a:t>Principles for Deploying </a:t>
            </a:r>
            <a:r>
              <a:rPr dirty="0" sz="1000" spc="15">
                <a:latin typeface="Arimo"/>
                <a:cs typeface="Arimo"/>
              </a:rPr>
              <a:t>Your </a:t>
            </a:r>
            <a:r>
              <a:rPr dirty="0" sz="1000" spc="30">
                <a:latin typeface="Arimo"/>
                <a:cs typeface="Arimo"/>
              </a:rPr>
              <a:t>ML </a:t>
            </a:r>
            <a:r>
              <a:rPr dirty="0" sz="1000" spc="15">
                <a:latin typeface="Arimo"/>
                <a:cs typeface="Arimo"/>
              </a:rPr>
              <a:t>System</a:t>
            </a:r>
            <a:r>
              <a:rPr dirty="0" sz="1000" spc="-7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150 </a:t>
            </a:r>
            <a:r>
              <a:rPr dirty="0" sz="1000" spc="5">
                <a:latin typeface="Carlito"/>
                <a:cs typeface="Carlito"/>
              </a:rPr>
              <a:t> </a:t>
            </a:r>
            <a:r>
              <a:rPr dirty="0" sz="1000" spc="20">
                <a:latin typeface="Arimo"/>
                <a:cs typeface="Arimo"/>
              </a:rPr>
              <a:t>ML </a:t>
            </a:r>
            <a:r>
              <a:rPr dirty="0" sz="1000" spc="10">
                <a:latin typeface="Arimo"/>
                <a:cs typeface="Arimo"/>
              </a:rPr>
              <a:t>in </a:t>
            </a:r>
            <a:r>
              <a:rPr dirty="0" sz="1000" spc="15">
                <a:latin typeface="Arimo"/>
                <a:cs typeface="Arimo"/>
              </a:rPr>
              <a:t>research versus </a:t>
            </a:r>
            <a:r>
              <a:rPr dirty="0" sz="1000" spc="10">
                <a:latin typeface="Arimo"/>
                <a:cs typeface="Arimo"/>
              </a:rPr>
              <a:t>production</a:t>
            </a:r>
            <a:r>
              <a:rPr dirty="0" sz="1000" spc="-4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</a:t>
            </a:r>
            <a:r>
              <a:rPr dirty="0" sz="1000" spc="-1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151 </a:t>
            </a:r>
            <a:r>
              <a:rPr dirty="0" sz="1000" spc="5">
                <a:latin typeface="Carlito"/>
                <a:cs typeface="Carlito"/>
              </a:rPr>
              <a:t> </a:t>
            </a:r>
            <a:r>
              <a:rPr dirty="0" sz="1000" spc="5" b="1">
                <a:latin typeface="Arial"/>
                <a:cs typeface="Arial"/>
              </a:rPr>
              <a:t>Data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................................................................................................................................................</a:t>
            </a:r>
            <a:r>
              <a:rPr dirty="0" sz="1000" spc="-6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151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Fairness</a:t>
            </a:r>
            <a:r>
              <a:rPr dirty="0" sz="1000" spc="-18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152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5" b="1">
                <a:latin typeface="Arial"/>
                <a:cs typeface="Arial"/>
              </a:rPr>
              <a:t>Interpretability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</a:t>
            </a:r>
            <a:r>
              <a:rPr dirty="0" sz="1000" spc="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153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Performance</a:t>
            </a:r>
            <a:r>
              <a:rPr dirty="0" sz="1000" spc="-16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153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35"/>
              </a:spcBef>
            </a:pPr>
            <a:r>
              <a:rPr dirty="0" sz="1000" spc="10" b="1">
                <a:latin typeface="Arial"/>
                <a:cs typeface="Arial"/>
              </a:rPr>
              <a:t>Priority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</a:t>
            </a:r>
            <a:r>
              <a:rPr dirty="0" sz="1000" spc="-18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154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Understanding </a:t>
            </a:r>
            <a:r>
              <a:rPr dirty="0" sz="1000" spc="10">
                <a:latin typeface="Arimo"/>
                <a:cs typeface="Arimo"/>
              </a:rPr>
              <a:t>the </a:t>
            </a:r>
            <a:r>
              <a:rPr dirty="0" sz="1000" spc="15">
                <a:latin typeface="Arimo"/>
                <a:cs typeface="Arimo"/>
              </a:rPr>
              <a:t>types </a:t>
            </a:r>
            <a:r>
              <a:rPr dirty="0" sz="1000" spc="10">
                <a:latin typeface="Arimo"/>
                <a:cs typeface="Arimo"/>
              </a:rPr>
              <a:t>of </a:t>
            </a:r>
            <a:r>
              <a:rPr dirty="0" sz="1000" spc="20">
                <a:latin typeface="Arimo"/>
                <a:cs typeface="Arimo"/>
              </a:rPr>
              <a:t>ML </a:t>
            </a:r>
            <a:r>
              <a:rPr dirty="0" sz="1000" spc="10">
                <a:latin typeface="Arimo"/>
                <a:cs typeface="Arimo"/>
              </a:rPr>
              <a:t>inference in </a:t>
            </a:r>
            <a:r>
              <a:rPr dirty="0" sz="1000" spc="5">
                <a:latin typeface="Arimo"/>
                <a:cs typeface="Arimo"/>
              </a:rPr>
              <a:t>production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</a:t>
            </a:r>
            <a:r>
              <a:rPr dirty="0" sz="1000" spc="10">
                <a:latin typeface="Carlito"/>
                <a:cs typeface="Carlito"/>
              </a:rPr>
              <a:t> 154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Deployment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targets</a:t>
            </a:r>
            <a:r>
              <a:rPr dirty="0" sz="1000" spc="-10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154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0" b="1">
                <a:latin typeface="Arial"/>
                <a:cs typeface="Arial"/>
              </a:rPr>
              <a:t>Virtual </a:t>
            </a:r>
            <a:r>
              <a:rPr dirty="0" sz="1000" spc="5" b="1">
                <a:latin typeface="Arial"/>
                <a:cs typeface="Arial"/>
              </a:rPr>
              <a:t>machines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</a:t>
            </a:r>
            <a:r>
              <a:rPr dirty="0" sz="1000" spc="-4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154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40"/>
              </a:spcBef>
            </a:pPr>
            <a:r>
              <a:rPr dirty="0" sz="1000" spc="5" b="1">
                <a:latin typeface="Arial"/>
                <a:cs typeface="Arial"/>
              </a:rPr>
              <a:t>Containers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</a:t>
            </a:r>
            <a:r>
              <a:rPr dirty="0" sz="1000" spc="-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155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Serverless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157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streaming</a:t>
            </a:r>
            <a:r>
              <a:rPr dirty="0" sz="1000" spc="-22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158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0"/>
              </a:spcBef>
            </a:pPr>
            <a:r>
              <a:rPr dirty="0" sz="1000" spc="15" b="1">
                <a:latin typeface="Arial"/>
                <a:cs typeface="Arial"/>
              </a:rPr>
              <a:t>Mapping the </a:t>
            </a:r>
            <a:r>
              <a:rPr dirty="0" sz="1000" spc="10" b="1">
                <a:latin typeface="Arial"/>
                <a:cs typeface="Arial"/>
              </a:rPr>
              <a:t>infrastructure for </a:t>
            </a:r>
            <a:r>
              <a:rPr dirty="0" sz="1000" spc="15" b="1">
                <a:latin typeface="Arial"/>
                <a:cs typeface="Arial"/>
              </a:rPr>
              <a:t>our </a:t>
            </a:r>
            <a:r>
              <a:rPr dirty="0" sz="1000" spc="10" b="1">
                <a:latin typeface="Arial"/>
                <a:cs typeface="Arial"/>
              </a:rPr>
              <a:t>solution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</a:t>
            </a:r>
            <a:r>
              <a:rPr dirty="0" sz="1000" spc="-16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160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50"/>
              </a:spcBef>
            </a:pPr>
            <a:r>
              <a:rPr dirty="0" sz="1000" spc="15">
                <a:latin typeface="Arimo"/>
                <a:cs typeface="Arimo"/>
              </a:rPr>
              <a:t>Hands-on</a:t>
            </a:r>
            <a:r>
              <a:rPr dirty="0" sz="1000" spc="2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deployment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5">
                <a:latin typeface="Arimo"/>
                <a:cs typeface="Arimo"/>
              </a:rPr>
              <a:t>(for</a:t>
            </a:r>
            <a:r>
              <a:rPr dirty="0" sz="1000" spc="1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the</a:t>
            </a:r>
            <a:r>
              <a:rPr dirty="0" sz="1000" spc="2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business</a:t>
            </a:r>
            <a:r>
              <a:rPr dirty="0" sz="1000" spc="-1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problem)</a:t>
            </a:r>
            <a:r>
              <a:rPr dirty="0" sz="1000" spc="-13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160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12547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18415" rIns="0" bIns="0" rtlCol="0" vert="horz">
            <a:spAutoFit/>
          </a:bodyPr>
          <a:lstStyle/>
          <a:p>
            <a:pPr marL="231140" marR="282575" indent="-215265">
              <a:lnSpc>
                <a:spcPts val="1839"/>
              </a:lnSpc>
              <a:spcBef>
                <a:spcPts val="14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Quick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development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starts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local computer, then scales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out to the  cloud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massive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computation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resources.</a:t>
            </a:r>
            <a:endParaRPr sz="1000">
              <a:latin typeface="Arimo"/>
              <a:cs typeface="Arimo"/>
            </a:endParaRPr>
          </a:p>
          <a:p>
            <a:pPr marL="231140" marR="360045" indent="-215265">
              <a:lnSpc>
                <a:spcPct val="153000"/>
              </a:lnSpc>
              <a:spcBef>
                <a:spcPts val="52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support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requirements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open source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technologies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PyTorch,  TensorFlow,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scikit-learn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any type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ML, from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classical learning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deep,  supervised,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unsupervised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181966"/>
            <a:ext cx="142240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Big data</a:t>
            </a:r>
            <a:r>
              <a:rPr dirty="0" sz="1800" spc="-8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631081"/>
            <a:ext cx="5365115" cy="195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team of experienced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scientists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engineers working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start-  up or 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SME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the requirement for large-scale big data processing 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perform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training or inference. They 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big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tools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Kafka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Spark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 or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Hadoop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build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pipelines. High-powered processors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GPUs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TPUs are used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scenarios to speed up data processing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training. The development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led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scientists and deploying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orchestrated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data/software engineers.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strong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focus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given to  developing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less importance is placed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they  continue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operations,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type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prone to the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4828032"/>
            <a:ext cx="5207635" cy="11176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lack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traceability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and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lack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reproducible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Incurring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huge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costs, or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expected,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mundane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repeated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starting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grow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independently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6141483"/>
            <a:ext cx="5381625" cy="793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these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costly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unsustainable for a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 in a team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setup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described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points, you 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categorize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operations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6839" y="7173468"/>
            <a:ext cx="5207635" cy="158369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team consists of data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scientists/engineers.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high requirements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big 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processing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capacity.</a:t>
            </a:r>
            <a:endParaRPr sz="1000">
              <a:latin typeface="Arimo"/>
              <a:cs typeface="Arimo"/>
            </a:endParaRPr>
          </a:p>
          <a:p>
            <a:pPr marL="231140" marR="211454" indent="-215265">
              <a:lnSpc>
                <a:spcPct val="153000"/>
              </a:lnSpc>
              <a:spcBef>
                <a:spcPts val="71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Databricks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framework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share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collaborate inside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teams and between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organizations.</a:t>
            </a:r>
            <a:endParaRPr sz="1000">
              <a:latin typeface="Arimo"/>
              <a:cs typeface="Arimo"/>
            </a:endParaRPr>
          </a:p>
          <a:p>
            <a:pPr marL="231140" marR="184785" indent="-215265">
              <a:lnSpc>
                <a:spcPct val="153000"/>
              </a:lnSpc>
              <a:spcBef>
                <a:spcPts val="69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development happens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 utilizing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many 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workflow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management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tools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Spark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MLlib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46672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18415" rIns="0" bIns="0" rtlCol="0" vert="horz">
            <a:spAutoFit/>
          </a:bodyPr>
          <a:lstStyle/>
          <a:p>
            <a:pPr marL="231140" marR="154305" indent="-215265">
              <a:lnSpc>
                <a:spcPts val="1839"/>
              </a:lnSpc>
              <a:spcBef>
                <a:spcPts val="14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low support requirements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open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source technologies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PyTorch  and TensorFlow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deep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394058"/>
            <a:ext cx="161417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Hybrid</a:t>
            </a:r>
            <a:r>
              <a:rPr dirty="0" sz="1800" spc="-6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MLOps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843172"/>
            <a:ext cx="5364480" cy="174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Hybrid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teams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operate with experienced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scientists,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engineers, and DevOps  engineers,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teams make 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capabilities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support their business  operations. They are further ahead in implementing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compared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teams. 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 with big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open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source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software tools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PyTorch,  TensorFlow,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scikit-learn,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hence have a requirement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collaboration. They often work on well-defined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problems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robust and  scalable software engineering practices. However, this team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still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challenges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3825240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Incurring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huge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costs, or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expected,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mundane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repeated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6839" y="4056888"/>
            <a:ext cx="5207635" cy="47434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done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scientists,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repeating data cleaning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feature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engineering.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Inefficient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monitoring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retraining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mechanisms.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4727211"/>
            <a:ext cx="5381625" cy="794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these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costly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unsustainable for the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 in a team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setup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described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points, you 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categorize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operations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Hybrid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Ops: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6839" y="5759196"/>
            <a:ext cx="5207635" cy="158369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team consists of data scientists, data engineers,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DevOps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engineers.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requirement for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effective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collaboration.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requirement for big data processing</a:t>
            </a:r>
            <a:r>
              <a:rPr dirty="0" sz="10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capacity.</a:t>
            </a:r>
            <a:endParaRPr sz="1000">
              <a:latin typeface="Arimo"/>
              <a:cs typeface="Arimo"/>
            </a:endParaRPr>
          </a:p>
          <a:p>
            <a:pPr marL="231140" marR="110489" indent="-215265">
              <a:lnSpc>
                <a:spcPct val="153000"/>
              </a:lnSpc>
              <a:spcBef>
                <a:spcPts val="69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support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requirements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open source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technologies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PyTorch,  TensorFlow,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scikit-learn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kind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ML,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classical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deep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from supervised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unsupervised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learning.</a:t>
            </a:r>
            <a:endParaRPr sz="1000">
              <a:latin typeface="Arimo"/>
              <a:cs typeface="Arim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6019" y="7410810"/>
            <a:ext cx="5334000" cy="17640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Large-scale</a:t>
            </a:r>
            <a:r>
              <a:rPr dirty="0" sz="1800" spc="-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MLOps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3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Large-scale operations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big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companies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large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medium-sized  engineering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teams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consisting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scientists,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engineers,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  engineers. They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operations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scale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big data,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various types  of data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various scales,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veracity,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velocity.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Usually, their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teams 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legacy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support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business operations. Such teams or  organizations are prone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135064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Incurring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huge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costs, or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expected,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mundane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repeated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starting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grow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independently.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Having bureaucratic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highly regulated processes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quality checks.</a:t>
            </a:r>
            <a:endParaRPr sz="1000">
              <a:latin typeface="Arimo"/>
              <a:cs typeface="Arimo"/>
            </a:endParaRPr>
          </a:p>
          <a:p>
            <a:pPr marL="231140" marR="440055" indent="-215265">
              <a:lnSpc>
                <a:spcPct val="152000"/>
              </a:lnSpc>
              <a:spcBef>
                <a:spcPts val="730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Highly entangled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systems and processes – when one thing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breaks, everything  breaks.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488455"/>
            <a:ext cx="5381625" cy="793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these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costly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unsustainable for the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team.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 in a team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setup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described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points, you 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categorize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operations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large-scale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3520440"/>
            <a:ext cx="5207635" cy="176339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team consists of data scientists, data engineers,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DevOps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engineers.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Large-scale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inference and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operations.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Big data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operations.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management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 multiple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resources.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Big or multiple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teams.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Multiple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 cases and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5435241"/>
            <a:ext cx="5365750" cy="35839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characterized your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MLOps 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your business and technological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solid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roadmap ensures smooth development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organization. For  example, a fintech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start-up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 0-1,000 transactions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would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small-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scale data ops compared to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larger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financial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institution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large-scale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MLOps. 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categorization enables a team or organization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716915">
              <a:lnSpc>
                <a:spcPct val="125299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An implementation roadmap for</a:t>
            </a:r>
            <a:r>
              <a:rPr dirty="0" sz="2250" spc="-7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your 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solution</a:t>
            </a:r>
            <a:endParaRPr sz="2250">
              <a:latin typeface="Arimo"/>
              <a:cs typeface="Arimo"/>
            </a:endParaRPr>
          </a:p>
          <a:p>
            <a:pPr marL="12700" marR="29209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Having a well-defined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milestones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ensures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 delivery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(using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methods). In this 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 a  generic implementation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roadmap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any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 in  detail.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goal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roadmap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solve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right solution: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558303"/>
            <a:ext cx="5207000" cy="14376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2.10 – Implementation roadmap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MLOps-based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solution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the preceding roadmap,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transition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clear milestones,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three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phases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implementation.  Now,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three phases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roadmap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detail. It's worth  noting that after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theory,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practical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roadmap and work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real-world 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196438"/>
            <a:ext cx="299910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Phase 1 – </a:t>
            </a:r>
            <a:r>
              <a:rPr dirty="0" sz="1800" spc="25" b="1">
                <a:solidFill>
                  <a:srgbClr val="444954"/>
                </a:solidFill>
                <a:latin typeface="Arial"/>
                <a:cs typeface="Arial"/>
              </a:rPr>
              <a:t>ML</a:t>
            </a:r>
            <a:r>
              <a:rPr dirty="0" sz="1800" spc="-8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5644028"/>
            <a:ext cx="5387975" cy="3416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222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is the genesis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framework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problem; before  beginning to implement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requirements, the problem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must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clear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vivid.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phase,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account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requirements to design and  implement a robust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framework.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begin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selecting the right  tools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infrastructure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(storage, compute, and so on)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infrastructure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up,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should be provisioned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necessary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workspace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development and test environments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execute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experiments  (training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using the development environment  and test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performance and functionality using test data in the  development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environments, depending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workflow or requirement.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infrastructure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trained,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tested,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serialized,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packaged,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phase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MLOps framework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and validated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robustness.  Serializing and containerizing is an important process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standardize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for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861060"/>
            <a:ext cx="5360284" cy="2482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88255"/>
            <a:ext cx="242125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move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implement phase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2.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287378"/>
            <a:ext cx="382524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Phase 2 – Transition to</a:t>
            </a:r>
            <a:r>
              <a:rPr dirty="0" sz="1800" spc="-1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734969"/>
            <a:ext cx="5382895" cy="174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Phase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2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transitioning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involves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serializing 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containerizing the models trained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phase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 and getting them ready for deployment.  This enables standardized,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deployments. The models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 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APIs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independent artifacts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batch inference.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packaged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ready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served,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environment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streamlined  CI/CD pipelines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passing quality assurance checks.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phase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2, you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packaged models served and deployed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environment  performing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real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3681582"/>
            <a:ext cx="239077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Phase 3 –</a:t>
            </a:r>
            <a:r>
              <a:rPr dirty="0" sz="1800" spc="-9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4129172"/>
            <a:ext cx="5373370" cy="48247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9845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Phase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3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core 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phase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deployed models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phase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2.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phase,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the deployed model performance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drift,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bias,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other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metrics (we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delve into these terms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metrics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coming chapters). Based 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model's performance,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continual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via periodic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alerts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actions. Simultaneously,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logs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 telemetry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the production environment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detect any possible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errors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resolve them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 the uninterrupted working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production  system.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also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pipelines,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platform,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security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the go.</a:t>
            </a:r>
            <a:endParaRPr sz="1100">
              <a:latin typeface="Arimo"/>
              <a:cs typeface="Arimo"/>
            </a:endParaRPr>
          </a:p>
          <a:p>
            <a:pPr marL="12700" marR="3479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 implementation of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phase,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retrain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robust,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scalable,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secure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manner.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three phases 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implemented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solution, but in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 just phases 1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2 are enough; for instance, when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batch inferences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need not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inference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achieving these  milestones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three phases,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robust and scalable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life cycle for 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applications systematically and sustainably.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Procuring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data, requirements,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and</a:t>
            </a:r>
            <a:r>
              <a:rPr dirty="0" sz="2250" spc="3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tools</a:t>
            </a:r>
            <a:endParaRPr sz="2250">
              <a:latin typeface="Arimo"/>
              <a:cs typeface="Arimo"/>
            </a:endParaRPr>
          </a:p>
          <a:p>
            <a:pPr marL="12700" marR="43815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successful MLOps depends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certain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factors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procuring  appropriate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and having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high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standards, and appropriate requirements,  tools,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infrastructure.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88255"/>
            <a:ext cx="5403850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factors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make robust and scalable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287378"/>
            <a:ext cx="53149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35" b="1">
                <a:solidFill>
                  <a:srgbClr val="444954"/>
                </a:solidFill>
                <a:latin typeface="Arial"/>
                <a:cs typeface="Arial"/>
              </a:rPr>
              <a:t>D</a:t>
            </a:r>
            <a:r>
              <a:rPr dirty="0" sz="1800" b="1">
                <a:solidFill>
                  <a:srgbClr val="444954"/>
                </a:solidFill>
                <a:latin typeface="Arial"/>
                <a:cs typeface="Arial"/>
              </a:rPr>
              <a:t>a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734969"/>
            <a:ext cx="5380355" cy="2987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believe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about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meant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mastering tools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Python,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SQL,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regression.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 is only 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good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person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their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 of the context around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context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domain matter,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cleaning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modeling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interpretation.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tools in the world won't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bad problem  definition (or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lack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one).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Knowing what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problem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context-driven  and business-dependent decision.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aware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 and context,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discern the right training data needed to solve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794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data is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plays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role in developing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systems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compared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traditional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software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systems.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 chapter,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both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code and training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work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parallel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develop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maintain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only about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algorithm but also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 There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 aspects to ensure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right data for algorithm training,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both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right quantity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1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data: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86839" y="4957571"/>
          <a:ext cx="5207635" cy="22466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3548">
                <a:tc>
                  <a:txBody>
                    <a:bodyPr/>
                    <a:lstStyle/>
                    <a:p>
                      <a:pPr algn="r" marL="214629" marR="19685" indent="-214629">
                        <a:lnSpc>
                          <a:spcPts val="1185"/>
                        </a:lnSpc>
                        <a:buSzPct val="90000"/>
                        <a:buFont typeface="Symbol"/>
                        <a:buChar char=""/>
                        <a:tabLst>
                          <a:tab pos="214629" algn="l"/>
                          <a:tab pos="21526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quantity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scientists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echo a common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argument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about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their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models,</a:t>
                      </a:r>
                      <a:r>
                        <a:rPr dirty="0" sz="1000" spc="8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arguing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not good because the quantity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they were</a:t>
                      </a:r>
                      <a:r>
                        <a:rPr dirty="0" sz="10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given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194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not sufficient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good model performance.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had more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data,</a:t>
                      </a:r>
                      <a:r>
                        <a:rPr dirty="0" sz="10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would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have been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better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– are you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familiar with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 arguments?</a:t>
                      </a:r>
                      <a:r>
                        <a:rPr dirty="0" sz="1000" spc="-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most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cases,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might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not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really help,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quality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also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an important</a:t>
                      </a:r>
                      <a:r>
                        <a:rPr dirty="0" sz="1000" spc="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factor.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algn="r" marR="495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instance, your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models can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learn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insights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characteristics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from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your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194">
                    <a:lnT w="82295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have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more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samples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each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class.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example,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analyze anomalous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7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financial transactions with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many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samples in your data,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will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discover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more</a:t>
                      </a:r>
                      <a:r>
                        <a:rPr dirty="0" sz="1000" spc="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types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anomalous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transactions.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there is only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one anomalous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case,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then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</a:t>
                      </a:r>
                      <a:r>
                        <a:rPr dirty="0" sz="1000" spc="-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not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284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useful.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194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601724" y="7421880"/>
          <a:ext cx="4993005" cy="1668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89737">
                <a:tc>
                  <a:txBody>
                    <a:bodyPr/>
                    <a:lstStyle/>
                    <a:p>
                      <a:pPr marL="16510">
                        <a:lnSpc>
                          <a:spcPts val="1290"/>
                        </a:lnSpc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data requirements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ML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projects should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not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solely focus on</a:t>
                      </a:r>
                      <a:r>
                        <a:rPr dirty="0" sz="1100" spc="-7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quantity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itself,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but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also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quality, which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means 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focus should not be</a:t>
                      </a:r>
                      <a:r>
                        <a:rPr dirty="0" sz="11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95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number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samples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but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rather on 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diversity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r>
                        <a:rPr dirty="0" sz="1100" spc="-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samples.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95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However, in some cases, there are constraints on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quantity of</a:t>
                      </a:r>
                      <a:r>
                        <a:rPr dirty="0" sz="11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95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available to tackle some problems.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example,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let's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suppose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work</a:t>
                      </a:r>
                      <a:r>
                        <a:rPr dirty="0" sz="11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95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predict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churn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rate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insurance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company. In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case,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95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restricted to considering data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from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limited period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using a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limited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95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89737">
                <a:tc>
                  <a:txBody>
                    <a:bodyPr/>
                    <a:lstStyle/>
                    <a:p>
                      <a:pPr marL="16510">
                        <a:lnSpc>
                          <a:spcPts val="1230"/>
                        </a:lnSpc>
                        <a:spcBef>
                          <a:spcPts val="165"/>
                        </a:spcBef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number of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samples due to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availability of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certain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time period;</a:t>
                      </a:r>
                      <a:r>
                        <a:rPr dirty="0" sz="11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955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1724" y="909827"/>
            <a:ext cx="4993005" cy="1651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5 years (whereas the insurance company might have operated for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1724" y="1124711"/>
            <a:ext cx="4993005" cy="1651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50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years).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acquire data of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maximum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1724" y="1339596"/>
            <a:ext cx="4993005" cy="1651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quantity and quality to train the best-performing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86839" y="1754123"/>
          <a:ext cx="5207635" cy="131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0500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6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quality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Data quality is an important factor for training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models;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impacts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performance.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more comprehensive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higher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quality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data,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better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application will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work. Hence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process before the training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important: cleaning,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augmenting, 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scaling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There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some</a:t>
                      </a:r>
                      <a:r>
                        <a:rPr dirty="0" sz="1000" spc="-7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important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dimensions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quality to consider, such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consistency,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correctness,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5560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3548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completeness.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601724" y="3285744"/>
          <a:ext cx="4993005" cy="2481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88975">
                <a:tc>
                  <a:txBody>
                    <a:bodyPr/>
                    <a:lstStyle/>
                    <a:p>
                      <a:pPr marL="16510">
                        <a:lnSpc>
                          <a:spcPts val="1275"/>
                        </a:lnSpc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consistency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refers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the correspondence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coherence of the</a:t>
                      </a:r>
                      <a:r>
                        <a:rPr dirty="0" sz="11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samples throughout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dataset.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correctness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degree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r>
                        <a:rPr dirty="0" sz="1100" spc="9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accuracy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the degree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which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can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rely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truly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reflect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events.</a:t>
                      </a:r>
                      <a:r>
                        <a:rPr dirty="0" sz="1100" spc="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correctness is dependent on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how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was collected.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sparsity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r>
                        <a:rPr dirty="0" sz="1100" spc="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each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characteristic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(for example, whether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covers</a:t>
                      </a:r>
                      <a:r>
                        <a:rPr dirty="0" sz="11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comprehensive range of possible values to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reflect an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event)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reflects</a:t>
                      </a:r>
                      <a:r>
                        <a:rPr dirty="0" sz="1100" spc="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217676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completeness.</a:t>
                      </a:r>
                      <a:endParaRPr sz="1100">
                        <a:latin typeface="Arimo"/>
                        <a:cs typeface="Arimo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510" marR="184150">
                        <a:lnSpc>
                          <a:spcPct val="128200"/>
                        </a:lnSpc>
                        <a:spcBef>
                          <a:spcPts val="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an appropriate quantity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good-quality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can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sure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your  ML models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applications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will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 above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required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standards.</a:t>
                      </a:r>
                      <a:endParaRPr sz="1100">
                        <a:latin typeface="Arimo"/>
                        <a:cs typeface="Arimo"/>
                      </a:endParaRPr>
                    </a:p>
                    <a:p>
                      <a:pPr marL="16510" marR="248920">
                        <a:lnSpc>
                          <a:spcPct val="128200"/>
                        </a:lnSpc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Hence,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having the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right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standards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vital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application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perform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solve business problems 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most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efficient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ways.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2032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176019" y="5978250"/>
            <a:ext cx="157543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35" b="1">
                <a:solidFill>
                  <a:srgbClr val="444954"/>
                </a:solidFill>
                <a:latin typeface="Arial"/>
                <a:cs typeface="Arial"/>
              </a:rPr>
              <a:t>R</a:t>
            </a:r>
            <a:r>
              <a:rPr dirty="0" sz="1800" b="1">
                <a:solidFill>
                  <a:srgbClr val="444954"/>
                </a:solidFill>
                <a:latin typeface="Arial"/>
                <a:cs typeface="Arial"/>
              </a:rPr>
              <a:t>e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qui</a:t>
            </a:r>
            <a:r>
              <a:rPr dirty="0" sz="1800" spc="-10" b="1">
                <a:solidFill>
                  <a:srgbClr val="444954"/>
                </a:solidFill>
                <a:latin typeface="Arial"/>
                <a:cs typeface="Arial"/>
              </a:rPr>
              <a:t>r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emen</a:t>
            </a:r>
            <a:r>
              <a:rPr dirty="0" sz="1800" spc="-15" b="1">
                <a:solidFill>
                  <a:srgbClr val="444954"/>
                </a:solidFill>
                <a:latin typeface="Arial"/>
                <a:cs typeface="Arial"/>
              </a:rPr>
              <a:t>t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019" y="6427365"/>
            <a:ext cx="5389880" cy="26041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product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business/tech problem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owner plays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key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role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facilitating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building of a 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identifying requirements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tailoring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 with regard to the scope of data,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collection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data,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required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formats.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requirements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vital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inputs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developers of ML systems,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 scientists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engineers,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architecting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solution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address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problem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analyzing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correlating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given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based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requirements.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 requirements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should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comprehensive data requirements.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requirement specifications consist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information about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quantity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data. The requirements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extensive;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they can contain  estimations about anticipated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expressed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terms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 metrics determined during requirements analysis and  elicitation.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57495" cy="3248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508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Meticulous specifications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made,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specification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expected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anticipated performance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as these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rapidly validated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after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process. Whereas, 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performance, inference  or runtime (including in production and operations) performance can be assessed  during operations. The requirements made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product owner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owner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should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consider important factors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ethical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explainability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factors.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Discrimination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bias (such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who or what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classified) is 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 the application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properties should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preserved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privacy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properties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should not be used for predictions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classification,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such  as race,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age,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gender). Explainability requirements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must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explicitly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taken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account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explain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situations and decisions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users  of the system.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Lastly,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requirements must stipulate regulations and restrictions  concerning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decisions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system.  The following table shows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requirements to consider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a  robust and scalable ML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737623"/>
            <a:ext cx="5387340" cy="32772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2.11 – Requirements mapping for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ML</a:t>
            </a:r>
            <a:r>
              <a:rPr dirty="0" sz="1100" spc="-5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solutions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2.11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illustrates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flow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requirements characterization  process,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elicitation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analysis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specifications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verification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validation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 the system. This process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ensures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best-fit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are procured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 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to solve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requirements are well  defined,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selecting the right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tools and infrastructure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support the established  process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standards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crucial.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 spc="-50">
                <a:solidFill>
                  <a:srgbClr val="444954"/>
                </a:solidFill>
                <a:latin typeface="Arimo"/>
                <a:cs typeface="Arimo"/>
              </a:rPr>
              <a:t>Tools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and</a:t>
            </a:r>
            <a:r>
              <a:rPr dirty="0" sz="2250" spc="4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infrastructure</a:t>
            </a:r>
            <a:endParaRPr sz="2250">
              <a:latin typeface="Arimo"/>
              <a:cs typeface="Arimo"/>
            </a:endParaRPr>
          </a:p>
          <a:p>
            <a:pPr algn="just" marL="12700" marR="163830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MLOps landscape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been developing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rapidly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last two years;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many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tools and frameworks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evolved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infrastructural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offering.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visit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https://landscape.lfai.foundation/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mainstream options 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been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orchestrate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deep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reinforcement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learning,</a:t>
            </a:r>
            <a:r>
              <a:rPr dirty="0" sz="1100" spc="1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4251959"/>
            <a:ext cx="5354623" cy="1249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405120" cy="82873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479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environments,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management, explainable AI,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security,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distributed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computing.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6921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surge in services provided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popular cloud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providers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Microsoft,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AWS,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Google,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complemented by data processing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Airflow, Databricks, and Data Lake.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crafted to enable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deep learning, for 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great frameworks available such as scikit-learn,  Spark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MLlib,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PyTorch, TensorFlow, MXNet,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CNTK, among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others.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Tools and  frameworks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 procuring the right tools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matter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choice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context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your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setup. Having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right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tools 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ensure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 efficiency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automation for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workflow.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options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sky's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limit, but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have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somewhere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sky.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this  reason,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to give you some hands-on experience from here onward. It is  always better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real-life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using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real-life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described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next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Discussing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a real-life business</a:t>
            </a:r>
            <a:r>
              <a:rPr dirty="0" sz="2250" spc="-2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problem</a:t>
            </a:r>
            <a:endParaRPr sz="2250">
              <a:latin typeface="Arimo"/>
              <a:cs typeface="Arimo"/>
            </a:endParaRPr>
          </a:p>
          <a:p>
            <a:pPr algn="just" marL="12700" marR="30480">
              <a:lnSpc>
                <a:spcPct val="128200"/>
              </a:lnSpc>
              <a:spcBef>
                <a:spcPts val="13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implementing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problem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hands-on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experience. 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recommend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 this section multiple times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good understanding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business problem;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easier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it.</a:t>
            </a:r>
            <a:endParaRPr sz="1100">
              <a:latin typeface="Arimo"/>
              <a:cs typeface="Arimo"/>
            </a:endParaRPr>
          </a:p>
          <a:p>
            <a:pPr marL="12700" marR="4309745">
              <a:lnSpc>
                <a:spcPct val="227300"/>
              </a:lnSpc>
              <a:spcBef>
                <a:spcPts val="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Important note  Problem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context: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data scientist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small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team 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three other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scientists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cargo shipping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company 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Turku in Finland.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90%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goods  imported 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Finland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cargo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ships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ports across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country.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cargo  shipping, weather conditions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logistics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challenging at times 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ports.</a:t>
            </a:r>
            <a:endParaRPr sz="1100">
              <a:latin typeface="Arimo"/>
              <a:cs typeface="Arimo"/>
            </a:endParaRPr>
          </a:p>
          <a:p>
            <a:pPr marL="12700" marR="4191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Rainy conditions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distort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logistics at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ports, which can affect  the supply chain operations. Forecasting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rainy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conditions in advance gives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possibility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optimize resources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 resources,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logistics,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transport  resources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efficient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supply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chain operations 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ports.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Business-wise, forecasting  rainy conditions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advance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ports to reduce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operational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costs by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~20%  by enabling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planning and scheduling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 resources,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logistics,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 transport resources for supply chain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87340" cy="81197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3660">
              <a:lnSpc>
                <a:spcPct val="128200"/>
              </a:lnSpc>
              <a:spcBef>
                <a:spcPts val="95"/>
              </a:spcBef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scientist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tasked with developing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ML-driven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forecast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weather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conditions 4 hours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advance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port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Turku in Finland.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the port to optimize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resources, thereby enabling cost-savings of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 20%.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started,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provided with a historic weather 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covering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timeline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10 years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port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Turku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accessed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next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chapter). Your task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 a continuous-learning-driven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optimize  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 of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Turku.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079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solve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Microsoft Azure, one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most widely used  cloud services, and MLflow,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 source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get hands-on  with using resources. This way,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experience working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open source software.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implementation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next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please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sure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 a free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Azure subscription from</a:t>
            </a:r>
            <a:r>
              <a:rPr dirty="0" sz="1000" spc="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https://azure.microsoft.com/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(takes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5</a:t>
            </a:r>
            <a:r>
              <a:rPr dirty="0" sz="10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minutes).</a:t>
            </a:r>
            <a:endParaRPr sz="1000">
              <a:latin typeface="Arimo"/>
              <a:cs typeface="Arimo"/>
            </a:endParaRPr>
          </a:p>
          <a:p>
            <a:pPr marL="441959" marR="18415" indent="-215265">
              <a:lnSpc>
                <a:spcPts val="1730"/>
              </a:lnSpc>
              <a:spcBef>
                <a:spcPts val="7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 an Azure Machine Learning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service application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-120">
                <a:solidFill>
                  <a:srgbClr val="E83D8C"/>
                </a:solidFill>
                <a:latin typeface="Arial"/>
                <a:cs typeface="Arial"/>
              </a:rPr>
              <a:t>MLOps_WS</a:t>
            </a:r>
            <a:r>
              <a:rPr dirty="0" sz="1000" spc="-12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This  can be done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 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portal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clicking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a resource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.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Then</a:t>
            </a:r>
            <a:endParaRPr sz="1000">
              <a:latin typeface="Arimo"/>
              <a:cs typeface="Arimo"/>
            </a:endParaRPr>
          </a:p>
          <a:p>
            <a:pPr marL="441959">
              <a:lnSpc>
                <a:spcPct val="100000"/>
              </a:lnSpc>
              <a:spcBef>
                <a:spcPts val="31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type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Machine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Learning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into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search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field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Machine</a:t>
            </a:r>
            <a:endParaRPr sz="1000">
              <a:latin typeface="Arial"/>
              <a:cs typeface="Arial"/>
            </a:endParaRPr>
          </a:p>
          <a:p>
            <a:pPr marL="441959" marR="5080">
              <a:lnSpc>
                <a:spcPct val="139500"/>
              </a:lnSpc>
              <a:spcBef>
                <a:spcPts val="55"/>
              </a:spcBef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Learning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Then,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 the detailed instructions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next chapter 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Chapter 3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, 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Code Meets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Data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 to create the Azure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 service resource 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20">
                <a:solidFill>
                  <a:srgbClr val="E83D8C"/>
                </a:solidFill>
                <a:latin typeface="Arial"/>
                <a:cs typeface="Arial"/>
              </a:rPr>
              <a:t>MLOps_WS</a:t>
            </a:r>
            <a:r>
              <a:rPr dirty="0" sz="1000" spc="-12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>
              <a:latin typeface="Arimo"/>
              <a:cs typeface="Arimo"/>
            </a:endParaRPr>
          </a:p>
          <a:p>
            <a:pPr marL="12700" marR="591185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this,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with implementing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framework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preceding business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Summary</a:t>
            </a:r>
            <a:endParaRPr sz="2250">
              <a:latin typeface="Arimo"/>
              <a:cs typeface="Arimo"/>
            </a:endParaRPr>
          </a:p>
          <a:p>
            <a:pPr marL="12700" marR="26034">
              <a:lnSpc>
                <a:spcPct val="128200"/>
              </a:lnSpc>
              <a:spcBef>
                <a:spcPts val="130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learned 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solution development process,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identify a suitable 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problem, and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categorize operations to  implement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suitable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MLOps.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got a glimpse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generic implementation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roadmap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tips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procuring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essentials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and  infrastructure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application. Lastly,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went through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solved in the next chapter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 workflow (discussed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1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Fundamentals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of MLOps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Workflow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in 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we'll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experience in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6604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 from theory to practical implementation. The chapter  gets hands-on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setting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tools 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coding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766465"/>
            <a:ext cx="5408295" cy="833120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algn="just" marL="144780">
              <a:lnSpc>
                <a:spcPct val="100000"/>
              </a:lnSpc>
              <a:spcBef>
                <a:spcPts val="715"/>
              </a:spcBef>
            </a:pPr>
            <a:r>
              <a:rPr dirty="0" sz="1000" spc="15" b="1">
                <a:latin typeface="Arial"/>
                <a:cs typeface="Arial"/>
              </a:rPr>
              <a:t>Deploying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the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on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ACI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161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Deploying the model </a:t>
            </a:r>
            <a:r>
              <a:rPr dirty="0" sz="1000" spc="10" b="1">
                <a:latin typeface="Arial"/>
                <a:cs typeface="Arial"/>
              </a:rPr>
              <a:t>on </a:t>
            </a:r>
            <a:r>
              <a:rPr dirty="0" sz="1000" spc="15" b="1">
                <a:latin typeface="Arial"/>
                <a:cs typeface="Arial"/>
              </a:rPr>
              <a:t>Azure Kubernetes Service </a:t>
            </a:r>
            <a:r>
              <a:rPr dirty="0" sz="1000" spc="5" b="1">
                <a:latin typeface="Arial"/>
                <a:cs typeface="Arial"/>
              </a:rPr>
              <a:t>(AKS)</a:t>
            </a:r>
            <a:r>
              <a:rPr dirty="0" sz="1000" spc="5">
                <a:latin typeface="Carlito"/>
                <a:cs typeface="Carlito"/>
              </a:rPr>
              <a:t>.............................................</a:t>
            </a:r>
            <a:r>
              <a:rPr dirty="0" sz="1000" spc="-10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168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Deploying the </a:t>
            </a:r>
            <a:r>
              <a:rPr dirty="0" sz="1000" spc="10" b="1">
                <a:latin typeface="Arial"/>
                <a:cs typeface="Arial"/>
              </a:rPr>
              <a:t>service </a:t>
            </a:r>
            <a:r>
              <a:rPr dirty="0" sz="1000" spc="15" b="1">
                <a:latin typeface="Arial"/>
                <a:cs typeface="Arial"/>
              </a:rPr>
              <a:t>using </a:t>
            </a:r>
            <a:r>
              <a:rPr dirty="0" sz="1000" spc="5" b="1">
                <a:latin typeface="Arial"/>
                <a:cs typeface="Arial"/>
              </a:rPr>
              <a:t>MLflow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176</a:t>
            </a:r>
            <a:endParaRPr sz="1000">
              <a:latin typeface="Carlito"/>
              <a:cs typeface="Carlito"/>
            </a:endParaRPr>
          </a:p>
          <a:p>
            <a:pPr algn="just" marL="12700" marR="5080">
              <a:lnSpc>
                <a:spcPct val="152500"/>
              </a:lnSpc>
              <a:spcBef>
                <a:spcPts val="5"/>
              </a:spcBef>
            </a:pPr>
            <a:r>
              <a:rPr dirty="0" sz="1000" spc="15">
                <a:latin typeface="Arimo"/>
                <a:cs typeface="Arimo"/>
              </a:rPr>
              <a:t>Understanding </a:t>
            </a:r>
            <a:r>
              <a:rPr dirty="0" sz="1000" spc="10">
                <a:latin typeface="Arimo"/>
                <a:cs typeface="Arimo"/>
              </a:rPr>
              <a:t>the </a:t>
            </a:r>
            <a:r>
              <a:rPr dirty="0" sz="1000" spc="15">
                <a:latin typeface="Arimo"/>
                <a:cs typeface="Arimo"/>
              </a:rPr>
              <a:t>need </a:t>
            </a:r>
            <a:r>
              <a:rPr dirty="0" sz="1000" spc="10">
                <a:latin typeface="Arimo"/>
                <a:cs typeface="Arimo"/>
              </a:rPr>
              <a:t>for </a:t>
            </a:r>
            <a:r>
              <a:rPr dirty="0" sz="1000" spc="15">
                <a:latin typeface="Arimo"/>
                <a:cs typeface="Arimo"/>
              </a:rPr>
              <a:t>continuous </a:t>
            </a:r>
            <a:r>
              <a:rPr dirty="0" sz="1000" spc="10">
                <a:latin typeface="Arimo"/>
                <a:cs typeface="Arimo"/>
              </a:rPr>
              <a:t>integration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10">
                <a:latin typeface="Arimo"/>
                <a:cs typeface="Arimo"/>
              </a:rPr>
              <a:t>continuous </a:t>
            </a:r>
            <a:r>
              <a:rPr dirty="0" sz="1000" spc="15">
                <a:latin typeface="Arimo"/>
                <a:cs typeface="Arimo"/>
              </a:rPr>
              <a:t>deployment</a:t>
            </a:r>
            <a:r>
              <a:rPr dirty="0" sz="1000" spc="-204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 </a:t>
            </a:r>
            <a:r>
              <a:rPr dirty="0" sz="1000" spc="10">
                <a:latin typeface="Carlito"/>
                <a:cs typeface="Carlito"/>
              </a:rPr>
              <a:t>178  </a:t>
            </a:r>
            <a:r>
              <a:rPr dirty="0" sz="1000" spc="15">
                <a:latin typeface="Arimo"/>
                <a:cs typeface="Arimo"/>
              </a:rPr>
              <a:t>Summary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178  </a:t>
            </a: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>
                <a:latin typeface="Arimo"/>
                <a:cs typeface="Arimo"/>
              </a:rPr>
              <a:t>7: </a:t>
            </a:r>
            <a:r>
              <a:rPr dirty="0" sz="1000" spc="10">
                <a:latin typeface="Arimo"/>
                <a:cs typeface="Arimo"/>
              </a:rPr>
              <a:t>Building Robust </a:t>
            </a:r>
            <a:r>
              <a:rPr dirty="0" sz="1000" spc="15">
                <a:latin typeface="Arimo"/>
                <a:cs typeface="Arimo"/>
              </a:rPr>
              <a:t>CI/CD </a:t>
            </a:r>
            <a:r>
              <a:rPr dirty="0" sz="1000" spc="5">
                <a:latin typeface="Arimo"/>
                <a:cs typeface="Arimo"/>
              </a:rPr>
              <a:t>Pipelines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179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Continuous</a:t>
            </a:r>
            <a:r>
              <a:rPr dirty="0" sz="1000" spc="2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integration,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delivery,</a:t>
            </a:r>
            <a:r>
              <a:rPr dirty="0" sz="1000" spc="15">
                <a:latin typeface="Arimo"/>
                <a:cs typeface="Arimo"/>
              </a:rPr>
              <a:t> and</a:t>
            </a:r>
            <a:r>
              <a:rPr dirty="0" sz="1000" spc="-1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deployment </a:t>
            </a:r>
            <a:r>
              <a:rPr dirty="0" sz="1000" spc="5">
                <a:latin typeface="Arimo"/>
                <a:cs typeface="Arimo"/>
              </a:rPr>
              <a:t>in</a:t>
            </a:r>
            <a:r>
              <a:rPr dirty="0" sz="1000" spc="10">
                <a:latin typeface="Arimo"/>
                <a:cs typeface="Arimo"/>
              </a:rPr>
              <a:t> </a:t>
            </a:r>
            <a:r>
              <a:rPr dirty="0" sz="1000" spc="20">
                <a:latin typeface="Arimo"/>
                <a:cs typeface="Arimo"/>
              </a:rPr>
              <a:t>MLOps</a:t>
            </a:r>
            <a:r>
              <a:rPr dirty="0" sz="1000" spc="-16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179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40"/>
              </a:spcBef>
            </a:pPr>
            <a:r>
              <a:rPr dirty="0" sz="1000" spc="15" b="1">
                <a:latin typeface="Arial"/>
                <a:cs typeface="Arial"/>
              </a:rPr>
              <a:t>Continuous </a:t>
            </a:r>
            <a:r>
              <a:rPr dirty="0" sz="1000" spc="5" b="1">
                <a:latin typeface="Arial"/>
                <a:cs typeface="Arial"/>
              </a:rPr>
              <a:t>integration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</a:t>
            </a:r>
            <a:r>
              <a:rPr dirty="0" sz="1000" spc="-5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180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20"/>
              </a:spcBef>
            </a:pPr>
            <a:r>
              <a:rPr dirty="0" sz="1000" spc="15" b="1">
                <a:latin typeface="Arial"/>
                <a:cs typeface="Arial"/>
              </a:rPr>
              <a:t>Continuous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delivery</a:t>
            </a:r>
            <a:r>
              <a:rPr dirty="0" sz="1000" spc="-14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181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40"/>
              </a:spcBef>
            </a:pPr>
            <a:r>
              <a:rPr dirty="0" sz="1000" spc="15" b="1">
                <a:latin typeface="Arial"/>
                <a:cs typeface="Arial"/>
              </a:rPr>
              <a:t>Continuous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deployment</a:t>
            </a:r>
            <a:r>
              <a:rPr dirty="0" sz="1000" spc="-204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181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20"/>
              </a:spcBef>
            </a:pPr>
            <a:r>
              <a:rPr dirty="0" sz="1000" spc="10">
                <a:latin typeface="Arimo"/>
                <a:cs typeface="Arimo"/>
              </a:rPr>
              <a:t>Setting </a:t>
            </a:r>
            <a:r>
              <a:rPr dirty="0" sz="1000" spc="15">
                <a:latin typeface="Arimo"/>
                <a:cs typeface="Arimo"/>
              </a:rPr>
              <a:t>up a CI/CD </a:t>
            </a:r>
            <a:r>
              <a:rPr dirty="0" sz="1000" spc="10">
                <a:latin typeface="Arimo"/>
                <a:cs typeface="Arimo"/>
              </a:rPr>
              <a:t>pipeline </a:t>
            </a:r>
            <a:r>
              <a:rPr dirty="0" sz="1000" spc="15">
                <a:latin typeface="Arimo"/>
                <a:cs typeface="Arimo"/>
              </a:rPr>
              <a:t>and the </a:t>
            </a:r>
            <a:r>
              <a:rPr dirty="0" sz="1000" spc="10">
                <a:latin typeface="Arimo"/>
                <a:cs typeface="Arimo"/>
              </a:rPr>
              <a:t>test environment (using </a:t>
            </a:r>
            <a:r>
              <a:rPr dirty="0" sz="1000" spc="15">
                <a:latin typeface="Arimo"/>
                <a:cs typeface="Arimo"/>
              </a:rPr>
              <a:t>Azure DevOps)</a:t>
            </a:r>
            <a:r>
              <a:rPr dirty="0" sz="1000" spc="-22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 </a:t>
            </a:r>
            <a:r>
              <a:rPr dirty="0" sz="1000" spc="10">
                <a:latin typeface="Carlito"/>
                <a:cs typeface="Carlito"/>
              </a:rPr>
              <a:t>182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50"/>
              </a:spcBef>
            </a:pPr>
            <a:r>
              <a:rPr dirty="0" sz="1000" spc="15" b="1">
                <a:latin typeface="Arial"/>
                <a:cs typeface="Arial"/>
              </a:rPr>
              <a:t>Creating a </a:t>
            </a:r>
            <a:r>
              <a:rPr dirty="0" sz="1000" spc="10" b="1">
                <a:latin typeface="Arial"/>
                <a:cs typeface="Arial"/>
              </a:rPr>
              <a:t>service principal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</a:t>
            </a:r>
            <a:r>
              <a:rPr dirty="0" sz="1000" spc="-20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183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25"/>
              </a:spcBef>
            </a:pPr>
            <a:r>
              <a:rPr dirty="0" sz="1000" spc="10" b="1">
                <a:latin typeface="Arial"/>
                <a:cs typeface="Arial"/>
              </a:rPr>
              <a:t>Installing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the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extension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to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connect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to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the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Azure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30" b="1">
                <a:latin typeface="Arial"/>
                <a:cs typeface="Arial"/>
              </a:rPr>
              <a:t>ML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workspace</a:t>
            </a:r>
            <a:r>
              <a:rPr dirty="0" sz="1000" spc="-9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185</a:t>
            </a:r>
            <a:endParaRPr sz="1000">
              <a:latin typeface="Carlito"/>
              <a:cs typeface="Carlito"/>
            </a:endParaRPr>
          </a:p>
          <a:p>
            <a:pPr algn="just" marL="144780" marR="8255">
              <a:lnSpc>
                <a:spcPct val="107000"/>
              </a:lnSpc>
              <a:spcBef>
                <a:spcPts val="540"/>
              </a:spcBef>
            </a:pPr>
            <a:r>
              <a:rPr dirty="0" sz="1000" spc="15" b="1">
                <a:latin typeface="Arial"/>
                <a:cs typeface="Arial"/>
              </a:rPr>
              <a:t>Setting </a:t>
            </a:r>
            <a:r>
              <a:rPr dirty="0" sz="1000" spc="20" b="1">
                <a:latin typeface="Arial"/>
                <a:cs typeface="Arial"/>
              </a:rPr>
              <a:t>up </a:t>
            </a:r>
            <a:r>
              <a:rPr dirty="0" sz="1000" spc="15" b="1">
                <a:latin typeface="Arial"/>
                <a:cs typeface="Arial"/>
              </a:rPr>
              <a:t>a continuous </a:t>
            </a:r>
            <a:r>
              <a:rPr dirty="0" sz="1000" spc="10" b="1">
                <a:latin typeface="Arial"/>
                <a:cs typeface="Arial"/>
              </a:rPr>
              <a:t>integration </a:t>
            </a:r>
            <a:r>
              <a:rPr dirty="0" sz="1000" spc="20" b="1">
                <a:latin typeface="Arial"/>
                <a:cs typeface="Arial"/>
              </a:rPr>
              <a:t>and </a:t>
            </a:r>
            <a:r>
              <a:rPr dirty="0" sz="1000" spc="15" b="1">
                <a:latin typeface="Arial"/>
                <a:cs typeface="Arial"/>
              </a:rPr>
              <a:t>deployment pipeline for </a:t>
            </a:r>
            <a:r>
              <a:rPr dirty="0" sz="1000" spc="10" b="1">
                <a:latin typeface="Arial"/>
                <a:cs typeface="Arial"/>
              </a:rPr>
              <a:t>the test  </a:t>
            </a:r>
            <a:r>
              <a:rPr dirty="0" sz="1000" spc="5" b="1">
                <a:latin typeface="Arial"/>
                <a:cs typeface="Arial"/>
              </a:rPr>
              <a:t>environment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187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45"/>
              </a:spcBef>
            </a:pPr>
            <a:r>
              <a:rPr dirty="0" sz="1000" spc="15" b="1">
                <a:latin typeface="Arial"/>
                <a:cs typeface="Arial"/>
              </a:rPr>
              <a:t>Connecting </a:t>
            </a:r>
            <a:r>
              <a:rPr dirty="0" sz="1000" spc="10" b="1">
                <a:latin typeface="Arial"/>
                <a:cs typeface="Arial"/>
              </a:rPr>
              <a:t>artifacts </a:t>
            </a:r>
            <a:r>
              <a:rPr dirty="0" sz="1000" spc="15" b="1">
                <a:latin typeface="Arial"/>
                <a:cs typeface="Arial"/>
              </a:rPr>
              <a:t>to the </a:t>
            </a:r>
            <a:r>
              <a:rPr dirty="0" sz="1000" spc="5" b="1">
                <a:latin typeface="Arial"/>
                <a:cs typeface="Arial"/>
              </a:rPr>
              <a:t>pipeline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</a:t>
            </a:r>
            <a:r>
              <a:rPr dirty="0" sz="1000" spc="-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188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Setting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up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test</a:t>
            </a:r>
            <a:r>
              <a:rPr dirty="0" sz="1000" spc="15" b="1">
                <a:latin typeface="Arial"/>
                <a:cs typeface="Arial"/>
              </a:rPr>
              <a:t> environment</a:t>
            </a:r>
            <a:r>
              <a:rPr dirty="0" sz="1000" spc="-5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191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0">
                <a:latin typeface="Arimo"/>
                <a:cs typeface="Arimo"/>
              </a:rPr>
              <a:t>Pipeline execution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10">
                <a:latin typeface="Arimo"/>
                <a:cs typeface="Arimo"/>
              </a:rPr>
              <a:t>testing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</a:t>
            </a:r>
            <a:r>
              <a:rPr dirty="0" sz="1000" spc="-114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198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0">
                <a:latin typeface="Arimo"/>
                <a:cs typeface="Arimo"/>
              </a:rPr>
              <a:t>Pipeline execution </a:t>
            </a:r>
            <a:r>
              <a:rPr dirty="0" sz="1000" spc="5">
                <a:latin typeface="Arimo"/>
                <a:cs typeface="Arimo"/>
              </a:rPr>
              <a:t>triggers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</a:t>
            </a:r>
            <a:r>
              <a:rPr dirty="0" sz="1000" spc="-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201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Summary</a:t>
            </a:r>
            <a:r>
              <a:rPr dirty="0" sz="1000" spc="-21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203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40"/>
              </a:spcBef>
            </a:pP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>
                <a:latin typeface="Arimo"/>
                <a:cs typeface="Arimo"/>
              </a:rPr>
              <a:t>8: </a:t>
            </a:r>
            <a:r>
              <a:rPr dirty="0" sz="1000" spc="10">
                <a:latin typeface="Arimo"/>
                <a:cs typeface="Arimo"/>
              </a:rPr>
              <a:t>APIs and </a:t>
            </a:r>
            <a:r>
              <a:rPr dirty="0" sz="1000" spc="15">
                <a:latin typeface="Arimo"/>
                <a:cs typeface="Arimo"/>
              </a:rPr>
              <a:t>Microservice </a:t>
            </a:r>
            <a:r>
              <a:rPr dirty="0" sz="1000" spc="5">
                <a:latin typeface="Arimo"/>
                <a:cs typeface="Arimo"/>
              </a:rPr>
              <a:t>Management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</a:t>
            </a:r>
            <a:r>
              <a:rPr dirty="0" sz="1000" spc="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204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20"/>
              </a:spcBef>
            </a:pPr>
            <a:r>
              <a:rPr dirty="0" sz="1000" spc="10">
                <a:latin typeface="Arimo"/>
                <a:cs typeface="Arimo"/>
              </a:rPr>
              <a:t>Introduction to </a:t>
            </a:r>
            <a:r>
              <a:rPr dirty="0" sz="1000" spc="15">
                <a:latin typeface="Arimo"/>
                <a:cs typeface="Arimo"/>
              </a:rPr>
              <a:t>APIs and </a:t>
            </a:r>
            <a:r>
              <a:rPr dirty="0" sz="1000" spc="10">
                <a:latin typeface="Arimo"/>
                <a:cs typeface="Arimo"/>
              </a:rPr>
              <a:t>microservices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</a:t>
            </a:r>
            <a:r>
              <a:rPr dirty="0" sz="1000" spc="-1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205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40"/>
              </a:spcBef>
            </a:pPr>
            <a:r>
              <a:rPr dirty="0" sz="1000" spc="20" b="1">
                <a:latin typeface="Arial"/>
                <a:cs typeface="Arial"/>
              </a:rPr>
              <a:t>What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is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an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Application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Programming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Interface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(API)?</a:t>
            </a:r>
            <a:r>
              <a:rPr dirty="0" sz="1000" spc="-114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205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Microservices</a:t>
            </a:r>
            <a:r>
              <a:rPr dirty="0" sz="1000" spc="-22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207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25"/>
              </a:spcBef>
            </a:pPr>
            <a:r>
              <a:rPr dirty="0" sz="1000" spc="20">
                <a:latin typeface="Arimo"/>
                <a:cs typeface="Arimo"/>
              </a:rPr>
              <a:t>The</a:t>
            </a:r>
            <a:r>
              <a:rPr dirty="0" sz="1000" spc="1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need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for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microservices</a:t>
            </a:r>
            <a:r>
              <a:rPr dirty="0" sz="1000" spc="3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for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25">
                <a:latin typeface="Arimo"/>
                <a:cs typeface="Arimo"/>
              </a:rPr>
              <a:t>ML</a:t>
            </a:r>
            <a:r>
              <a:rPr dirty="0" sz="1000" spc="-17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209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Hypothetical </a:t>
            </a:r>
            <a:r>
              <a:rPr dirty="0" sz="1000" spc="10" b="1">
                <a:latin typeface="Arial"/>
                <a:cs typeface="Arial"/>
              </a:rPr>
              <a:t>use </a:t>
            </a:r>
            <a:r>
              <a:rPr dirty="0" sz="1000" spc="5" b="1">
                <a:latin typeface="Arial"/>
                <a:cs typeface="Arial"/>
              </a:rPr>
              <a:t>case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</a:t>
            </a:r>
            <a:r>
              <a:rPr dirty="0" sz="1000" spc="-10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209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Stage 1 – </a:t>
            </a:r>
            <a:r>
              <a:rPr dirty="0" sz="1000" spc="10" b="1">
                <a:latin typeface="Arial"/>
                <a:cs typeface="Arial"/>
              </a:rPr>
              <a:t>Proof </a:t>
            </a:r>
            <a:r>
              <a:rPr dirty="0" sz="1000" spc="5" b="1">
                <a:latin typeface="Arial"/>
                <a:cs typeface="Arial"/>
              </a:rPr>
              <a:t>of </a:t>
            </a:r>
            <a:r>
              <a:rPr dirty="0" sz="1000" spc="10" b="1">
                <a:latin typeface="Arial"/>
                <a:cs typeface="Arial"/>
              </a:rPr>
              <a:t>concept </a:t>
            </a:r>
            <a:r>
              <a:rPr dirty="0" sz="1000" spc="5" b="1">
                <a:latin typeface="Arial"/>
                <a:cs typeface="Arial"/>
              </a:rPr>
              <a:t>(a </a:t>
            </a:r>
            <a:r>
              <a:rPr dirty="0" sz="1000" spc="15" b="1">
                <a:latin typeface="Arial"/>
                <a:cs typeface="Arial"/>
              </a:rPr>
              <a:t>monolith)</a:t>
            </a:r>
            <a:r>
              <a:rPr dirty="0" sz="1000" spc="-19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209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45"/>
              </a:spcBef>
            </a:pPr>
            <a:r>
              <a:rPr dirty="0" sz="1000" spc="15" b="1">
                <a:latin typeface="Arial"/>
                <a:cs typeface="Arial"/>
              </a:rPr>
              <a:t>Stage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2 –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Production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(microservices)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</a:t>
            </a:r>
            <a:r>
              <a:rPr dirty="0" sz="1000" spc="-1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210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25"/>
              </a:spcBef>
            </a:pPr>
            <a:r>
              <a:rPr dirty="0" sz="1000" spc="20">
                <a:latin typeface="Arimo"/>
                <a:cs typeface="Arimo"/>
              </a:rPr>
              <a:t>Old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is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gold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– REST</a:t>
            </a:r>
            <a:r>
              <a:rPr dirty="0" sz="1000" spc="2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API-based </a:t>
            </a:r>
            <a:r>
              <a:rPr dirty="0" sz="1000" spc="15">
                <a:latin typeface="Arimo"/>
                <a:cs typeface="Arimo"/>
              </a:rPr>
              <a:t>microservices</a:t>
            </a:r>
            <a:r>
              <a:rPr dirty="0" sz="1000" spc="-6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212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Hands-on</a:t>
            </a:r>
            <a:r>
              <a:rPr dirty="0" sz="1000" spc="2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implementation</a:t>
            </a:r>
            <a:r>
              <a:rPr dirty="0" sz="1000" spc="3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of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serving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an </a:t>
            </a:r>
            <a:r>
              <a:rPr dirty="0" sz="1000" spc="25">
                <a:latin typeface="Arimo"/>
                <a:cs typeface="Arimo"/>
              </a:rPr>
              <a:t>ML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model</a:t>
            </a:r>
            <a:r>
              <a:rPr dirty="0" sz="1000" spc="15">
                <a:latin typeface="Arimo"/>
                <a:cs typeface="Arimo"/>
              </a:rPr>
              <a:t> as</a:t>
            </a:r>
            <a:r>
              <a:rPr dirty="0" sz="1000" spc="2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an</a:t>
            </a:r>
            <a:r>
              <a:rPr dirty="0" sz="1000" spc="1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API</a:t>
            </a:r>
            <a:r>
              <a:rPr dirty="0" sz="1000" spc="-12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</a:t>
            </a:r>
            <a:r>
              <a:rPr dirty="0" sz="1000" spc="-1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214</a:t>
            </a:r>
            <a:endParaRPr sz="1000">
              <a:latin typeface="Carlito"/>
              <a:cs typeface="Carlito"/>
            </a:endParaRPr>
          </a:p>
          <a:p>
            <a:pPr algn="just" marL="14478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API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design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and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development</a:t>
            </a:r>
            <a:r>
              <a:rPr dirty="0" sz="1000" spc="-15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214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0" b="1">
                <a:latin typeface="Arial"/>
                <a:cs typeface="Arial"/>
              </a:rPr>
              <a:t>variables.py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</a:t>
            </a:r>
            <a:r>
              <a:rPr dirty="0" sz="1000" spc="-19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216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Weather_api.py</a:t>
            </a:r>
            <a:r>
              <a:rPr dirty="0" sz="1000" spc="-17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217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Requirement.txt</a:t>
            </a:r>
            <a:r>
              <a:rPr dirty="0" sz="1000" spc="-15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220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0">
                <a:latin typeface="Arimo"/>
                <a:cs typeface="Arimo"/>
              </a:rPr>
              <a:t>Developing </a:t>
            </a:r>
            <a:r>
              <a:rPr dirty="0" sz="1000" spc="15">
                <a:latin typeface="Arimo"/>
                <a:cs typeface="Arimo"/>
              </a:rPr>
              <a:t>a </a:t>
            </a:r>
            <a:r>
              <a:rPr dirty="0" sz="1000" spc="10">
                <a:latin typeface="Arimo"/>
                <a:cs typeface="Arimo"/>
              </a:rPr>
              <a:t>microservice </a:t>
            </a:r>
            <a:r>
              <a:rPr dirty="0" sz="1000" spc="15">
                <a:latin typeface="Arimo"/>
                <a:cs typeface="Arimo"/>
              </a:rPr>
              <a:t>using Docker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</a:t>
            </a:r>
            <a:r>
              <a:rPr dirty="0" sz="1000" spc="-18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221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40"/>
              </a:spcBef>
            </a:pPr>
            <a:r>
              <a:rPr dirty="0" sz="1000" spc="15">
                <a:latin typeface="Arimo"/>
                <a:cs typeface="Arimo"/>
              </a:rPr>
              <a:t>Testing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the</a:t>
            </a:r>
            <a:r>
              <a:rPr dirty="0" sz="1000" spc="-1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API</a:t>
            </a:r>
            <a:r>
              <a:rPr dirty="0" sz="1000" spc="-10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222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492887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clean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address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plenty of hands-on  experience.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1528606"/>
            <a:ext cx="3667760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Chapter </a:t>
            </a:r>
            <a:r>
              <a:rPr dirty="0" spc="-10"/>
              <a:t>3: </a:t>
            </a:r>
            <a:r>
              <a:rPr dirty="0" spc="-5"/>
              <a:t>Code </a:t>
            </a:r>
            <a:r>
              <a:rPr dirty="0" spc="5"/>
              <a:t>Meets</a:t>
            </a:r>
            <a:r>
              <a:rPr dirty="0" spc="15"/>
              <a:t> </a:t>
            </a:r>
            <a:r>
              <a:rPr dirty="0" spc="-5"/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76019" y="2038243"/>
            <a:ext cx="5318760" cy="32016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70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we'll 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 by solving a 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problem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discussed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previous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We'll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also discuss effective methods of source code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management</a:t>
            </a:r>
            <a:endParaRPr sz="1100">
              <a:latin typeface="Arimo"/>
              <a:cs typeface="Arimo"/>
            </a:endParaRPr>
          </a:p>
          <a:p>
            <a:pPr marL="12700" marR="16319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machine 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), explore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characteristics,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and  shape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begin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chapter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curate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best-fit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this, we'll 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required resources and tools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solution. 10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guiding principles for source code management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discussed to apply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clean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code practices.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what constitutes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good-  quality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for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more, followed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 a dataset related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ingesting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versioning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workspace. Most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designed to equip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good understanding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experience with MLOps. For this, we're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going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topics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5478779"/>
            <a:ext cx="5207635" cy="208343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Business problem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analysis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categorizing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problem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tools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10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principles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source code management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machine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Good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machine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preprocessing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registration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versioning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Toward an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7716669"/>
            <a:ext cx="4708525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Without further ado,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jump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demystifying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problem and  implementing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approach.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8312193"/>
            <a:ext cx="396875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299"/>
              </a:lnSpc>
              <a:spcBef>
                <a:spcPts val="100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Business problem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analysis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and 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categorizing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the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problem</a:t>
            </a:r>
            <a:endParaRPr sz="225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67020" cy="704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111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previous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chapter,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following 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problem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statement.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section,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demystify the problem statement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categorizing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principles to curate an implementation roadmap.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glance at the dataset given 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address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and decide what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address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efficiently. Lastly, we'll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MLOps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approach for implementing robust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and decide on tools  for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 is the problem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statement: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15240">
              <a:lnSpc>
                <a:spcPct val="128200"/>
              </a:lnSpc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data scientist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small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team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scientists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a cargo shipping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company 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Finland.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90% of goods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imported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Finland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via cargo  shipping.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tasked with saving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20% 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costs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cargo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operations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Turku,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Finland.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achieved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 that  predicts weather conditions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port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4 hours in advance.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rainy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conditions, which can distort 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port 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human  resources and transportation, which in turn affects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supply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chain operations at the  port.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help port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authorities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predict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rain 4 hours in  advance;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save 20%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costs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smooth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supply chain operations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17907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 step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solving a problem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simplify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an  appropriate approach. In the previous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categorize a  business problem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solve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ML.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apply those principles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chart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clear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roadmap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it.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First, we'll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what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type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yield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maximum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Secondly,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identify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right approach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our MLOps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17272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order to decide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type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start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having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glance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 the dataset available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GitHub:</a:t>
            </a:r>
            <a:r>
              <a:rPr dirty="0" sz="1100" spc="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https://github.com/PacktPublishing/EngineeringMLOps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mo"/>
              <a:cs typeface="Arimo"/>
            </a:endParaRPr>
          </a:p>
          <a:p>
            <a:pPr marL="12700" marR="186055">
              <a:lnSpc>
                <a:spcPct val="1290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 is a snapshot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weather_dataset_raw.csv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3.1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size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10.7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MB,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number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rows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96,453, and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CSV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format: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770395"/>
            <a:ext cx="4768850" cy="578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3.1 – Dataset</a:t>
            </a:r>
            <a:r>
              <a:rPr dirty="0" sz="1100" spc="-1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snapshot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assessing the data,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categorize the business problem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86839" y="3585971"/>
          <a:ext cx="5207635" cy="154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1262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7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Model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type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order to save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20%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the operational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costs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port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Turku,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7">
                <a:tc>
                  <a:txBody>
                    <a:bodyPr/>
                    <a:lstStyle/>
                    <a:p>
                      <a:pPr algn="r" marR="16192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supervised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learning model is required to predict by classifying whether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will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rain</a:t>
                      </a:r>
                      <a:r>
                        <a:rPr dirty="0" sz="1000" spc="1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77723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not rain. Data is labeled,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the </a:t>
                      </a:r>
                      <a:r>
                        <a:rPr dirty="0" sz="1000">
                          <a:solidFill>
                            <a:srgbClr val="E83D8C"/>
                          </a:solidFill>
                          <a:latin typeface="Arial"/>
                          <a:cs typeface="Arial"/>
                        </a:rPr>
                        <a:t>Weather </a:t>
                      </a:r>
                      <a:r>
                        <a:rPr dirty="0" sz="1000" spc="95">
                          <a:solidFill>
                            <a:srgbClr val="E83D8C"/>
                          </a:solidFill>
                          <a:latin typeface="Arial"/>
                          <a:cs typeface="Arial"/>
                        </a:rPr>
                        <a:t>condition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column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depicts whether</a:t>
                      </a:r>
                      <a:r>
                        <a:rPr dirty="0" sz="1000" spc="-7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3655">
                    <a:lnT w="77723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algn="r" marR="14732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event has recorded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rain,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snow,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clear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conditions. This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framed or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relabeled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5">
                      <a:solidFill>
                        <a:srgbClr val="FFFFFF"/>
                      </a:solidFill>
                      <a:prstDash val="solid"/>
                    </a:lnT>
                    <a:lnB w="79247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 spc="120">
                          <a:solidFill>
                            <a:srgbClr val="E83D8C"/>
                          </a:solidFill>
                          <a:latin typeface="Arial"/>
                          <a:cs typeface="Arial"/>
                        </a:rPr>
                        <a:t>rain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000" spc="-15">
                          <a:solidFill>
                            <a:srgbClr val="E83D8C"/>
                          </a:solidFill>
                          <a:latin typeface="Arial"/>
                          <a:cs typeface="Arial"/>
                        </a:rPr>
                        <a:t>no </a:t>
                      </a:r>
                      <a:r>
                        <a:rPr dirty="0" sz="1000" spc="120">
                          <a:solidFill>
                            <a:srgbClr val="E83D8C"/>
                          </a:solidFill>
                          <a:latin typeface="Arial"/>
                          <a:cs typeface="Arial"/>
                        </a:rPr>
                        <a:t>rain</a:t>
                      </a:r>
                      <a:r>
                        <a:rPr dirty="0" sz="1000" spc="-130">
                          <a:solidFill>
                            <a:srgbClr val="E83D8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used to perform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binary classification.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Hence,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is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4290">
                    <a:lnT w="79247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4244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straightforward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solve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business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problem with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supervised learning</a:t>
                      </a:r>
                      <a:r>
                        <a:rPr dirty="0" sz="1000" spc="6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approach.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indent="-215265">
                        <a:lnSpc>
                          <a:spcPts val="1115"/>
                        </a:lnSpc>
                        <a:spcBef>
                          <a:spcPts val="625"/>
                        </a:spcBef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2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MLOps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approach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: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observing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problem statement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data, here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the</a:t>
                      </a:r>
                      <a:r>
                        <a:rPr dirty="0" sz="1000" spc="9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facts: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1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601724" y="5350764"/>
            <a:ext cx="4993005" cy="1651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(a) Data: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10.7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MB.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 size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reasonably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small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(it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1724" y="5565647"/>
            <a:ext cx="4993005" cy="135826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considered big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data).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6510" marR="247650">
              <a:lnSpc>
                <a:spcPct val="128200"/>
              </a:lnSpc>
              <a:spcBef>
                <a:spcPts val="5"/>
              </a:spcBef>
              <a:buAutoNum type="alphaLcParenBoth" startAt="2"/>
              <a:tabLst>
                <a:tab pos="231775" algn="l"/>
              </a:tabLst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Operations: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train, test, deploy,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monitor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 forecast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weather at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port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Turku every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(4 hours in advance)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recorded.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Arimo"/>
              <a:buAutoNum type="alphaLcParenBoth" startAt="2"/>
            </a:pPr>
            <a:endParaRPr sz="1450">
              <a:latin typeface="Arimo"/>
              <a:cs typeface="Arimo"/>
            </a:endParaRPr>
          </a:p>
          <a:p>
            <a:pPr marL="221615" indent="-205740">
              <a:lnSpc>
                <a:spcPct val="100000"/>
              </a:lnSpc>
              <a:buAutoNum type="alphaLcParenBoth" startAt="2"/>
              <a:tabLst>
                <a:tab pos="222250" algn="l"/>
              </a:tabLst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Team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size: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small/medium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team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scientists,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 DevOps</a:t>
            </a:r>
            <a:r>
              <a:rPr dirty="0" sz="1100" spc="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engineers.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7076588"/>
            <a:ext cx="5268595" cy="1482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Based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preceding facts,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categorize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operations into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small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team 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ops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; 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no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big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processing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team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small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agile. Now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suitable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implement the operations needed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6034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us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holistic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 the business problems using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different tools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simultaneously: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6839" y="8796528"/>
            <a:ext cx="5207635" cy="38417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Azure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Machine Learning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(Microsoft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Azure)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MLflow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(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 open source cloud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platform-agnostic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tool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90244" y="904770"/>
            <a:ext cx="5370965" cy="1617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229225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two tools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things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work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cloud-based approach  and from an open source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/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cloud-agnostic approach.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CI/CD  operations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orchestrated using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3.2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4876563"/>
            <a:ext cx="5366385" cy="22028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3.2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tools for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</a:t>
            </a:r>
            <a:r>
              <a:rPr dirty="0" sz="1100" spc="-4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solution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Now,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up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tools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solution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Python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the primary programming language,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 a pre-requisite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Python 3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installed within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Mac, Linux, 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Windows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mo"/>
              <a:cs typeface="Arimo"/>
            </a:endParaRPr>
          </a:p>
          <a:p>
            <a:pPr algn="just" marL="12700">
              <a:lnSpc>
                <a:spcPct val="100000"/>
              </a:lnSpc>
              <a:spcBef>
                <a:spcPts val="5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Setting up the resources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and</a:t>
            </a:r>
            <a:r>
              <a:rPr dirty="0" sz="2250" spc="-2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tools</a:t>
            </a:r>
            <a:endParaRPr sz="2250">
              <a:latin typeface="Arimo"/>
              <a:cs typeface="Arimo"/>
            </a:endParaRPr>
          </a:p>
          <a:p>
            <a:pPr algn="just" marL="12700" marR="60325">
              <a:lnSpc>
                <a:spcPct val="128200"/>
              </a:lnSpc>
              <a:spcBef>
                <a:spcPts val="131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already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PC,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skip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section; otherwise,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detailed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instructions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get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7281270"/>
            <a:ext cx="191325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Installing</a:t>
            </a:r>
            <a:r>
              <a:rPr dirty="0" sz="1800" spc="-5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MLflow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728860"/>
            <a:ext cx="5285740" cy="1052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MLflow, 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source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platform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managing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life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cycle,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including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experimentation,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reproducibility,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deployment, and a  central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registry.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install MLflow,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terminal and execute the following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command: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5774" y="1923723"/>
            <a:ext cx="5329602" cy="2736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4534" y="898397"/>
            <a:ext cx="150114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pip3 install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mlflow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1123722"/>
            <a:ext cx="5365750" cy="7924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successful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installation,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installation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executing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command  to start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mlflow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tracking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UI: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534" y="2109977"/>
            <a:ext cx="74993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mlflow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ui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3285743"/>
            <a:ext cx="5186680" cy="1707514"/>
          </a:xfrm>
          <a:custGeom>
            <a:avLst/>
            <a:gdLst/>
            <a:ahLst/>
            <a:cxnLst/>
            <a:rect l="l" t="t" r="r" b="b"/>
            <a:pathLst>
              <a:path w="5186680" h="1707514">
                <a:moveTo>
                  <a:pt x="519684" y="1428000"/>
                </a:moveTo>
                <a:lnTo>
                  <a:pt x="448056" y="1428000"/>
                </a:lnTo>
                <a:lnTo>
                  <a:pt x="0" y="1427988"/>
                </a:lnTo>
                <a:lnTo>
                  <a:pt x="0" y="1499616"/>
                </a:lnTo>
                <a:lnTo>
                  <a:pt x="448043" y="1499616"/>
                </a:lnTo>
                <a:lnTo>
                  <a:pt x="448043" y="1635252"/>
                </a:lnTo>
                <a:lnTo>
                  <a:pt x="71628" y="1635252"/>
                </a:lnTo>
                <a:lnTo>
                  <a:pt x="71628" y="1499628"/>
                </a:lnTo>
                <a:lnTo>
                  <a:pt x="0" y="1499628"/>
                </a:lnTo>
                <a:lnTo>
                  <a:pt x="0" y="1635252"/>
                </a:lnTo>
                <a:lnTo>
                  <a:pt x="0" y="1706880"/>
                </a:lnTo>
                <a:lnTo>
                  <a:pt x="448043" y="1706880"/>
                </a:lnTo>
                <a:lnTo>
                  <a:pt x="519684" y="1706892"/>
                </a:lnTo>
                <a:lnTo>
                  <a:pt x="519684" y="1428000"/>
                </a:lnTo>
                <a:close/>
              </a:path>
              <a:path w="5186680" h="1707514">
                <a:moveTo>
                  <a:pt x="2325624" y="571512"/>
                </a:moveTo>
                <a:lnTo>
                  <a:pt x="2253996" y="571512"/>
                </a:lnTo>
                <a:lnTo>
                  <a:pt x="0" y="571500"/>
                </a:lnTo>
                <a:lnTo>
                  <a:pt x="0" y="643128"/>
                </a:lnTo>
                <a:lnTo>
                  <a:pt x="2253983" y="643128"/>
                </a:lnTo>
                <a:lnTo>
                  <a:pt x="2253983" y="780288"/>
                </a:lnTo>
                <a:lnTo>
                  <a:pt x="71628" y="780288"/>
                </a:lnTo>
                <a:lnTo>
                  <a:pt x="71628" y="643140"/>
                </a:lnTo>
                <a:lnTo>
                  <a:pt x="0" y="643140"/>
                </a:lnTo>
                <a:lnTo>
                  <a:pt x="0" y="780288"/>
                </a:lnTo>
                <a:lnTo>
                  <a:pt x="0" y="851916"/>
                </a:lnTo>
                <a:lnTo>
                  <a:pt x="2253983" y="851916"/>
                </a:lnTo>
                <a:lnTo>
                  <a:pt x="2325624" y="851916"/>
                </a:lnTo>
                <a:lnTo>
                  <a:pt x="2325624" y="571512"/>
                </a:lnTo>
                <a:close/>
              </a:path>
              <a:path w="5186680" h="1707514">
                <a:moveTo>
                  <a:pt x="4358640" y="286524"/>
                </a:moveTo>
                <a:lnTo>
                  <a:pt x="4287012" y="286524"/>
                </a:lnTo>
                <a:lnTo>
                  <a:pt x="0" y="286512"/>
                </a:lnTo>
                <a:lnTo>
                  <a:pt x="0" y="358140"/>
                </a:lnTo>
                <a:lnTo>
                  <a:pt x="4286999" y="358140"/>
                </a:lnTo>
                <a:lnTo>
                  <a:pt x="4286999" y="495300"/>
                </a:lnTo>
                <a:lnTo>
                  <a:pt x="71628" y="495300"/>
                </a:lnTo>
                <a:lnTo>
                  <a:pt x="71628" y="358152"/>
                </a:lnTo>
                <a:lnTo>
                  <a:pt x="0" y="358152"/>
                </a:lnTo>
                <a:lnTo>
                  <a:pt x="0" y="495300"/>
                </a:lnTo>
                <a:lnTo>
                  <a:pt x="0" y="566928"/>
                </a:lnTo>
                <a:lnTo>
                  <a:pt x="4286999" y="566928"/>
                </a:lnTo>
                <a:lnTo>
                  <a:pt x="4358640" y="566928"/>
                </a:lnTo>
                <a:lnTo>
                  <a:pt x="4358640" y="286524"/>
                </a:lnTo>
                <a:close/>
              </a:path>
              <a:path w="5186680" h="1707514">
                <a:moveTo>
                  <a:pt x="4733544" y="858024"/>
                </a:moveTo>
                <a:lnTo>
                  <a:pt x="4661916" y="858024"/>
                </a:lnTo>
                <a:lnTo>
                  <a:pt x="0" y="858012"/>
                </a:lnTo>
                <a:lnTo>
                  <a:pt x="0" y="929640"/>
                </a:lnTo>
                <a:lnTo>
                  <a:pt x="4661916" y="929640"/>
                </a:lnTo>
                <a:lnTo>
                  <a:pt x="4661916" y="1065276"/>
                </a:lnTo>
                <a:lnTo>
                  <a:pt x="71628" y="1065276"/>
                </a:lnTo>
                <a:lnTo>
                  <a:pt x="71628" y="929652"/>
                </a:lnTo>
                <a:lnTo>
                  <a:pt x="0" y="929652"/>
                </a:lnTo>
                <a:lnTo>
                  <a:pt x="0" y="1065276"/>
                </a:lnTo>
                <a:lnTo>
                  <a:pt x="0" y="1136904"/>
                </a:lnTo>
                <a:lnTo>
                  <a:pt x="4661916" y="1136904"/>
                </a:lnTo>
                <a:lnTo>
                  <a:pt x="4733544" y="1136916"/>
                </a:lnTo>
                <a:lnTo>
                  <a:pt x="4733544" y="858024"/>
                </a:lnTo>
                <a:close/>
              </a:path>
              <a:path w="5186680" h="1707514">
                <a:moveTo>
                  <a:pt x="5184648" y="12"/>
                </a:moveTo>
                <a:lnTo>
                  <a:pt x="5113020" y="12"/>
                </a:lnTo>
                <a:lnTo>
                  <a:pt x="0" y="0"/>
                </a:lnTo>
                <a:lnTo>
                  <a:pt x="0" y="71628"/>
                </a:lnTo>
                <a:lnTo>
                  <a:pt x="5113020" y="71628"/>
                </a:lnTo>
                <a:lnTo>
                  <a:pt x="5113020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5113020" y="280416"/>
                </a:lnTo>
                <a:lnTo>
                  <a:pt x="5184648" y="280428"/>
                </a:lnTo>
                <a:lnTo>
                  <a:pt x="5184648" y="12"/>
                </a:lnTo>
                <a:close/>
              </a:path>
              <a:path w="5186680" h="1707514">
                <a:moveTo>
                  <a:pt x="5186172" y="1143012"/>
                </a:moveTo>
                <a:lnTo>
                  <a:pt x="5114544" y="1143012"/>
                </a:lnTo>
                <a:lnTo>
                  <a:pt x="0" y="1143000"/>
                </a:lnTo>
                <a:lnTo>
                  <a:pt x="0" y="1214628"/>
                </a:lnTo>
                <a:lnTo>
                  <a:pt x="5114544" y="1214628"/>
                </a:lnTo>
                <a:lnTo>
                  <a:pt x="5114544" y="1350264"/>
                </a:lnTo>
                <a:lnTo>
                  <a:pt x="71628" y="1350264"/>
                </a:lnTo>
                <a:lnTo>
                  <a:pt x="71628" y="1214640"/>
                </a:lnTo>
                <a:lnTo>
                  <a:pt x="0" y="1214640"/>
                </a:lnTo>
                <a:lnTo>
                  <a:pt x="0" y="1350264"/>
                </a:lnTo>
                <a:lnTo>
                  <a:pt x="0" y="1421892"/>
                </a:lnTo>
                <a:lnTo>
                  <a:pt x="5114544" y="1421892"/>
                </a:lnTo>
                <a:lnTo>
                  <a:pt x="5186172" y="1421892"/>
                </a:lnTo>
                <a:lnTo>
                  <a:pt x="5186172" y="11430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76019" y="2335301"/>
            <a:ext cx="5374640" cy="36468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mo"/>
              <a:cs typeface="Arimo"/>
            </a:endParaRPr>
          </a:p>
          <a:p>
            <a:pPr marL="12700" marR="53213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running 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mlflow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tracking UI,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running a server listening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port </a:t>
            </a:r>
            <a:r>
              <a:rPr dirty="0" sz="1000" spc="-20">
                <a:solidFill>
                  <a:srgbClr val="E83D8C"/>
                </a:solidFill>
                <a:latin typeface="Arial"/>
                <a:cs typeface="Arial"/>
              </a:rPr>
              <a:t>5000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outputs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message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like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[2021-03-11 14:34:23 +0200] [43819] [INFO] Starting gunicorn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20.0.4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[2021-03-11 14:34:23 +0200] [43819] [INFO] Listening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at: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http://127.0.0.1:5000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(43819)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[2021-03-11 14:34:23 +0200] [43819] [INFO] Using worker: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sync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[2021-03-11 14:34:23 +0200] [43821] [INFO] Booting worker with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pid: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  <a:spcBef>
                <a:spcPts val="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43821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8600"/>
              </a:lnSpc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view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mlflow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http://localhost:5000</a:t>
            </a:r>
            <a:r>
              <a:rPr dirty="0" sz="1100" spc="1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successfully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installed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mlflow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tracking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UI,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ready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next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tool.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6183990"/>
            <a:ext cx="271399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Azure </a:t>
            </a: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Machine</a:t>
            </a:r>
            <a:r>
              <a:rPr dirty="0" sz="1800" spc="-7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019" y="6630057"/>
            <a:ext cx="5342890" cy="16973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Learning provides a cloud-based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platform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training,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deploying,  and managing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This service is available on Microsoft Azure, so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pre-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requisite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free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subscription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Microsoft Azure. Please create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free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account 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around $170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credit,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sufficient to implement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here: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https://azure.microsoft.com/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1874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access/a subscription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Azure,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 section to get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Learning up and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running.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59883"/>
            <a:ext cx="5345430" cy="22967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Creating a resource</a:t>
            </a:r>
            <a:r>
              <a:rPr dirty="0" sz="1100" spc="-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12700" marR="16129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resource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group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collection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related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for 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solution. 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container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resources related to a service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solution. Creating a  resource group enables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easy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management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get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own resource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group: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buAutoNum type="arabicPeriod"/>
              <a:tabLst>
                <a:tab pos="443230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Open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portal.</a:t>
            </a:r>
            <a:endParaRPr sz="1000">
              <a:latin typeface="Arimo"/>
              <a:cs typeface="Arimo"/>
            </a:endParaRPr>
          </a:p>
          <a:p>
            <a:pPr marL="441959" marR="5080" indent="-215265">
              <a:lnSpc>
                <a:spcPct val="141000"/>
              </a:lnSpc>
              <a:spcBef>
                <a:spcPts val="36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portal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menu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(go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portal's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home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page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are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by default)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hover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over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resource group icon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navigation section.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appear;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 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resource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group: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147579"/>
            <a:ext cx="5409565" cy="26816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44195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3.3 – Creating a resource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group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>
              <a:latin typeface="Arimo"/>
              <a:cs typeface="Arimo"/>
            </a:endParaRPr>
          </a:p>
          <a:p>
            <a:pPr marL="441959" marR="857250" indent="-215265">
              <a:lnSpc>
                <a:spcPct val="144000"/>
              </a:lnSpc>
              <a:buAutoNum type="arabicPeriod" startAt="3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 a resource group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your choice 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30">
                <a:solidFill>
                  <a:srgbClr val="E83D8C"/>
                </a:solidFill>
                <a:latin typeface="Arial"/>
                <a:cs typeface="Arial"/>
              </a:rPr>
              <a:t>Learn_MLOps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recommended), 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3.3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  <a:p>
            <a:pPr marL="441959" marR="5080" indent="-215265">
              <a:lnSpc>
                <a:spcPct val="141000"/>
              </a:lnSpc>
              <a:buAutoNum type="arabicPeriod" startAt="3"/>
              <a:tabLst>
                <a:tab pos="443230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region close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optimal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performance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pricing.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example,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 3.3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resource group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Learn </a:t>
            </a:r>
            <a:r>
              <a:rPr dirty="0" sz="1000" spc="-105">
                <a:solidFill>
                  <a:srgbClr val="E83D8C"/>
                </a:solidFill>
                <a:latin typeface="Arial"/>
                <a:cs typeface="Arial"/>
              </a:rPr>
              <a:t>MLOps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region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(Europe) 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North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Europe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ready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created. After you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Review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+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Azure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validates the request,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final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appear. The</a:t>
            </a:r>
            <a:endParaRPr sz="1000">
              <a:latin typeface="Arimo"/>
              <a:cs typeface="Arimo"/>
            </a:endParaRPr>
          </a:p>
          <a:p>
            <a:pPr marL="441959">
              <a:lnSpc>
                <a:spcPct val="100000"/>
              </a:lnSpc>
              <a:spcBef>
                <a:spcPts val="49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final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should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pressed to create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resource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group.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19177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 group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reviewed and created,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 and manage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services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related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resource group. The newly created  resource group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listed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 group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list.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3246120"/>
            <a:ext cx="5387340" cy="2688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959883"/>
            <a:ext cx="5193030" cy="1223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Creating </a:t>
            </a:r>
            <a:r>
              <a:rPr dirty="0" sz="1100" spc="20" b="1">
                <a:solidFill>
                  <a:srgbClr val="444954"/>
                </a:solidFill>
                <a:latin typeface="Arial"/>
                <a:cs typeface="Arial"/>
              </a:rPr>
              <a:t>an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Azure Machine Learning</a:t>
            </a:r>
            <a:r>
              <a:rPr dirty="0" sz="1100" spc="-1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workspace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27899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central hub for tracking and managing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deploying,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monitoring experiments.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Learning  workspace, go to the Azure portal menu,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Create a resource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then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search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Machine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screen: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6112527"/>
            <a:ext cx="5375275" cy="26797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3.4 – Creating an Azure Machine Learning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workspace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workspace with the name of your choice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we've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named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MLOps_WS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3.4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 Select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 group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created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earlier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tie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Learn_MLOps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selected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3.4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Finally, hit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Review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+  create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taken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screen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final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Create</a:t>
            </a:r>
            <a:r>
              <a:rPr dirty="0" sz="1100" spc="-10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button.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final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 your Azure Machine Learning</a:t>
            </a:r>
            <a:r>
              <a:rPr dirty="0" sz="1100" spc="9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3492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Azure Machine Learning workspace 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Learn_MLOps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 platform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 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deployed  with the Azure Machine Learning instance 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Learn_MLOps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),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Blob Storage, Key  Vault, and Application Insights,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provisioned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tied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workspace.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consumed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1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SDK.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244" y="2340864"/>
            <a:ext cx="5387339" cy="3564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72100" cy="17202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38430">
              <a:lnSpc>
                <a:spcPct val="128200"/>
              </a:lnSpc>
              <a:spcBef>
                <a:spcPts val="95"/>
              </a:spcBef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find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detailed instructions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Machine 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instance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here: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https://docs.microsoft.com/en-us/azure/machine-learning/how-to-manage-workspace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2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100" spc="10" b="1">
                <a:solidFill>
                  <a:srgbClr val="444954"/>
                </a:solidFill>
                <a:latin typeface="Arial"/>
                <a:cs typeface="Arial"/>
              </a:rPr>
              <a:t>Installing Azure Machine Learning</a:t>
            </a:r>
            <a:r>
              <a:rPr dirty="0" sz="1100" spc="-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100" spc="15" b="1">
                <a:solidFill>
                  <a:srgbClr val="444954"/>
                </a:solidFill>
                <a:latin typeface="Arial"/>
                <a:cs typeface="Arial"/>
              </a:rPr>
              <a:t>SDK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terminal or command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PC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 the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SDK, 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extensively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orchestrate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experiment.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 the following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command: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4534" y="2760726"/>
            <a:ext cx="263080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pip3 install --upgrade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azureml-sdk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2986049"/>
            <a:ext cx="4206875" cy="7924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find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detailed instructions here: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https://docs.microsoft.com/en- 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us/python/api/overview/azure/ml/install?view=azure-ml-py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3980286"/>
            <a:ext cx="161607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Azure</a:t>
            </a:r>
            <a:r>
              <a:rPr dirty="0" sz="1800" spc="-5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DevOps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4426353"/>
            <a:ext cx="5335270" cy="2987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All the source code and CI/CD-related operations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orchestrated  using Azure DevOps. The code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manage in the repository in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DevOps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used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deploy, and monitor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CI/CD pipelines.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creating 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DevOps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subscription: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441959" marR="61594" indent="-215265">
              <a:lnSpc>
                <a:spcPct val="141000"/>
              </a:lnSpc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 a free account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at</a:t>
            </a:r>
            <a:r>
              <a:rPr dirty="0" sz="100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dev.azure.com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free account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created using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pre-  existing Microsoft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GitHub</a:t>
            </a:r>
            <a:r>
              <a:rPr dirty="0" sz="10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account.</a:t>
            </a:r>
            <a:endParaRPr sz="1000">
              <a:latin typeface="Arimo"/>
              <a:cs typeface="Arimo"/>
            </a:endParaRPr>
          </a:p>
          <a:p>
            <a:pPr marL="441959" marR="128270" indent="-215265">
              <a:lnSpc>
                <a:spcPts val="1730"/>
              </a:lnSpc>
              <a:spcBef>
                <a:spcPts val="7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Create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project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 spc="-35">
                <a:solidFill>
                  <a:srgbClr val="E83D8C"/>
                </a:solidFill>
                <a:latin typeface="Arial"/>
                <a:cs typeface="Arial"/>
              </a:rPr>
              <a:t>Learn_MLOps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(make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public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private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depending 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 preference).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443230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repos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section. In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Import a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repository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section,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press</a:t>
            </a:r>
            <a:endParaRPr sz="1000">
              <a:latin typeface="Arimo"/>
              <a:cs typeface="Arimo"/>
            </a:endParaRPr>
          </a:p>
          <a:p>
            <a:pPr marL="441959">
              <a:lnSpc>
                <a:spcPct val="100000"/>
              </a:lnSpc>
              <a:spcBef>
                <a:spcPts val="49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Import</a:t>
            </a:r>
            <a:r>
              <a:rPr dirty="0" sz="1000" spc="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button.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490"/>
              </a:spcBef>
              <a:buAutoNum type="arabicPeriod" startAt="4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Import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 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public GitHub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project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</a:t>
            </a:r>
            <a:endParaRPr sz="1000">
              <a:latin typeface="Arimo"/>
              <a:cs typeface="Arimo"/>
            </a:endParaRPr>
          </a:p>
          <a:p>
            <a:pPr marL="441959" marR="26034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repository: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https://github.com/PacktPublishing/EngineeringMLOps</a:t>
            </a:r>
            <a:r>
              <a:rPr dirty="0" sz="1000" spc="-10">
                <a:solidFill>
                  <a:srgbClr val="49C4E2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(as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Figure 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3.5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):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637295"/>
            <a:ext cx="5293995" cy="27108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3.5 – Import the GitHub repository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into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Azure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DevOps</a:t>
            </a:r>
            <a:r>
              <a:rPr dirty="0" sz="1100" spc="-5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project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34734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importing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GitHub repository,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imported repository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displayed.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JupyterHub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  <a:spcBef>
                <a:spcPts val="13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Lastly,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we'll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interactive data analysis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visualization tool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process data  using our code.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this,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JupyterHub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common data science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tool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widely by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scientists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process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data, visualize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 two simple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Install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JupyterHub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via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command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0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PC: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4302" y="7419593"/>
            <a:ext cx="255460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python3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-m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pip install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jupyterhub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0903" y="7708926"/>
            <a:ext cx="3851275" cy="11633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detailed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instructions</a:t>
            </a:r>
            <a:endParaRPr sz="11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here: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https://jupyterhub.readthedocs.io/en/stable/quickstart.html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2. Install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Anaconda.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861060"/>
            <a:ext cx="5387339" cy="3573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36540" cy="2890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41959" marR="3937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Anaconda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it installs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dependencies, setup environments, and  services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support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JupyterHub. Download Anaconda and install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 the detailed instructions here: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https://docs.anaconda.com/anaconda/install/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441959" marR="8191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set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implementation,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what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manage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good code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5299"/>
              </a:lnSpc>
            </a:pP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10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principles of source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code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management  for</a:t>
            </a:r>
            <a:r>
              <a:rPr dirty="0" sz="2250" spc="1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</a:t>
            </a:r>
            <a:endParaRPr sz="2250">
              <a:latin typeface="Arimo"/>
              <a:cs typeface="Arimo"/>
            </a:endParaRPr>
          </a:p>
          <a:p>
            <a:pPr marL="12700" marR="469265">
              <a:lnSpc>
                <a:spcPct val="128200"/>
              </a:lnSpc>
              <a:spcBef>
                <a:spcPts val="131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10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principles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applied to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quality,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robustness,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your</a:t>
            </a:r>
            <a:r>
              <a:rPr dirty="0" sz="11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3974591"/>
            <a:ext cx="5207635" cy="1498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Modularity: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better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have modular code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than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have one big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chunk.</a:t>
            </a:r>
            <a:r>
              <a:rPr dirty="0" sz="1000" spc="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Modularity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4206240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85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encourages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reusability and facilitates upgrading by replacing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required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6839" y="4439411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components.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avoid needless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complexity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repetition, follow this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golden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rule:</a:t>
            </a:r>
            <a:endParaRPr sz="10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1724" y="4808220"/>
            <a:ext cx="4993005" cy="1651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Two or more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components should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paired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only when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</a:t>
            </a:r>
            <a:r>
              <a:rPr dirty="0" sz="1100" spc="-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uses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1724" y="5023103"/>
            <a:ext cx="4993005" cy="7607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other.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none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them uses 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other, then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pairing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should be</a:t>
            </a:r>
            <a:r>
              <a:rPr dirty="0" sz="11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avoided.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6510" marR="15367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component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tightly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paired with its environment can 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easily modified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replaced than a tightly paired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component.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386839" y="6031991"/>
          <a:ext cx="5207635" cy="294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3547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85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Single task dedicated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functions: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Functions are important building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blocks</a:t>
                      </a:r>
                      <a:r>
                        <a:rPr dirty="0" sz="10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pipelines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they are small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sections 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used</a:t>
                      </a:r>
                      <a:r>
                        <a:rPr dirty="0" sz="1000" spc="-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194">
                    <a:lnT w="82295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perform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particular tasks.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purpose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functions is 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avoid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repetition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r>
                        <a:rPr dirty="0" sz="1000" spc="-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commands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5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7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enable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reusable code.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They can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easily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become a complex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set 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commands</a:t>
                      </a:r>
                      <a:r>
                        <a:rPr dirty="0" sz="1000" spc="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facilitate tasks. For readable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reusable code,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efficient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have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</a:t>
                      </a:r>
                      <a:r>
                        <a:rPr dirty="0" sz="10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single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function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dedicated 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single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task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instead of multiple tasks.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better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</a:t>
                      </a:r>
                      <a:r>
                        <a:rPr dirty="0" sz="10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have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194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589531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multiple functions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long and complex</a:t>
                      </a:r>
                      <a:r>
                        <a:rPr dirty="0" sz="10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function.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26670" indent="-215265">
                        <a:lnSpc>
                          <a:spcPct val="150000"/>
                        </a:lnSpc>
                        <a:spcBef>
                          <a:spcPts val="25"/>
                        </a:spcBef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Structuring: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Functions, classes,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statements should be structured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readable,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modular, and concise form. Nobody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wants 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see 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error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like </a:t>
                      </a:r>
                      <a:r>
                        <a:rPr dirty="0" sz="1000" spc="95">
                          <a:solidFill>
                            <a:srgbClr val="E83D8C"/>
                          </a:solidFill>
                          <a:latin typeface="Arial"/>
                          <a:cs typeface="Arial"/>
                        </a:rPr>
                        <a:t>Error </a:t>
                      </a:r>
                      <a:r>
                        <a:rPr dirty="0" sz="1000" spc="-10">
                          <a:solidFill>
                            <a:srgbClr val="E83D8C"/>
                          </a:solidFill>
                          <a:latin typeface="Arial"/>
                          <a:cs typeface="Arial"/>
                        </a:rPr>
                        <a:t>300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.</a:t>
                      </a:r>
                      <a:r>
                        <a:rPr dirty="0" sz="1000" spc="-17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Structuring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71755">
                        <a:lnSpc>
                          <a:spcPct val="154000"/>
                        </a:lnSpc>
                        <a:spcBef>
                          <a:spcPts val="1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blocks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 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trying to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limit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maximum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levels of indentation for functions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classes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enhance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readability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223520" indent="-215265">
                        <a:lnSpc>
                          <a:spcPts val="1839"/>
                        </a:lnSpc>
                        <a:spcBef>
                          <a:spcPts val="155"/>
                        </a:spcBef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Clean code: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have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explain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it's not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good.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Clean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self-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explanatory.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focuses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high readability, optimal modularity, reusability,</a:t>
                      </a:r>
                      <a:r>
                        <a:rPr dirty="0" sz="1000" spc="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non-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766465"/>
            <a:ext cx="5407660" cy="840168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algn="r" marR="6985">
              <a:lnSpc>
                <a:spcPct val="100000"/>
              </a:lnSpc>
              <a:spcBef>
                <a:spcPts val="715"/>
              </a:spcBef>
            </a:pPr>
            <a:r>
              <a:rPr dirty="0" sz="1000" spc="15">
                <a:latin typeface="Arimo"/>
                <a:cs typeface="Arimo"/>
              </a:rPr>
              <a:t>Summary</a:t>
            </a:r>
            <a:r>
              <a:rPr dirty="0" sz="1000" spc="-21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226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>
                <a:latin typeface="Arimo"/>
                <a:cs typeface="Arimo"/>
              </a:rPr>
              <a:t>9: </a:t>
            </a:r>
            <a:r>
              <a:rPr dirty="0" sz="1000" spc="10">
                <a:latin typeface="Arimo"/>
                <a:cs typeface="Arimo"/>
              </a:rPr>
              <a:t>Testing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10">
                <a:latin typeface="Arimo"/>
                <a:cs typeface="Arimo"/>
              </a:rPr>
              <a:t>Securing </a:t>
            </a:r>
            <a:r>
              <a:rPr dirty="0" sz="1000" spc="15">
                <a:latin typeface="Arimo"/>
                <a:cs typeface="Arimo"/>
              </a:rPr>
              <a:t>Your </a:t>
            </a:r>
            <a:r>
              <a:rPr dirty="0" sz="1000" spc="25">
                <a:latin typeface="Arimo"/>
                <a:cs typeface="Arimo"/>
              </a:rPr>
              <a:t>ML </a:t>
            </a:r>
            <a:r>
              <a:rPr dirty="0" sz="1000" spc="10">
                <a:latin typeface="Arimo"/>
                <a:cs typeface="Arimo"/>
              </a:rPr>
              <a:t>Solution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</a:t>
            </a:r>
            <a:r>
              <a:rPr dirty="0" sz="1000" spc="-16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227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Understanding </a:t>
            </a:r>
            <a:r>
              <a:rPr dirty="0" sz="1000" spc="10">
                <a:latin typeface="Arimo"/>
                <a:cs typeface="Arimo"/>
              </a:rPr>
              <a:t>the </a:t>
            </a:r>
            <a:r>
              <a:rPr dirty="0" sz="1000" spc="15">
                <a:latin typeface="Arimo"/>
                <a:cs typeface="Arimo"/>
              </a:rPr>
              <a:t>need </a:t>
            </a:r>
            <a:r>
              <a:rPr dirty="0" sz="1000" spc="10">
                <a:latin typeface="Arimo"/>
                <a:cs typeface="Arimo"/>
              </a:rPr>
              <a:t>for testing </a:t>
            </a:r>
            <a:r>
              <a:rPr dirty="0" sz="1000" spc="15">
                <a:latin typeface="Arimo"/>
                <a:cs typeface="Arimo"/>
              </a:rPr>
              <a:t>and securing your </a:t>
            </a:r>
            <a:r>
              <a:rPr dirty="0" sz="1000" spc="25">
                <a:latin typeface="Arimo"/>
                <a:cs typeface="Arimo"/>
              </a:rPr>
              <a:t>ML </a:t>
            </a:r>
            <a:r>
              <a:rPr dirty="0" sz="1000" spc="5">
                <a:latin typeface="Arimo"/>
                <a:cs typeface="Arimo"/>
              </a:rPr>
              <a:t>application</a:t>
            </a:r>
            <a:r>
              <a:rPr dirty="0" sz="1000" spc="5">
                <a:latin typeface="Carlito"/>
                <a:cs typeface="Carlito"/>
              </a:rPr>
              <a:t>....................................</a:t>
            </a:r>
            <a:r>
              <a:rPr dirty="0" sz="1000" spc="-8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227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Testing </a:t>
            </a:r>
            <a:r>
              <a:rPr dirty="0" sz="1000" spc="10">
                <a:latin typeface="Arimo"/>
                <a:cs typeface="Arimo"/>
              </a:rPr>
              <a:t>your </a:t>
            </a:r>
            <a:r>
              <a:rPr dirty="0" sz="1000" spc="25">
                <a:latin typeface="Arimo"/>
                <a:cs typeface="Arimo"/>
              </a:rPr>
              <a:t>ML </a:t>
            </a:r>
            <a:r>
              <a:rPr dirty="0" sz="1000" spc="10">
                <a:latin typeface="Arimo"/>
                <a:cs typeface="Arimo"/>
              </a:rPr>
              <a:t>solution </a:t>
            </a:r>
            <a:r>
              <a:rPr dirty="0" sz="1000" spc="5">
                <a:latin typeface="Arimo"/>
                <a:cs typeface="Arimo"/>
              </a:rPr>
              <a:t>by design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</a:t>
            </a:r>
            <a:r>
              <a:rPr dirty="0" sz="1000" spc="-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228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Data </a:t>
            </a:r>
            <a:r>
              <a:rPr dirty="0" sz="1000" spc="5" b="1">
                <a:latin typeface="Arial"/>
                <a:cs typeface="Arial"/>
              </a:rPr>
              <a:t>testing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</a:t>
            </a:r>
            <a:r>
              <a:rPr dirty="0" sz="1000" spc="-10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228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Model </a:t>
            </a:r>
            <a:r>
              <a:rPr dirty="0" sz="1000" spc="5" b="1">
                <a:latin typeface="Arial"/>
                <a:cs typeface="Arial"/>
              </a:rPr>
              <a:t>testing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</a:t>
            </a:r>
            <a:r>
              <a:rPr dirty="0" sz="1000" spc="-5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229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0" b="1">
                <a:latin typeface="Arial"/>
                <a:cs typeface="Arial"/>
              </a:rPr>
              <a:t>Pre-training </a:t>
            </a:r>
            <a:r>
              <a:rPr dirty="0" sz="1000" spc="5" b="1">
                <a:latin typeface="Arial"/>
                <a:cs typeface="Arial"/>
              </a:rPr>
              <a:t>tests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</a:t>
            </a:r>
            <a:r>
              <a:rPr dirty="0" sz="1000" spc="-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230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40"/>
              </a:spcBef>
            </a:pPr>
            <a:r>
              <a:rPr dirty="0" sz="1000" spc="10" b="1">
                <a:latin typeface="Arial"/>
                <a:cs typeface="Arial"/>
              </a:rPr>
              <a:t>Post-training </a:t>
            </a:r>
            <a:r>
              <a:rPr dirty="0" sz="1000" spc="15" b="1">
                <a:latin typeface="Arial"/>
                <a:cs typeface="Arial"/>
              </a:rPr>
              <a:t>tests</a:t>
            </a:r>
            <a:r>
              <a:rPr dirty="0" sz="1000" spc="-19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231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000" spc="15">
                <a:latin typeface="Arimo"/>
                <a:cs typeface="Arimo"/>
              </a:rPr>
              <a:t>Hands-on deployment and </a:t>
            </a:r>
            <a:r>
              <a:rPr dirty="0" sz="1000" spc="10">
                <a:latin typeface="Arimo"/>
                <a:cs typeface="Arimo"/>
              </a:rPr>
              <a:t>inference testing </a:t>
            </a:r>
            <a:r>
              <a:rPr dirty="0" sz="1000" spc="15">
                <a:latin typeface="Arimo"/>
                <a:cs typeface="Arimo"/>
              </a:rPr>
              <a:t>(a </a:t>
            </a:r>
            <a:r>
              <a:rPr dirty="0" sz="1000" spc="10">
                <a:latin typeface="Arimo"/>
                <a:cs typeface="Arimo"/>
              </a:rPr>
              <a:t>business </a:t>
            </a:r>
            <a:r>
              <a:rPr dirty="0" sz="1000" spc="20">
                <a:latin typeface="Arimo"/>
                <a:cs typeface="Arimo"/>
              </a:rPr>
              <a:t>use </a:t>
            </a:r>
            <a:r>
              <a:rPr dirty="0" sz="1000" spc="10">
                <a:latin typeface="Arimo"/>
                <a:cs typeface="Arimo"/>
              </a:rPr>
              <a:t>case) </a:t>
            </a:r>
            <a:r>
              <a:rPr dirty="0" sz="1000" spc="5">
                <a:latin typeface="Carlito"/>
                <a:cs typeface="Carlito"/>
              </a:rPr>
              <a:t>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231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40"/>
              </a:spcBef>
            </a:pPr>
            <a:r>
              <a:rPr dirty="0" sz="1000" spc="15">
                <a:latin typeface="Arimo"/>
                <a:cs typeface="Arimo"/>
              </a:rPr>
              <a:t>Securing</a:t>
            </a:r>
            <a:r>
              <a:rPr dirty="0" sz="1000" spc="1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your</a:t>
            </a:r>
            <a:r>
              <a:rPr dirty="0" sz="1000" spc="-5">
                <a:latin typeface="Arimo"/>
                <a:cs typeface="Arimo"/>
              </a:rPr>
              <a:t> </a:t>
            </a:r>
            <a:r>
              <a:rPr dirty="0" sz="1000" spc="25">
                <a:latin typeface="Arimo"/>
                <a:cs typeface="Arimo"/>
              </a:rPr>
              <a:t>ML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solution</a:t>
            </a:r>
            <a:r>
              <a:rPr dirty="0" sz="1000" spc="2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by</a:t>
            </a:r>
            <a:r>
              <a:rPr dirty="0" sz="1000" spc="-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design</a:t>
            </a:r>
            <a:r>
              <a:rPr dirty="0" sz="1000" spc="-11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239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0"/>
              </a:spcBef>
            </a:pPr>
            <a:r>
              <a:rPr dirty="0" sz="1000" spc="20" b="1">
                <a:latin typeface="Arial"/>
                <a:cs typeface="Arial"/>
              </a:rPr>
              <a:t>Types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of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attacks</a:t>
            </a:r>
            <a:r>
              <a:rPr dirty="0" sz="1000" spc="-114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240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50"/>
              </a:spcBef>
            </a:pPr>
            <a:r>
              <a:rPr dirty="0" sz="1000" spc="15" b="1">
                <a:latin typeface="Arial"/>
                <a:cs typeface="Arial"/>
              </a:rPr>
              <a:t>Poisoning</a:t>
            </a:r>
            <a:r>
              <a:rPr dirty="0" sz="1000" spc="-12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</a:t>
            </a:r>
            <a:r>
              <a:rPr dirty="0" sz="1000" spc="-15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240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Input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attack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and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evasion</a:t>
            </a:r>
            <a:r>
              <a:rPr dirty="0" sz="1000" spc="-16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241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Reverse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engineering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241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Backdoor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attacks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242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Summary</a:t>
            </a:r>
            <a:r>
              <a:rPr dirty="0" sz="1000" spc="-21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242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 spc="5">
                <a:latin typeface="Arimo"/>
                <a:cs typeface="Arimo"/>
              </a:rPr>
              <a:t>10: </a:t>
            </a:r>
            <a:r>
              <a:rPr dirty="0" sz="1000" spc="10">
                <a:latin typeface="Arimo"/>
                <a:cs typeface="Arimo"/>
              </a:rPr>
              <a:t>Essentials </a:t>
            </a:r>
            <a:r>
              <a:rPr dirty="0" sz="1000">
                <a:latin typeface="Arimo"/>
                <a:cs typeface="Arimo"/>
              </a:rPr>
              <a:t>of </a:t>
            </a:r>
            <a:r>
              <a:rPr dirty="0" sz="1000" spc="10">
                <a:latin typeface="Arimo"/>
                <a:cs typeface="Arimo"/>
              </a:rPr>
              <a:t>Production </a:t>
            </a:r>
            <a:r>
              <a:rPr dirty="0" sz="1000" spc="15">
                <a:latin typeface="Arimo"/>
                <a:cs typeface="Arimo"/>
              </a:rPr>
              <a:t>Release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</a:t>
            </a:r>
            <a:r>
              <a:rPr dirty="0" sz="1000" spc="-19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243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0">
                <a:latin typeface="Arimo"/>
                <a:cs typeface="Arimo"/>
              </a:rPr>
              <a:t>Setting </a:t>
            </a:r>
            <a:r>
              <a:rPr dirty="0" sz="1000" spc="15">
                <a:latin typeface="Arimo"/>
                <a:cs typeface="Arimo"/>
              </a:rPr>
              <a:t>up the </a:t>
            </a:r>
            <a:r>
              <a:rPr dirty="0" sz="1000" spc="10">
                <a:latin typeface="Arimo"/>
                <a:cs typeface="Arimo"/>
              </a:rPr>
              <a:t>production </a:t>
            </a:r>
            <a:r>
              <a:rPr dirty="0" sz="1000" spc="5">
                <a:latin typeface="Arimo"/>
                <a:cs typeface="Arimo"/>
              </a:rPr>
              <a:t>infrastructure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</a:t>
            </a:r>
            <a:r>
              <a:rPr dirty="0" sz="1000" spc="4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243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Azure Machine Learning </a:t>
            </a:r>
            <a:r>
              <a:rPr dirty="0" sz="1000" spc="5" b="1">
                <a:latin typeface="Arial"/>
                <a:cs typeface="Arial"/>
              </a:rPr>
              <a:t>workspace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</a:t>
            </a:r>
            <a:r>
              <a:rPr dirty="0" sz="1000" spc="-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244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Azure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Machine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25" b="1">
                <a:latin typeface="Arial"/>
                <a:cs typeface="Arial"/>
              </a:rPr>
              <a:t>SDK</a:t>
            </a:r>
            <a:r>
              <a:rPr dirty="0" sz="1000" spc="-20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248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10">
                <a:latin typeface="Arimo"/>
                <a:cs typeface="Arimo"/>
              </a:rPr>
              <a:t>Setting </a:t>
            </a:r>
            <a:r>
              <a:rPr dirty="0" sz="1000" spc="15">
                <a:latin typeface="Arimo"/>
                <a:cs typeface="Arimo"/>
              </a:rPr>
              <a:t>up</a:t>
            </a:r>
            <a:r>
              <a:rPr dirty="0" sz="1000" spc="1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our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production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environment</a:t>
            </a:r>
            <a:r>
              <a:rPr dirty="0" sz="1000" spc="10">
                <a:latin typeface="Arimo"/>
                <a:cs typeface="Arimo"/>
              </a:rPr>
              <a:t> in </a:t>
            </a:r>
            <a:r>
              <a:rPr dirty="0" sz="1000" spc="15">
                <a:latin typeface="Arimo"/>
                <a:cs typeface="Arimo"/>
              </a:rPr>
              <a:t>the</a:t>
            </a:r>
            <a:r>
              <a:rPr dirty="0" sz="1000" spc="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CI/CD</a:t>
            </a:r>
            <a:r>
              <a:rPr dirty="0" sz="1000" spc="10">
                <a:latin typeface="Arimo"/>
                <a:cs typeface="Arimo"/>
              </a:rPr>
              <a:t> pipeline</a:t>
            </a:r>
            <a:r>
              <a:rPr dirty="0" sz="1000" spc="-5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</a:t>
            </a:r>
            <a:r>
              <a:rPr dirty="0" sz="1000" spc="-1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250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Testing our </a:t>
            </a:r>
            <a:r>
              <a:rPr dirty="0" sz="1000" spc="10">
                <a:latin typeface="Arimo"/>
                <a:cs typeface="Arimo"/>
              </a:rPr>
              <a:t>production-ready </a:t>
            </a:r>
            <a:r>
              <a:rPr dirty="0" sz="1000" spc="5">
                <a:latin typeface="Arimo"/>
                <a:cs typeface="Arimo"/>
              </a:rPr>
              <a:t>pipeline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</a:t>
            </a:r>
            <a:r>
              <a:rPr dirty="0" sz="1000" spc="-4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256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0">
                <a:latin typeface="Arimo"/>
                <a:cs typeface="Arimo"/>
              </a:rPr>
              <a:t>Configuring pipeline triggers for </a:t>
            </a:r>
            <a:r>
              <a:rPr dirty="0" sz="1000" spc="15">
                <a:latin typeface="Arimo"/>
                <a:cs typeface="Arimo"/>
              </a:rPr>
              <a:t>automation</a:t>
            </a:r>
            <a:r>
              <a:rPr dirty="0" sz="1000" spc="-19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259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50"/>
              </a:spcBef>
            </a:pPr>
            <a:r>
              <a:rPr dirty="0" sz="1000" spc="15" b="1">
                <a:latin typeface="Arial"/>
                <a:cs typeface="Arial"/>
              </a:rPr>
              <a:t>Setting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up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Git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trigger</a:t>
            </a:r>
            <a:r>
              <a:rPr dirty="0" sz="1000" spc="-8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259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Setting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up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an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Artifactory</a:t>
            </a:r>
            <a:r>
              <a:rPr dirty="0" sz="1000" spc="10" b="1">
                <a:latin typeface="Arial"/>
                <a:cs typeface="Arial"/>
              </a:rPr>
              <a:t> trigger</a:t>
            </a:r>
            <a:r>
              <a:rPr dirty="0" sz="1000" spc="-11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260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Setting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up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Schedule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trigger</a:t>
            </a:r>
            <a:r>
              <a:rPr dirty="0" sz="1000" spc="-13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262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10">
                <a:latin typeface="Arimo"/>
                <a:cs typeface="Arimo"/>
              </a:rPr>
              <a:t>Pipeline </a:t>
            </a:r>
            <a:r>
              <a:rPr dirty="0" sz="1000" spc="15">
                <a:latin typeface="Arimo"/>
                <a:cs typeface="Arimo"/>
              </a:rPr>
              <a:t>release </a:t>
            </a:r>
            <a:r>
              <a:rPr dirty="0" sz="1000" spc="5">
                <a:latin typeface="Arimo"/>
                <a:cs typeface="Arimo"/>
              </a:rPr>
              <a:t>management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</a:t>
            </a:r>
            <a:r>
              <a:rPr dirty="0" sz="1000" spc="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263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Toward </a:t>
            </a:r>
            <a:r>
              <a:rPr dirty="0" sz="1000" spc="10">
                <a:latin typeface="Arimo"/>
                <a:cs typeface="Arimo"/>
              </a:rPr>
              <a:t>continuous monitoring</a:t>
            </a:r>
            <a:r>
              <a:rPr dirty="0" sz="1000" spc="-229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265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Summary</a:t>
            </a:r>
            <a:r>
              <a:rPr dirty="0" sz="1000" spc="-21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266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Section</a:t>
            </a:r>
            <a:r>
              <a:rPr dirty="0" sz="1000" spc="10">
                <a:latin typeface="Arimo"/>
                <a:cs typeface="Arimo"/>
              </a:rPr>
              <a:t> 3: Monitoring</a:t>
            </a:r>
            <a:r>
              <a:rPr dirty="0" sz="1000" spc="15">
                <a:latin typeface="Arimo"/>
                <a:cs typeface="Arimo"/>
              </a:rPr>
              <a:t> Machine</a:t>
            </a:r>
            <a:r>
              <a:rPr dirty="0" sz="1000" spc="1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Learning</a:t>
            </a:r>
            <a:r>
              <a:rPr dirty="0" sz="1000" spc="10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Models</a:t>
            </a:r>
            <a:r>
              <a:rPr dirty="0" sz="1000" spc="10">
                <a:latin typeface="Arimo"/>
                <a:cs typeface="Arimo"/>
              </a:rPr>
              <a:t> in</a:t>
            </a:r>
            <a:r>
              <a:rPr dirty="0" sz="1000">
                <a:latin typeface="Arimo"/>
                <a:cs typeface="Arimo"/>
              </a:rPr>
              <a:t> </a:t>
            </a:r>
            <a:r>
              <a:rPr dirty="0" sz="1000" spc="10">
                <a:latin typeface="Arimo"/>
                <a:cs typeface="Arimo"/>
              </a:rPr>
              <a:t>Production</a:t>
            </a:r>
            <a:r>
              <a:rPr dirty="0" sz="1000" spc="-15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267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 spc="5">
                <a:latin typeface="Arimo"/>
                <a:cs typeface="Arimo"/>
              </a:rPr>
              <a:t>11: </a:t>
            </a:r>
            <a:r>
              <a:rPr dirty="0" sz="1000" spc="10">
                <a:latin typeface="Arimo"/>
                <a:cs typeface="Arimo"/>
              </a:rPr>
              <a:t>Key Principles for </a:t>
            </a:r>
            <a:r>
              <a:rPr dirty="0" sz="1000" spc="15">
                <a:latin typeface="Arimo"/>
                <a:cs typeface="Arimo"/>
              </a:rPr>
              <a:t>Monitoring </a:t>
            </a:r>
            <a:r>
              <a:rPr dirty="0" sz="1000" spc="10">
                <a:latin typeface="Arimo"/>
                <a:cs typeface="Arimo"/>
              </a:rPr>
              <a:t>Your </a:t>
            </a:r>
            <a:r>
              <a:rPr dirty="0" sz="1000" spc="15">
                <a:latin typeface="Arimo"/>
                <a:cs typeface="Arimo"/>
              </a:rPr>
              <a:t>ML System </a:t>
            </a:r>
            <a:r>
              <a:rPr dirty="0" sz="1000" spc="5">
                <a:latin typeface="Carlito"/>
                <a:cs typeface="Carlito"/>
              </a:rPr>
              <a:t>.....................................................</a:t>
            </a:r>
            <a:r>
              <a:rPr dirty="0" sz="1000" spc="-19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267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Understanding </a:t>
            </a:r>
            <a:r>
              <a:rPr dirty="0" sz="1000" spc="10">
                <a:latin typeface="Arimo"/>
                <a:cs typeface="Arimo"/>
              </a:rPr>
              <a:t>the </a:t>
            </a:r>
            <a:r>
              <a:rPr dirty="0" sz="1000" spc="15">
                <a:latin typeface="Arimo"/>
                <a:cs typeface="Arimo"/>
              </a:rPr>
              <a:t>key </a:t>
            </a:r>
            <a:r>
              <a:rPr dirty="0" sz="1000" spc="10">
                <a:latin typeface="Arimo"/>
                <a:cs typeface="Arimo"/>
              </a:rPr>
              <a:t>principles of monitoring </a:t>
            </a:r>
            <a:r>
              <a:rPr dirty="0" sz="1000" spc="15">
                <a:latin typeface="Arimo"/>
                <a:cs typeface="Arimo"/>
              </a:rPr>
              <a:t>an </a:t>
            </a:r>
            <a:r>
              <a:rPr dirty="0" sz="1000" spc="25">
                <a:latin typeface="Arimo"/>
                <a:cs typeface="Arimo"/>
              </a:rPr>
              <a:t>ML </a:t>
            </a:r>
            <a:r>
              <a:rPr dirty="0" sz="1000" spc="5">
                <a:latin typeface="Arimo"/>
                <a:cs typeface="Arimo"/>
              </a:rPr>
              <a:t>system</a:t>
            </a:r>
            <a:r>
              <a:rPr dirty="0" sz="1000" spc="5">
                <a:latin typeface="Carlito"/>
                <a:cs typeface="Carlito"/>
              </a:rPr>
              <a:t>.................................................</a:t>
            </a:r>
            <a:r>
              <a:rPr dirty="0" sz="1000" spc="-4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268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5" b="1">
                <a:latin typeface="Arial"/>
                <a:cs typeface="Arial"/>
              </a:rPr>
              <a:t>drift</a:t>
            </a:r>
            <a:r>
              <a:rPr dirty="0" sz="1000" spc="-13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269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bias</a:t>
            </a:r>
            <a:r>
              <a:rPr dirty="0" sz="1000" spc="-204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</a:t>
            </a:r>
            <a:r>
              <a:rPr dirty="0" sz="1000" spc="-14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270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Model </a:t>
            </a:r>
            <a:r>
              <a:rPr dirty="0" sz="1000" spc="5" b="1">
                <a:latin typeface="Arial"/>
                <a:cs typeface="Arial"/>
              </a:rPr>
              <a:t>transparency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</a:t>
            </a:r>
            <a:r>
              <a:rPr dirty="0" sz="1000" spc="-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271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50"/>
              </a:spcBef>
            </a:pP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compliance</a:t>
            </a:r>
            <a:r>
              <a:rPr dirty="0" sz="1000" spc="-19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271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69977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18415" rIns="0" bIns="0" rtlCol="0" vert="horz">
            <a:spAutoFit/>
          </a:bodyPr>
          <a:lstStyle/>
          <a:p>
            <a:pPr marL="231140" marR="78740">
              <a:lnSpc>
                <a:spcPts val="1839"/>
              </a:lnSpc>
              <a:spcBef>
                <a:spcPts val="14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repeatability,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optimal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performance. Clean code reduces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cost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maintaining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upgrading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pipelines. It enables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team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perform efficiently 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be  extended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other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developers.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01724" y="1776983"/>
            <a:ext cx="4993005" cy="16319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65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this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depth,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Clean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Code: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A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Handbook of Agile</a:t>
            </a:r>
            <a:r>
              <a:rPr dirty="0" sz="1100" spc="6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Software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1724" y="1990344"/>
            <a:ext cx="4993005" cy="1651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16510">
              <a:lnSpc>
                <a:spcPts val="1275"/>
              </a:lnSpc>
            </a:pP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Craftsmanship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Robert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C</a:t>
            </a:r>
            <a:r>
              <a:rPr dirty="0" sz="1100" spc="2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Martin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86839" y="2403348"/>
          <a:ext cx="5207635" cy="17818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2024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7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Testing: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is vital to ensure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robustness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testing plays</a:t>
                      </a:r>
                      <a:r>
                        <a:rPr dirty="0" sz="1000" spc="-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important role in this.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general,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testing extends 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unit testing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r>
                        <a:rPr dirty="0" sz="1000" spc="-8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acceptance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09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testing.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Unit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testing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method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which components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source code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tested</a:t>
                      </a:r>
                      <a:r>
                        <a:rPr dirty="0" sz="1000" spc="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2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robustness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coerced data and usage methods to determine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whether</a:t>
                      </a:r>
                      <a:r>
                        <a:rPr dirty="0" sz="1000" spc="-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0771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component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fit for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production system.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Acceptance tests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done 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1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171">
                <a:tc>
                  <a:txBody>
                    <a:bodyPr/>
                    <a:lstStyle/>
                    <a:p>
                      <a:pPr algn="r" marR="304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overall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 to ensure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 realizes user requirements; end-to-end</a:t>
                      </a:r>
                      <a:r>
                        <a:rPr dirty="0" sz="1000" spc="6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business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5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r" marR="1524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flows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verified in real-time scenarios.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Testing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vital 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ensure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efficient</a:t>
                      </a:r>
                      <a:r>
                        <a:rPr dirty="0" sz="1000" spc="4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working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746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30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code: "if 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isn't tested,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</a:t>
                      </a:r>
                      <a:r>
                        <a:rPr dirty="0" sz="1000" spc="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broken."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76019" y="4337960"/>
            <a:ext cx="408559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about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unit testing,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 this  documentation: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https://docs.python.org/3/library/unittest.html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86839" y="5029200"/>
          <a:ext cx="5207635" cy="294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7635"/>
              </a:tblGrid>
              <a:tr h="193548">
                <a:tc>
                  <a:txBody>
                    <a:bodyPr/>
                    <a:lstStyle/>
                    <a:p>
                      <a:pPr marL="231140" indent="-215265">
                        <a:lnSpc>
                          <a:spcPts val="1185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Version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control </a:t>
                      </a: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(code, data and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models):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Git 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version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control 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</a:t>
                      </a:r>
                      <a:r>
                        <a:rPr dirty="0" sz="1000" spc="-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systems.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purpose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version control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to ensure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all the team</a:t>
                      </a:r>
                      <a:r>
                        <a:rPr dirty="0" sz="10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members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5560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algn="r" marR="228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working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 have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access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up-to-date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 and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not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lost</a:t>
                      </a:r>
                      <a:r>
                        <a:rPr dirty="0" sz="1000" spc="1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7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there is a hardware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failure.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rule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working with Git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should 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not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break</a:t>
                      </a:r>
                      <a:r>
                        <a:rPr dirty="0" sz="1000" spc="-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master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(branch). This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means when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have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working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repository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add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new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features or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make improvements, you do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feature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branch,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which</a:t>
                      </a:r>
                      <a:r>
                        <a:rPr dirty="0" sz="1000" spc="-6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5560">
                    <a:lnT w="82295">
                      <a:solidFill>
                        <a:srgbClr val="FFFFFF"/>
                      </a:solidFill>
                      <a:prstDash val="solid"/>
                    </a:lnT>
                    <a:lnB w="8229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3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merged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the master branch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when the code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working and reviewed.</a:t>
                      </a:r>
                      <a:r>
                        <a:rPr dirty="0" sz="1000" spc="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Branches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5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7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should be given a short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descriptive name,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feature/label-encoder.</a:t>
                      </a:r>
                      <a:r>
                        <a:rPr dirty="0" sz="1000" spc="-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Branch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naming 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approval guidelines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should be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properly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communicated and agreed upon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8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team to avoid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complexity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unnecessary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conflicts.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review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194">
                    <a:lnT w="82296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algn="r" marR="222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done with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pull requests to the repository of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code. Usually,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is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best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review</a:t>
                      </a:r>
                      <a:r>
                        <a:rPr dirty="0" sz="1000" spc="7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735">
                    <a:lnT w="82296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31647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small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sets, less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400 lines.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practice,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often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means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module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</a:t>
                      </a:r>
                      <a:r>
                        <a:rPr dirty="0" sz="10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92786">
                <a:tc>
                  <a:txBody>
                    <a:bodyPr/>
                    <a:lstStyle/>
                    <a:p>
                      <a:pPr marL="231140">
                        <a:lnSpc>
                          <a:spcPts val="1115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submodule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time.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601724" y="8193023"/>
          <a:ext cx="4993005" cy="807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88213">
                <a:tc>
                  <a:txBody>
                    <a:bodyPr/>
                    <a:lstStyle/>
                    <a:p>
                      <a:pPr marL="16510">
                        <a:lnSpc>
                          <a:spcPts val="1265"/>
                        </a:lnSpc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Versioning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 is essential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systems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helps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keep track</a:t>
                      </a:r>
                      <a:r>
                        <a:rPr dirty="0" sz="1100" spc="-5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which data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was used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particular version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 to generate a</a:t>
                      </a:r>
                      <a:r>
                        <a:rPr dirty="0" sz="11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Versioning data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enable reproducing models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compliance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with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89738">
                <a:tc>
                  <a:txBody>
                    <a:bodyPr/>
                    <a:lstStyle/>
                    <a:p>
                      <a:pPr marL="16510">
                        <a:lnSpc>
                          <a:spcPts val="124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business needs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law.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always backtrack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see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reason</a:t>
                      </a:r>
                      <a:r>
                        <a:rPr dirty="0" sz="11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01724" y="909827"/>
          <a:ext cx="4993005" cy="1454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2370"/>
              </a:tblGrid>
              <a:tr h="189737">
                <a:tc>
                  <a:txBody>
                    <a:bodyPr/>
                    <a:lstStyle/>
                    <a:p>
                      <a:pPr marL="16510">
                        <a:lnSpc>
                          <a:spcPts val="1275"/>
                        </a:lnSpc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certain actions taken by the </a:t>
                      </a:r>
                      <a:r>
                        <a:rPr dirty="0" sz="11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system.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Similarly,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versioning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r>
                        <a:rPr dirty="0" sz="1100" spc="-3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models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(artifacts) is important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tracking which version of a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has</a:t>
                      </a:r>
                      <a:r>
                        <a:rPr dirty="0" sz="1100" spc="-8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generated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certain results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actions for the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system. </a:t>
                      </a:r>
                      <a:r>
                        <a:rPr dirty="0" sz="11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also track or</a:t>
                      </a:r>
                      <a:r>
                        <a:rPr dirty="0" sz="1100" spc="-10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log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3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parameters used for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training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certain version of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model.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 way,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we</a:t>
                      </a:r>
                      <a:r>
                        <a:rPr dirty="0" sz="1100" spc="-4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enable end-to-end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traceability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artifacts,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data,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code.</a:t>
                      </a:r>
                      <a:r>
                        <a:rPr dirty="0" sz="1100" spc="-3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Version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685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214884"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control for code, data,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models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enhance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ML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</a:t>
                      </a:r>
                      <a:r>
                        <a:rPr dirty="0" sz="11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great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</a:tr>
              <a:tr h="189737">
                <a:tc>
                  <a:txBody>
                    <a:bodyPr/>
                    <a:lstStyle/>
                    <a:p>
                      <a:pPr marL="16510">
                        <a:lnSpc>
                          <a:spcPts val="1240"/>
                        </a:lnSpc>
                        <a:spcBef>
                          <a:spcPts val="150"/>
                        </a:spcBef>
                      </a:pP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transparency and efficiency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people developing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maintaining</a:t>
                      </a:r>
                      <a:r>
                        <a:rPr dirty="0" sz="1100" spc="-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it.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1905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386839" y="2613660"/>
          <a:ext cx="5207635" cy="6326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629"/>
                <a:gridCol w="4992370"/>
              </a:tblGrid>
              <a:tr h="188975">
                <a:tc gridSpan="2">
                  <a:txBody>
                    <a:bodyPr/>
                    <a:lstStyle/>
                    <a:p>
                      <a:pPr marL="231140" indent="-215265">
                        <a:lnSpc>
                          <a:spcPts val="1160"/>
                        </a:lnSpc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Logging: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production,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logger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useful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possible 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monitor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0">
                    <a:lnB w="79248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5458">
                <a:tc gridSpan="2"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identify important information.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50">
                          <a:solidFill>
                            <a:srgbClr val="E83D8C"/>
                          </a:solidFill>
                          <a:latin typeface="Arial"/>
                          <a:cs typeface="Arial"/>
                        </a:rPr>
                        <a:t>print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statements are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good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testing</a:t>
                      </a:r>
                      <a:r>
                        <a:rPr dirty="0" sz="1000" spc="-114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194">
                    <a:lnT w="79248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1648">
                <a:tc gridSpan="2"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debugging but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not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ideal for production.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logger contains information,</a:t>
                      </a:r>
                      <a:r>
                        <a:rPr dirty="0" sz="1000" spc="5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especially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830">
                    <a:lnT w="80772">
                      <a:solidFill>
                        <a:srgbClr val="FFFFFF"/>
                      </a:solidFill>
                      <a:prstDash val="solid"/>
                    </a:lnT>
                    <a:lnB w="80772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33933">
                <a:tc gridSpan="2"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information, warnings,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errors, that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quite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useful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monitoring</a:t>
                      </a:r>
                      <a:r>
                        <a:rPr dirty="0" sz="1000" spc="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8100">
                    <a:lnT w="80772">
                      <a:solidFill>
                        <a:srgbClr val="FFFFFF"/>
                      </a:solidFill>
                      <a:prstDash val="solid"/>
                    </a:lnT>
                    <a:lnB w="82296">
                      <a:solidFill>
                        <a:srgbClr val="FFFFFF"/>
                      </a:solidFill>
                      <a:prstDash val="solid"/>
                    </a:lnB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983992">
                <a:tc gridSpan="2"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production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systems.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66040" indent="-215265">
                        <a:lnSpc>
                          <a:spcPct val="152300"/>
                        </a:lnSpc>
                        <a:spcBef>
                          <a:spcPts val="20"/>
                        </a:spcBef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Error </a:t>
                      </a:r>
                      <a:r>
                        <a:rPr dirty="0" sz="1000" spc="10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handling: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Error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handling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vital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handling edge cases, especially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ones that  are hard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anticipate.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recommended to catch 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handle exceptions even 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if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think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don't need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to,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prevention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better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than cure.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Logging combined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exception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handling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effective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way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of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dealing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with edge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cases.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 marL="231140" marR="21590" indent="-215265">
                        <a:lnSpc>
                          <a:spcPct val="152600"/>
                        </a:lnSpc>
                        <a:spcBef>
                          <a:spcPts val="15"/>
                        </a:spcBef>
                        <a:buSzPct val="90000"/>
                        <a:buFont typeface="Symbol"/>
                        <a:buChar char=""/>
                        <a:tabLst>
                          <a:tab pos="231140" algn="l"/>
                          <a:tab pos="231775" algn="l"/>
                        </a:tabLst>
                      </a:pPr>
                      <a:r>
                        <a:rPr dirty="0" sz="1000" spc="15" b="1">
                          <a:solidFill>
                            <a:srgbClr val="6D727C"/>
                          </a:solidFill>
                          <a:latin typeface="Arial"/>
                          <a:cs typeface="Arial"/>
                        </a:rPr>
                        <a:t>Readability: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readability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enables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information transfer,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efficiency,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and code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maintainability. 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can be achieved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by following principles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 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following industry-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standard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coding practices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 as PEP-8 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(</a:t>
                      </a:r>
                      <a:r>
                        <a:rPr dirty="0" u="sng" sz="1000" spc="-10">
                          <a:solidFill>
                            <a:srgbClr val="49C4E2"/>
                          </a:solidFill>
                          <a:uFill>
                            <a:solidFill>
                              <a:srgbClr val="49C4E2"/>
                            </a:solidFill>
                          </a:uFill>
                          <a:latin typeface="Arimo"/>
                          <a:cs typeface="Arimo"/>
                        </a:rPr>
                        <a:t>https://</a:t>
                      </a:r>
                      <a:r>
                        <a:rPr dirty="0" u="sng" sz="1000" spc="-10">
                          <a:solidFill>
                            <a:srgbClr val="49C4E2"/>
                          </a:solidFill>
                          <a:uFill>
                            <a:solidFill>
                              <a:srgbClr val="49C4E2"/>
                            </a:solidFill>
                          </a:uFill>
                          <a:latin typeface="Arimo"/>
                          <a:cs typeface="Arimo"/>
                          <a:hlinkClick r:id="rId2"/>
                        </a:rPr>
                        <a:t>www.python.org/dev/peps/pep-0008/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  <a:hlinkClick r:id="rId2"/>
                        </a:rPr>
                        <a:t>) </a:t>
                      </a:r>
                      <a:r>
                        <a:rPr dirty="0" sz="1000" spc="-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or the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JavaScript standard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style (depending on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language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you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are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using).  Readability is also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increased by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using docstrings.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docstring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text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written 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at the beginning of, for example,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function, describing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what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does and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possibly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what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takes as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input.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000" spc="2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some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cases, </a:t>
                      </a:r>
                      <a:r>
                        <a:rPr dirty="0" sz="10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it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enough to have a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one-liner explanation,  </a:t>
                      </a: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such as</a:t>
                      </a:r>
                      <a:r>
                        <a:rPr dirty="0" sz="100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0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this:</a:t>
                      </a:r>
                      <a:endParaRPr sz="1000">
                        <a:latin typeface="Arimo"/>
                        <a:cs typeface="Arimo"/>
                      </a:endParaRPr>
                    </a:p>
                  </a:txBody>
                  <a:tcPr marL="0" marR="0" marB="0" marT="36194">
                    <a:lnT w="82296">
                      <a:solidFill>
                        <a:srgbClr val="FFFFFF"/>
                      </a:solidFill>
                      <a:prstDash val="solid"/>
                    </a:lnT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886968"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dirty="0" sz="900">
                          <a:solidFill>
                            <a:srgbClr val="444954"/>
                          </a:solidFill>
                          <a:latin typeface="Symbol"/>
                          <a:cs typeface="Symbol"/>
                        </a:rPr>
                        <a:t></a:t>
                      </a:r>
                      <a:endParaRPr sz="900">
                        <a:latin typeface="Symbol"/>
                        <a:cs typeface="Symbo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</a:pPr>
                      <a:r>
                        <a:rPr dirty="0" sz="900">
                          <a:solidFill>
                            <a:srgbClr val="444954"/>
                          </a:solidFill>
                          <a:latin typeface="Symbol"/>
                          <a:cs typeface="Symbol"/>
                        </a:rPr>
                        <a:t></a:t>
                      </a:r>
                      <a:endParaRPr sz="900">
                        <a:latin typeface="Symbol"/>
                        <a:cs typeface="Symbol"/>
                      </a:endParaRPr>
                    </a:p>
                  </a:txBody>
                  <a:tcPr marL="0" marR="0" marB="0" marT="77470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000" spc="-5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  <a:r>
                        <a:rPr dirty="0" sz="1000" spc="-25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0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swap(a,b):</a:t>
                      </a:r>
                      <a:endParaRPr sz="1000">
                        <a:latin typeface="Courier New"/>
                        <a:cs typeface="Courier New"/>
                      </a:endParaRPr>
                    </a:p>
                    <a:p>
                      <a:pPr marL="88265" marR="154940" indent="-71755">
                        <a:lnSpc>
                          <a:spcPct val="187000"/>
                        </a:lnSpc>
                        <a:spcBef>
                          <a:spcPts val="135"/>
                        </a:spcBef>
                      </a:pPr>
                      <a:r>
                        <a:rPr dirty="0" sz="1000" spc="-10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"""Swaps the variables a and </a:t>
                      </a:r>
                      <a:r>
                        <a:rPr dirty="0" sz="1000" spc="-20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b. </a:t>
                      </a:r>
                      <a:r>
                        <a:rPr dirty="0" sz="1000" spc="-10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Returns the swapped variables"""  return b,</a:t>
                      </a:r>
                      <a:r>
                        <a:rPr dirty="0" sz="1000" spc="-25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0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64769"/>
                </a:tc>
              </a:tr>
              <a:tr h="9966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10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Copy</a:t>
                      </a:r>
                      <a:endParaRPr sz="1000">
                        <a:latin typeface="Arimo"/>
                        <a:cs typeface="Arimo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6510" marR="369570">
                        <a:lnSpc>
                          <a:spcPct val="128200"/>
                        </a:lnSpc>
                      </a:pP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longer docstring is needed for a </a:t>
                      </a:r>
                      <a:r>
                        <a:rPr dirty="0" sz="1100" spc="1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more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complex function. </a:t>
                      </a:r>
                      <a:r>
                        <a:rPr dirty="0" sz="1100" spc="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Explaining the 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arguments and returns is a good</a:t>
                      </a:r>
                      <a:r>
                        <a:rPr dirty="0" sz="1100" spc="-25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100" spc="10">
                          <a:solidFill>
                            <a:srgbClr val="6D727C"/>
                          </a:solidFill>
                          <a:latin typeface="Arimo"/>
                          <a:cs typeface="Arimo"/>
                        </a:rPr>
                        <a:t>idea:</a:t>
                      </a:r>
                      <a:endParaRPr sz="1100">
                        <a:latin typeface="Arimo"/>
                        <a:cs typeface="Arimo"/>
                      </a:endParaRPr>
                    </a:p>
                  </a:txBody>
                  <a:tcPr marL="0" marR="0" marB="0" marT="78740">
                    <a:solidFill>
                      <a:srgbClr val="F4F6F9"/>
                    </a:solidFill>
                  </a:tcPr>
                </a:tc>
              </a:tr>
              <a:tr h="568451">
                <a:tc gridSpan="2">
                  <a:txBody>
                    <a:bodyPr/>
                    <a:lstStyle/>
                    <a:p>
                      <a:pPr marL="302895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dirty="0" sz="1000" spc="-5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dirty="0" sz="1000" spc="-10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function_with_types_in_docstring(param1, param2):</a:t>
                      </a:r>
                      <a:r>
                        <a:rPr dirty="0" sz="1000" spc="-50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0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"""Example</a:t>
                      </a:r>
                      <a:endParaRPr sz="10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02895">
                        <a:lnSpc>
                          <a:spcPct val="100000"/>
                        </a:lnSpc>
                      </a:pPr>
                      <a:r>
                        <a:rPr dirty="0" sz="1000" spc="-10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function with types documented </a:t>
                      </a:r>
                      <a:r>
                        <a:rPr dirty="0" sz="1000" spc="-15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in </a:t>
                      </a:r>
                      <a:r>
                        <a:rPr dirty="0" sz="1000" spc="-10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the</a:t>
                      </a:r>
                      <a:r>
                        <a:rPr dirty="0" sz="1000" spc="-45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000" spc="-10">
                          <a:solidFill>
                            <a:srgbClr val="444954"/>
                          </a:solidFill>
                          <a:latin typeface="Courier New"/>
                          <a:cs typeface="Courier New"/>
                        </a:rPr>
                        <a:t>docstring.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B="0" marT="49530"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4302" y="898397"/>
            <a:ext cx="428752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`PEP 484`_ type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annotations are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supported.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If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 attribute,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7416" y="1182781"/>
            <a:ext cx="107886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parameter,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and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475" y="1147571"/>
            <a:ext cx="1196975" cy="279400"/>
          </a:xfrm>
          <a:custGeom>
            <a:avLst/>
            <a:gdLst/>
            <a:ahLst/>
            <a:cxnLst/>
            <a:rect l="l" t="t" r="r" b="b"/>
            <a:pathLst>
              <a:path w="1196975" h="279400">
                <a:moveTo>
                  <a:pt x="1196352" y="12"/>
                </a:moveTo>
                <a:lnTo>
                  <a:pt x="1124724" y="12"/>
                </a:lnTo>
                <a:lnTo>
                  <a:pt x="0" y="0"/>
                </a:lnTo>
                <a:lnTo>
                  <a:pt x="0" y="71628"/>
                </a:lnTo>
                <a:lnTo>
                  <a:pt x="1124724" y="71628"/>
                </a:lnTo>
                <a:lnTo>
                  <a:pt x="112472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124724" y="278892"/>
                </a:lnTo>
                <a:lnTo>
                  <a:pt x="1196352" y="278892"/>
                </a:lnTo>
                <a:lnTo>
                  <a:pt x="11963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54302" y="1468374"/>
            <a:ext cx="481330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return types are annotated according to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`PEP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484`_, they do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not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7416" y="1752757"/>
            <a:ext cx="77851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need to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be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18475" y="1717547"/>
            <a:ext cx="896619" cy="279400"/>
          </a:xfrm>
          <a:custGeom>
            <a:avLst/>
            <a:gdLst/>
            <a:ahLst/>
            <a:cxnLst/>
            <a:rect l="l" t="t" r="r" b="b"/>
            <a:pathLst>
              <a:path w="896619" h="279400">
                <a:moveTo>
                  <a:pt x="896124" y="12"/>
                </a:moveTo>
                <a:lnTo>
                  <a:pt x="824496" y="12"/>
                </a:lnTo>
                <a:lnTo>
                  <a:pt x="0" y="0"/>
                </a:lnTo>
                <a:lnTo>
                  <a:pt x="0" y="71628"/>
                </a:lnTo>
                <a:lnTo>
                  <a:pt x="824496" y="71628"/>
                </a:lnTo>
                <a:lnTo>
                  <a:pt x="824496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824496" y="278892"/>
                </a:lnTo>
                <a:lnTo>
                  <a:pt x="896124" y="278904"/>
                </a:lnTo>
                <a:lnTo>
                  <a:pt x="89612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54302" y="2038350"/>
            <a:ext cx="202882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included in the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docstring: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18475" y="2289047"/>
            <a:ext cx="3079115" cy="850900"/>
          </a:xfrm>
          <a:custGeom>
            <a:avLst/>
            <a:gdLst/>
            <a:ahLst/>
            <a:cxnLst/>
            <a:rect l="l" t="t" r="r" b="b"/>
            <a:pathLst>
              <a:path w="3079115" h="850900">
                <a:moveTo>
                  <a:pt x="519696" y="12"/>
                </a:moveTo>
                <a:lnTo>
                  <a:pt x="448068" y="12"/>
                </a:lnTo>
                <a:lnTo>
                  <a:pt x="0" y="0"/>
                </a:lnTo>
                <a:lnTo>
                  <a:pt x="0" y="71628"/>
                </a:lnTo>
                <a:lnTo>
                  <a:pt x="448056" y="71628"/>
                </a:lnTo>
                <a:lnTo>
                  <a:pt x="448056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448056" y="278892"/>
                </a:lnTo>
                <a:lnTo>
                  <a:pt x="519696" y="278904"/>
                </a:lnTo>
                <a:lnTo>
                  <a:pt x="519696" y="12"/>
                </a:lnTo>
                <a:close/>
              </a:path>
              <a:path w="3079115" h="850900">
                <a:moveTo>
                  <a:pt x="3002292" y="285000"/>
                </a:moveTo>
                <a:lnTo>
                  <a:pt x="293066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930664" y="356616"/>
                </a:lnTo>
                <a:lnTo>
                  <a:pt x="2930664" y="493776"/>
                </a:lnTo>
                <a:lnTo>
                  <a:pt x="71640" y="493776"/>
                </a:lnTo>
                <a:lnTo>
                  <a:pt x="71640" y="356628"/>
                </a:lnTo>
                <a:lnTo>
                  <a:pt x="12" y="356628"/>
                </a:lnTo>
                <a:lnTo>
                  <a:pt x="12" y="493776"/>
                </a:lnTo>
                <a:lnTo>
                  <a:pt x="0" y="565404"/>
                </a:lnTo>
                <a:lnTo>
                  <a:pt x="2930664" y="565404"/>
                </a:lnTo>
                <a:lnTo>
                  <a:pt x="3002292" y="565404"/>
                </a:lnTo>
                <a:lnTo>
                  <a:pt x="3002292" y="285000"/>
                </a:lnTo>
                <a:close/>
              </a:path>
              <a:path w="3079115" h="850900">
                <a:moveTo>
                  <a:pt x="3078492" y="569988"/>
                </a:moveTo>
                <a:lnTo>
                  <a:pt x="3006864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3006864" y="641604"/>
                </a:lnTo>
                <a:lnTo>
                  <a:pt x="3006864" y="778764"/>
                </a:lnTo>
                <a:lnTo>
                  <a:pt x="71640" y="778764"/>
                </a:lnTo>
                <a:lnTo>
                  <a:pt x="71640" y="641616"/>
                </a:lnTo>
                <a:lnTo>
                  <a:pt x="12" y="641616"/>
                </a:lnTo>
                <a:lnTo>
                  <a:pt x="12" y="778764"/>
                </a:lnTo>
                <a:lnTo>
                  <a:pt x="0" y="850392"/>
                </a:lnTo>
                <a:lnTo>
                  <a:pt x="3006864" y="850392"/>
                </a:lnTo>
                <a:lnTo>
                  <a:pt x="3078492" y="850404"/>
                </a:lnTo>
                <a:lnTo>
                  <a:pt x="3078492" y="569988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7416" y="2324257"/>
            <a:ext cx="2957830" cy="10318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Args:</a:t>
            </a:r>
            <a:endParaRPr sz="1000">
              <a:latin typeface="Courier New"/>
              <a:cs typeface="Courier New"/>
            </a:endParaRPr>
          </a:p>
          <a:p>
            <a:pPr marL="314325" marR="5080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param1 (int): The first parameter.  param2 (str): The second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parameter.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Returns: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18475" y="3144011"/>
            <a:ext cx="745490" cy="280670"/>
          </a:xfrm>
          <a:custGeom>
            <a:avLst/>
            <a:gdLst/>
            <a:ahLst/>
            <a:cxnLst/>
            <a:rect l="l" t="t" r="r" b="b"/>
            <a:pathLst>
              <a:path w="745489" h="280670">
                <a:moveTo>
                  <a:pt x="745248" y="12"/>
                </a:moveTo>
                <a:lnTo>
                  <a:pt x="673620" y="12"/>
                </a:lnTo>
                <a:lnTo>
                  <a:pt x="0" y="0"/>
                </a:lnTo>
                <a:lnTo>
                  <a:pt x="0" y="71628"/>
                </a:lnTo>
                <a:lnTo>
                  <a:pt x="673620" y="71628"/>
                </a:lnTo>
                <a:lnTo>
                  <a:pt x="673620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673620" y="280416"/>
                </a:lnTo>
                <a:lnTo>
                  <a:pt x="745248" y="280416"/>
                </a:lnTo>
                <a:lnTo>
                  <a:pt x="7452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54302" y="3464814"/>
            <a:ext cx="4811395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41148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bool: The return value.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True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for success, False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otherwise.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32393" y="3749197"/>
            <a:ext cx="25209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"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"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18475" y="3713987"/>
            <a:ext cx="2626360" cy="280670"/>
          </a:xfrm>
          <a:custGeom>
            <a:avLst/>
            <a:gdLst/>
            <a:ahLst/>
            <a:cxnLst/>
            <a:rect l="l" t="t" r="r" b="b"/>
            <a:pathLst>
              <a:path w="2626360" h="280670">
                <a:moveTo>
                  <a:pt x="2625864" y="12"/>
                </a:moveTo>
                <a:lnTo>
                  <a:pt x="2554236" y="12"/>
                </a:lnTo>
                <a:lnTo>
                  <a:pt x="0" y="0"/>
                </a:lnTo>
                <a:lnTo>
                  <a:pt x="0" y="71628"/>
                </a:lnTo>
                <a:lnTo>
                  <a:pt x="2554236" y="71628"/>
                </a:lnTo>
                <a:lnTo>
                  <a:pt x="2554236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2554236" y="280416"/>
                </a:lnTo>
                <a:lnTo>
                  <a:pt x="2625864" y="280428"/>
                </a:lnTo>
                <a:lnTo>
                  <a:pt x="26258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601724" y="3997452"/>
            <a:ext cx="4993005" cy="23177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76835" rIns="0" bIns="0" rtlCol="0" vert="horz">
            <a:spAutoFit/>
          </a:bodyPr>
          <a:lstStyle/>
          <a:p>
            <a:pPr marL="16510">
              <a:lnSpc>
                <a:spcPct val="100000"/>
              </a:lnSpc>
              <a:spcBef>
                <a:spcPts val="60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6019" y="4382156"/>
            <a:ext cx="5372735" cy="37992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86690">
              <a:lnSpc>
                <a:spcPct val="128200"/>
              </a:lnSpc>
              <a:spcBef>
                <a:spcPts val="95"/>
              </a:spcBef>
            </a:pP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Commenting and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documenting: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Commenting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documentation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vital for  maintaining sustainable code.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not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always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possible to explain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code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clearly.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Comments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useful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cases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prevent confusion and explain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endParaRPr sz="1100">
              <a:latin typeface="Arimo"/>
              <a:cs typeface="Arimo"/>
            </a:endParaRPr>
          </a:p>
          <a:p>
            <a:pPr marL="12700" marR="1841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code. Comments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convey information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copyright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info, intent, clarification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code, possible warnings, and elaboration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code. Elaborate documentation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modules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enable a team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efficiently,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extended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developers. For documentation, open source tools 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available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documenting APIs such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Swagger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5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https://swagger.io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  the Docs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u="sng" sz="1000" spc="-5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https://readthedocs.org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Using the right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tools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documentation can enable  efficiency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standardize knowledge for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developers.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What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is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good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data for</a:t>
            </a:r>
            <a:r>
              <a:rPr dirty="0" sz="2250" spc="-3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ML?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3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Good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are a result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on good-quality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 Before proceeding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training, a pre-requisite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good-quality data. Therefore,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to  process the data to increase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quality. So, determining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essential. Five characteristics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enable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discern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as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6839" y="8417052"/>
            <a:ext cx="5207635" cy="15240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85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Accuracy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Accuracy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crucial characteristic of data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quality,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having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inaccurate</a:t>
            </a:r>
            <a:endParaRPr sz="1000">
              <a:latin typeface="Arimo"/>
              <a:cs typeface="Arim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6839" y="8651747"/>
            <a:ext cx="5207635" cy="1498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lead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poor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performance and consequences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real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life.</a:t>
            </a:r>
            <a:r>
              <a:rPr dirty="0" sz="1000" spc="-8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941832"/>
            <a:ext cx="5207635" cy="15113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check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accuracy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confirm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whether the information represents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0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real-life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1175003"/>
            <a:ext cx="5207635" cy="364236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>
              <a:lnSpc>
                <a:spcPts val="117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situation or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not.</a:t>
            </a:r>
            <a:endParaRPr sz="1000">
              <a:latin typeface="Arimo"/>
              <a:cs typeface="Arimo"/>
            </a:endParaRPr>
          </a:p>
          <a:p>
            <a:pPr marL="231140" marR="158115" indent="-215265">
              <a:lnSpc>
                <a:spcPct val="1525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Completeness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In most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cases,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incomplete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information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unusable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lead to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incorrect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outcomes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trained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It is vital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check the  comprehensiveness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000">
              <a:latin typeface="Arimo"/>
              <a:cs typeface="Arimo"/>
            </a:endParaRPr>
          </a:p>
          <a:p>
            <a:pPr marL="231140" marR="35560" indent="-215265">
              <a:lnSpc>
                <a:spcPct val="1528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Reliability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: Contradictions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duplications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lead to the unreliability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data. Reliability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vital characteristic; trusting the data is essential, primarily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used to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real-life decisions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ML.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degree,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assess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reliability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of 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examining bias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distribution. In case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extremities,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might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reliable for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might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carry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bias.</a:t>
            </a:r>
            <a:endParaRPr sz="1000">
              <a:latin typeface="Arimo"/>
              <a:cs typeface="Arimo"/>
            </a:endParaRPr>
          </a:p>
          <a:p>
            <a:pPr algn="just" marL="231140" marR="342265" indent="-215265">
              <a:lnSpc>
                <a:spcPct val="152500"/>
              </a:lnSpc>
              <a:spcBef>
                <a:spcPts val="10"/>
              </a:spcBef>
              <a:buSzPct val="90000"/>
              <a:buFont typeface="Symbol"/>
              <a:buChar char=""/>
              <a:tabLst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Relevance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relevance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plays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 essential role in contextualizing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determining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irrelevant information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gathered.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relevant 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 enable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appropriate decisions in real-life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contexts using</a:t>
            </a:r>
            <a:r>
              <a:rPr dirty="0" sz="1000" spc="-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ML.</a:t>
            </a:r>
            <a:endParaRPr sz="1000">
              <a:latin typeface="Arimo"/>
              <a:cs typeface="Arimo"/>
            </a:endParaRPr>
          </a:p>
          <a:p>
            <a:pPr marL="231140" marR="139065" indent="-215265">
              <a:lnSpc>
                <a:spcPct val="1527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Timeliness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: Obsolete 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out-of-date information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costs businesses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time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money;  having up-to-date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information is vital in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cases and can improve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quality of  data.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Decisions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enabled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using untimely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costly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can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lead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wrong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decisions.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4970421"/>
            <a:ext cx="5331460" cy="1852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five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characteristics are maximized,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ensures the highest data quality.  With these principles in mind,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delve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implementation, where code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meets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276225">
              <a:lnSpc>
                <a:spcPct val="128200"/>
              </a:lnSpc>
              <a:spcBef>
                <a:spcPts val="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Firstly, 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assess the data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training.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get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started, clone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repository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DevOps project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(from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GitHub):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git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clone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6611124"/>
            <a:ext cx="821690" cy="279400"/>
          </a:xfrm>
          <a:custGeom>
            <a:avLst/>
            <a:gdLst/>
            <a:ahLst/>
            <a:cxnLst/>
            <a:rect l="l" t="t" r="r" b="b"/>
            <a:pathLst>
              <a:path w="821689" h="279400">
                <a:moveTo>
                  <a:pt x="821436" y="0"/>
                </a:moveTo>
                <a:lnTo>
                  <a:pt x="749808" y="0"/>
                </a:lnTo>
                <a:lnTo>
                  <a:pt x="0" y="0"/>
                </a:lnTo>
                <a:lnTo>
                  <a:pt x="0" y="71615"/>
                </a:lnTo>
                <a:lnTo>
                  <a:pt x="749808" y="71615"/>
                </a:lnTo>
                <a:lnTo>
                  <a:pt x="749808" y="207251"/>
                </a:lnTo>
                <a:lnTo>
                  <a:pt x="71628" y="207251"/>
                </a:lnTo>
                <a:lnTo>
                  <a:pt x="71628" y="71628"/>
                </a:lnTo>
                <a:lnTo>
                  <a:pt x="0" y="71628"/>
                </a:lnTo>
                <a:lnTo>
                  <a:pt x="0" y="207251"/>
                </a:lnTo>
                <a:lnTo>
                  <a:pt x="0" y="278879"/>
                </a:lnTo>
                <a:lnTo>
                  <a:pt x="749808" y="278879"/>
                </a:lnTo>
                <a:lnTo>
                  <a:pt x="821436" y="278879"/>
                </a:lnTo>
                <a:lnTo>
                  <a:pt x="821436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24534" y="6931914"/>
            <a:ext cx="503872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  <a:hlinkClick r:id="rId2"/>
              </a:rPr>
              <a:t>https://xxxxxxxxx@dev.azure.com/xxxxx/Learn_MLOps/_git/Learn_MLOps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7157238"/>
            <a:ext cx="5308600" cy="1007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mo"/>
              <a:cs typeface="Arimo"/>
            </a:endParaRPr>
          </a:p>
          <a:p>
            <a:pPr algn="just"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Next, open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terminal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folder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the cloned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repository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spin up  the JupyterLab server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so, type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command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 the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terminal:</a:t>
            </a:r>
            <a:endParaRPr sz="11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4534" y="8358378"/>
            <a:ext cx="899160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jupyter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lab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6019" y="8583701"/>
            <a:ext cx="33210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C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6477"/>
            <a:ext cx="5335905" cy="255524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automatically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window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browser</a:t>
            </a:r>
            <a:endParaRPr sz="1100">
              <a:latin typeface="Arimo"/>
              <a:cs typeface="Arimo"/>
            </a:endParaRPr>
          </a:p>
          <a:p>
            <a:pPr marL="12700" marR="49530">
              <a:lnSpc>
                <a:spcPts val="1689"/>
              </a:lnSpc>
              <a:spcBef>
                <a:spcPts val="10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at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http://localhost:8888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code and execute the code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JupyterLab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interface.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Code_meets_data_c3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there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Python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script  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dataprocessing.py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.ipynb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notebook 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dataprocessing.ipynb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);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free to</a:t>
            </a:r>
            <a:r>
              <a:rPr dirty="0" sz="1100" spc="-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run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create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notebook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upcoming steps.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computing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tasks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described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3.6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processing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locally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PC, followed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training, deploying, and monitoring on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targets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cloud. This 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acquire experience of implementing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various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setups. 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rest of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 data processing (locally)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best quality in order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(in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cloud, which is  described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next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chapter).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7962900"/>
            <a:ext cx="1572895" cy="564515"/>
          </a:xfrm>
          <a:custGeom>
            <a:avLst/>
            <a:gdLst/>
            <a:ahLst/>
            <a:cxnLst/>
            <a:rect l="l" t="t" r="r" b="b"/>
            <a:pathLst>
              <a:path w="1572895" h="564515">
                <a:moveTo>
                  <a:pt x="1496568" y="12"/>
                </a:moveTo>
                <a:lnTo>
                  <a:pt x="1424927" y="12"/>
                </a:lnTo>
                <a:lnTo>
                  <a:pt x="0" y="0"/>
                </a:lnTo>
                <a:lnTo>
                  <a:pt x="0" y="71628"/>
                </a:lnTo>
                <a:lnTo>
                  <a:pt x="1424927" y="71628"/>
                </a:lnTo>
                <a:lnTo>
                  <a:pt x="1424927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424927" y="278892"/>
                </a:lnTo>
                <a:lnTo>
                  <a:pt x="1496568" y="278904"/>
                </a:lnTo>
                <a:lnTo>
                  <a:pt x="1496568" y="12"/>
                </a:lnTo>
                <a:close/>
              </a:path>
              <a:path w="1572895" h="564515">
                <a:moveTo>
                  <a:pt x="1572768" y="285000"/>
                </a:moveTo>
                <a:lnTo>
                  <a:pt x="1501127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1501127" y="356616"/>
                </a:lnTo>
                <a:lnTo>
                  <a:pt x="1501127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1501127" y="563880"/>
                </a:lnTo>
                <a:lnTo>
                  <a:pt x="1572768" y="563892"/>
                </a:lnTo>
                <a:lnTo>
                  <a:pt x="1572768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19" y="6365511"/>
            <a:ext cx="5400040" cy="23774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3.6 – Computation locations for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data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and ML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tasks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43815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process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raw data and 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 on your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PC.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importing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required  packages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importing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raw dataset (as shown</a:t>
            </a:r>
            <a:r>
              <a:rPr dirty="0" sz="1100" spc="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ts val="1700"/>
              </a:lnSpc>
              <a:spcBef>
                <a:spcPts val="10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dataprocessing.ipynb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.py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scripts).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Python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instructions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notebooks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must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executed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existing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notebook:</a:t>
            </a:r>
            <a:endParaRPr sz="1100">
              <a:latin typeface="Arimo"/>
              <a:cs typeface="Arimo"/>
            </a:endParaRPr>
          </a:p>
          <a:p>
            <a:pPr marL="83820" marR="3877945">
              <a:lnSpc>
                <a:spcPct val="187000"/>
              </a:lnSpc>
              <a:spcBef>
                <a:spcPts val="56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%matplotlib inline  import pandas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pd 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numpy as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8532876"/>
            <a:ext cx="1496695" cy="279400"/>
          </a:xfrm>
          <a:custGeom>
            <a:avLst/>
            <a:gdLst/>
            <a:ahLst/>
            <a:cxnLst/>
            <a:rect l="l" t="t" r="r" b="b"/>
            <a:pathLst>
              <a:path w="1496695" h="279400">
                <a:moveTo>
                  <a:pt x="1496568" y="12"/>
                </a:moveTo>
                <a:lnTo>
                  <a:pt x="1424927" y="12"/>
                </a:lnTo>
                <a:lnTo>
                  <a:pt x="0" y="0"/>
                </a:lnTo>
                <a:lnTo>
                  <a:pt x="0" y="71628"/>
                </a:lnTo>
                <a:lnTo>
                  <a:pt x="1424927" y="71628"/>
                </a:lnTo>
                <a:lnTo>
                  <a:pt x="1424927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424927" y="278892"/>
                </a:lnTo>
                <a:lnTo>
                  <a:pt x="1496568" y="278904"/>
                </a:lnTo>
                <a:lnTo>
                  <a:pt x="14965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24534" y="8853678"/>
            <a:ext cx="278130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matplotlib import pyplot as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plt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0244" y="3605999"/>
            <a:ext cx="5322074" cy="25153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4534" y="898397"/>
            <a:ext cx="278130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matplotlib.pyplot import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figure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7647" y="1182781"/>
            <a:ext cx="160591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seaborn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sns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8720" y="1147571"/>
            <a:ext cx="1724025" cy="279400"/>
          </a:xfrm>
          <a:custGeom>
            <a:avLst/>
            <a:gdLst/>
            <a:ahLst/>
            <a:cxnLst/>
            <a:rect l="l" t="t" r="r" b="b"/>
            <a:pathLst>
              <a:path w="1724025" h="279400">
                <a:moveTo>
                  <a:pt x="1723644" y="12"/>
                </a:moveTo>
                <a:lnTo>
                  <a:pt x="1652016" y="12"/>
                </a:lnTo>
                <a:lnTo>
                  <a:pt x="0" y="0"/>
                </a:lnTo>
                <a:lnTo>
                  <a:pt x="0" y="71628"/>
                </a:lnTo>
                <a:lnTo>
                  <a:pt x="1652016" y="71628"/>
                </a:lnTo>
                <a:lnTo>
                  <a:pt x="165201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652016" y="278892"/>
                </a:lnTo>
                <a:lnTo>
                  <a:pt x="1723644" y="278892"/>
                </a:lnTo>
                <a:lnTo>
                  <a:pt x="17236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24534" y="1468374"/>
            <a:ext cx="3307079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 import Workspace,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7647" y="1752757"/>
            <a:ext cx="115443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#import</a:t>
            </a:r>
            <a:r>
              <a:rPr dirty="0" sz="1000" spc="-7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1717547"/>
            <a:ext cx="1272540" cy="279400"/>
          </a:xfrm>
          <a:custGeom>
            <a:avLst/>
            <a:gdLst/>
            <a:ahLst/>
            <a:cxnLst/>
            <a:rect l="l" t="t" r="r" b="b"/>
            <a:pathLst>
              <a:path w="1272539" h="279400">
                <a:moveTo>
                  <a:pt x="1272540" y="12"/>
                </a:moveTo>
                <a:lnTo>
                  <a:pt x="1200912" y="12"/>
                </a:lnTo>
                <a:lnTo>
                  <a:pt x="0" y="0"/>
                </a:lnTo>
                <a:lnTo>
                  <a:pt x="0" y="71628"/>
                </a:lnTo>
                <a:lnTo>
                  <a:pt x="1200912" y="71628"/>
                </a:lnTo>
                <a:lnTo>
                  <a:pt x="1200912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200912" y="278892"/>
                </a:lnTo>
                <a:lnTo>
                  <a:pt x="1272540" y="278904"/>
                </a:lnTo>
                <a:lnTo>
                  <a:pt x="12725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24534" y="2038350"/>
            <a:ext cx="390906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df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pd.read_csv('Dataset/weather_dataset_raw.csv')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6019" y="2265197"/>
            <a:ext cx="5405755" cy="32746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Arimo"/>
              <a:cs typeface="Arimo"/>
            </a:endParaRPr>
          </a:p>
          <a:p>
            <a:pPr marL="12700" marR="254635">
              <a:lnSpc>
                <a:spcPct val="1290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this, 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pandas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DataFrame, </a:t>
            </a: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df</a:t>
            </a:r>
            <a:r>
              <a:rPr dirty="0" sz="1100" spc="8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further  processing.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Data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preprocessing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cannot 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directly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passed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training purposes.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 to refine or preprocess the data before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further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the  imported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series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preprocess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suitable  shape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training.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assessing the quality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accuracy, completeness,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reliability,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relevance,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timeliness. 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calibrate  the required data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encode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text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numerical data, 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ideal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training.  Lastly,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analyze the correlations and time series,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filter out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irrelevant data  for training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100">
              <a:latin typeface="Arimo"/>
              <a:cs typeface="Arim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6019" y="5742030"/>
            <a:ext cx="274002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Data quality</a:t>
            </a:r>
            <a:r>
              <a:rPr dirty="0" sz="1800" spc="-9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assessment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019" y="6188097"/>
            <a:ext cx="5247640" cy="885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assess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look for accuracy, completeness,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reliability,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relevance,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timeliness. Firstly,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is complete and reliable by  assessing the formats, cumulative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anomalies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missing data.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use pandas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functions as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4534" y="7268718"/>
            <a:ext cx="105029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df.describe()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6019" y="7494041"/>
            <a:ext cx="5361305" cy="7924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9099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describe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observe descriptive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output as  follows: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285763"/>
            <a:ext cx="5389880" cy="14395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3.7 – Descriptive statistics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the</a:t>
            </a:r>
            <a:r>
              <a:rPr dirty="0" sz="1100" spc="-3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DataFrame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algn="just" marL="12700" marR="37465">
              <a:lnSpc>
                <a:spcPct val="128200"/>
              </a:lnSpc>
            </a:pP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observations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made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conclude the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coherent,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relevant as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depicts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real-life statistics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a mean temperature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~11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wind speed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</a:t>
            </a:r>
            <a:endParaRPr sz="1100">
              <a:latin typeface="Arimo"/>
              <a:cs typeface="Arimo"/>
            </a:endParaRPr>
          </a:p>
          <a:p>
            <a:pPr algn="just"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~10 kmph. Minimum temperatures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Finland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tend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reach around ~-21 C, and there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 average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visibility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10 km. Facts like these depict the relevance and data origin  conditions. Now,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 formats: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4534" y="3918965"/>
            <a:ext cx="749935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df.dtypes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4144290"/>
            <a:ext cx="2390140" cy="5772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formats of each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86840" y="4956060"/>
            <a:ext cx="5207635" cy="620395"/>
          </a:xfrm>
          <a:custGeom>
            <a:avLst/>
            <a:gdLst/>
            <a:ahLst/>
            <a:cxnLst/>
            <a:rect l="l" t="t" r="r" b="b"/>
            <a:pathLst>
              <a:path w="5207634" h="620395">
                <a:moveTo>
                  <a:pt x="5207508" y="0"/>
                </a:moveTo>
                <a:lnTo>
                  <a:pt x="0" y="0"/>
                </a:lnTo>
                <a:lnTo>
                  <a:pt x="0" y="153911"/>
                </a:lnTo>
                <a:lnTo>
                  <a:pt x="0" y="387083"/>
                </a:lnTo>
                <a:lnTo>
                  <a:pt x="0" y="620268"/>
                </a:lnTo>
                <a:lnTo>
                  <a:pt x="5207508" y="620268"/>
                </a:lnTo>
                <a:lnTo>
                  <a:pt x="5207508" y="387083"/>
                </a:lnTo>
                <a:lnTo>
                  <a:pt x="5207508" y="153911"/>
                </a:lnTo>
                <a:lnTo>
                  <a:pt x="5207508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07664" y="4855736"/>
            <a:ext cx="539750" cy="72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117475" indent="55880">
              <a:lnSpc>
                <a:spcPct val="154000"/>
              </a:lnSpc>
              <a:spcBef>
                <a:spcPts val="100"/>
              </a:spcBef>
            </a:pPr>
            <a:r>
              <a:rPr dirty="0" sz="1000" spc="320">
                <a:solidFill>
                  <a:srgbClr val="E83D8C"/>
                </a:solidFill>
                <a:latin typeface="Arial"/>
                <a:cs typeface="Arial"/>
              </a:rPr>
              <a:t>i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n</a:t>
            </a:r>
            <a:r>
              <a:rPr dirty="0" sz="1000" spc="254">
                <a:solidFill>
                  <a:srgbClr val="E83D8C"/>
                </a:solidFill>
                <a:latin typeface="Arial"/>
                <a:cs typeface="Arial"/>
              </a:rPr>
              <a:t>t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64  o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b</a:t>
            </a:r>
            <a:r>
              <a:rPr dirty="0" sz="1000" spc="310">
                <a:solidFill>
                  <a:srgbClr val="E83D8C"/>
                </a:solidFill>
                <a:latin typeface="Arial"/>
                <a:cs typeface="Arial"/>
              </a:rPr>
              <a:t>j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e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c</a:t>
            </a:r>
            <a:r>
              <a:rPr dirty="0" sz="1000" spc="265">
                <a:solidFill>
                  <a:srgbClr val="E83D8C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625"/>
              </a:spcBef>
            </a:pP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ob</a:t>
            </a:r>
            <a:r>
              <a:rPr dirty="0" sz="1000" spc="320">
                <a:solidFill>
                  <a:srgbClr val="E83D8C"/>
                </a:solidFill>
                <a:latin typeface="Arial"/>
                <a:cs typeface="Arial"/>
              </a:rPr>
              <a:t>j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e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c</a:t>
            </a:r>
            <a:r>
              <a:rPr dirty="0" sz="1000" spc="265">
                <a:solidFill>
                  <a:srgbClr val="E83D8C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86840" y="5576328"/>
            <a:ext cx="5207635" cy="698500"/>
          </a:xfrm>
          <a:custGeom>
            <a:avLst/>
            <a:gdLst/>
            <a:ahLst/>
            <a:cxnLst/>
            <a:rect l="l" t="t" r="r" b="b"/>
            <a:pathLst>
              <a:path w="5207634" h="698500">
                <a:moveTo>
                  <a:pt x="5207508" y="0"/>
                </a:moveTo>
                <a:lnTo>
                  <a:pt x="0" y="0"/>
                </a:lnTo>
                <a:lnTo>
                  <a:pt x="0" y="233159"/>
                </a:lnTo>
                <a:lnTo>
                  <a:pt x="0" y="464807"/>
                </a:lnTo>
                <a:lnTo>
                  <a:pt x="0" y="697979"/>
                </a:lnTo>
                <a:lnTo>
                  <a:pt x="5207508" y="697979"/>
                </a:lnTo>
                <a:lnTo>
                  <a:pt x="5207508" y="464807"/>
                </a:lnTo>
                <a:lnTo>
                  <a:pt x="5207508" y="233159"/>
                </a:lnTo>
                <a:lnTo>
                  <a:pt x="5207508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54323" y="5558301"/>
            <a:ext cx="626110" cy="723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60960" indent="74295">
              <a:lnSpc>
                <a:spcPct val="152000"/>
              </a:lnSpc>
              <a:spcBef>
                <a:spcPts val="100"/>
              </a:spcBef>
            </a:pPr>
            <a:r>
              <a:rPr dirty="0" sz="1000" spc="265">
                <a:solidFill>
                  <a:srgbClr val="E83D8C"/>
                </a:solidFill>
                <a:latin typeface="Arial"/>
                <a:cs typeface="Arial"/>
              </a:rPr>
              <a:t>f</a:t>
            </a:r>
            <a:r>
              <a:rPr dirty="0" sz="1000" spc="310">
                <a:solidFill>
                  <a:srgbClr val="E83D8C"/>
                </a:solidFill>
                <a:latin typeface="Arial"/>
                <a:cs typeface="Arial"/>
              </a:rPr>
              <a:t>l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o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a</a:t>
            </a:r>
            <a:r>
              <a:rPr dirty="0" sz="1000" spc="265">
                <a:solidFill>
                  <a:srgbClr val="E83D8C"/>
                </a:solidFill>
                <a:latin typeface="Arial"/>
                <a:cs typeface="Arial"/>
              </a:rPr>
              <a:t>t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6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4 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float64</a:t>
            </a:r>
            <a:endParaRPr sz="1000">
              <a:latin typeface="Arial"/>
              <a:cs typeface="Arial"/>
            </a:endParaRPr>
          </a:p>
          <a:p>
            <a:pPr marL="130810">
              <a:lnSpc>
                <a:spcPct val="100000"/>
              </a:lnSpc>
              <a:spcBef>
                <a:spcPts val="650"/>
              </a:spcBef>
            </a:pPr>
            <a:r>
              <a:rPr dirty="0" sz="1000" spc="265">
                <a:solidFill>
                  <a:srgbClr val="E83D8C"/>
                </a:solidFill>
                <a:latin typeface="Arial"/>
                <a:cs typeface="Arial"/>
              </a:rPr>
              <a:t>f</a:t>
            </a:r>
            <a:r>
              <a:rPr dirty="0" sz="1000" spc="310">
                <a:solidFill>
                  <a:srgbClr val="E83D8C"/>
                </a:solidFill>
                <a:latin typeface="Arial"/>
                <a:cs typeface="Arial"/>
              </a:rPr>
              <a:t>l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o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</a:t>
            </a:r>
            <a:r>
              <a:rPr dirty="0" sz="1000" spc="254">
                <a:solidFill>
                  <a:srgbClr val="E83D8C"/>
                </a:solidFill>
                <a:latin typeface="Arial"/>
                <a:cs typeface="Arial"/>
              </a:rPr>
              <a:t>t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6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86840" y="6274307"/>
            <a:ext cx="5207635" cy="698500"/>
          </a:xfrm>
          <a:custGeom>
            <a:avLst/>
            <a:gdLst/>
            <a:ahLst/>
            <a:cxnLst/>
            <a:rect l="l" t="t" r="r" b="b"/>
            <a:pathLst>
              <a:path w="5207634" h="698500">
                <a:moveTo>
                  <a:pt x="5207508" y="0"/>
                </a:moveTo>
                <a:lnTo>
                  <a:pt x="0" y="0"/>
                </a:lnTo>
                <a:lnTo>
                  <a:pt x="0" y="233184"/>
                </a:lnTo>
                <a:lnTo>
                  <a:pt x="0" y="466344"/>
                </a:lnTo>
                <a:lnTo>
                  <a:pt x="0" y="697992"/>
                </a:lnTo>
                <a:lnTo>
                  <a:pt x="5207508" y="697992"/>
                </a:lnTo>
                <a:lnTo>
                  <a:pt x="5207508" y="466344"/>
                </a:lnTo>
                <a:lnTo>
                  <a:pt x="5207508" y="233184"/>
                </a:lnTo>
                <a:lnTo>
                  <a:pt x="5207508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310128" y="6254769"/>
            <a:ext cx="795020" cy="723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265" marR="305435" indent="-88900">
              <a:lnSpc>
                <a:spcPct val="153000"/>
              </a:lnSpc>
              <a:spcBef>
                <a:spcPts val="100"/>
              </a:spcBef>
            </a:pPr>
            <a:r>
              <a:rPr dirty="0" sz="1000" spc="265">
                <a:solidFill>
                  <a:srgbClr val="E83D8C"/>
                </a:solidFill>
                <a:latin typeface="Arial"/>
                <a:cs typeface="Arial"/>
              </a:rPr>
              <a:t>f</a:t>
            </a:r>
            <a:r>
              <a:rPr dirty="0" sz="1000" spc="310">
                <a:solidFill>
                  <a:srgbClr val="E83D8C"/>
                </a:solidFill>
                <a:latin typeface="Arial"/>
                <a:cs typeface="Arial"/>
              </a:rPr>
              <a:t>l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o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a</a:t>
            </a:r>
            <a:r>
              <a:rPr dirty="0" sz="1000" spc="265">
                <a:solidFill>
                  <a:srgbClr val="E83D8C"/>
                </a:solidFill>
                <a:latin typeface="Arial"/>
                <a:cs typeface="Arial"/>
              </a:rPr>
              <a:t>t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6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4 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int64</a:t>
            </a:r>
            <a:endParaRPr sz="1000">
              <a:latin typeface="Arial"/>
              <a:cs typeface="Arial"/>
            </a:endParaRPr>
          </a:p>
          <a:p>
            <a:pPr marL="301625">
              <a:lnSpc>
                <a:spcPct val="100000"/>
              </a:lnSpc>
              <a:spcBef>
                <a:spcPts val="625"/>
              </a:spcBef>
            </a:pPr>
            <a:r>
              <a:rPr dirty="0" sz="1000" spc="265">
                <a:solidFill>
                  <a:srgbClr val="E83D8C"/>
                </a:solidFill>
                <a:latin typeface="Arial"/>
                <a:cs typeface="Arial"/>
              </a:rPr>
              <a:t>f</a:t>
            </a:r>
            <a:r>
              <a:rPr dirty="0" sz="1000" spc="310">
                <a:solidFill>
                  <a:srgbClr val="E83D8C"/>
                </a:solidFill>
                <a:latin typeface="Arial"/>
                <a:cs typeface="Arial"/>
              </a:rPr>
              <a:t>l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o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a</a:t>
            </a:r>
            <a:r>
              <a:rPr dirty="0" sz="1000" spc="254">
                <a:solidFill>
                  <a:srgbClr val="E83D8C"/>
                </a:solidFill>
                <a:latin typeface="Arial"/>
                <a:cs typeface="Arial"/>
              </a:rPr>
              <a:t>t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64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6840" y="6972300"/>
            <a:ext cx="5207635" cy="699770"/>
          </a:xfrm>
          <a:custGeom>
            <a:avLst/>
            <a:gdLst/>
            <a:ahLst/>
            <a:cxnLst/>
            <a:rect l="l" t="t" r="r" b="b"/>
            <a:pathLst>
              <a:path w="5207634" h="699770">
                <a:moveTo>
                  <a:pt x="5207508" y="0"/>
                </a:moveTo>
                <a:lnTo>
                  <a:pt x="0" y="0"/>
                </a:lnTo>
                <a:lnTo>
                  <a:pt x="0" y="233172"/>
                </a:lnTo>
                <a:lnTo>
                  <a:pt x="0" y="466344"/>
                </a:lnTo>
                <a:lnTo>
                  <a:pt x="0" y="699516"/>
                </a:lnTo>
                <a:lnTo>
                  <a:pt x="5207508" y="699516"/>
                </a:lnTo>
                <a:lnTo>
                  <a:pt x="5207508" y="466344"/>
                </a:lnTo>
                <a:lnTo>
                  <a:pt x="5207508" y="233172"/>
                </a:lnTo>
                <a:lnTo>
                  <a:pt x="5207508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03603" y="4855736"/>
            <a:ext cx="1742439" cy="2821940"/>
          </a:xfrm>
          <a:prstGeom prst="rect">
            <a:avLst/>
          </a:prstGeom>
        </p:spPr>
        <p:txBody>
          <a:bodyPr wrap="square" lIns="0" tIns="95250" rIns="0" bIns="0" rtlCol="0" vert="horz">
            <a:spAutoFit/>
          </a:bodyPr>
          <a:lstStyle/>
          <a:p>
            <a:pPr marL="214629" indent="-215265">
              <a:lnSpc>
                <a:spcPct val="100000"/>
              </a:lnSpc>
              <a:spcBef>
                <a:spcPts val="750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 spc="-90">
                <a:solidFill>
                  <a:srgbClr val="E83D8C"/>
                </a:solidFill>
                <a:latin typeface="Arial"/>
                <a:cs typeface="Arial"/>
              </a:rPr>
              <a:t>S_No</a:t>
            </a:r>
            <a:endParaRPr sz="1000">
              <a:latin typeface="Arial"/>
              <a:cs typeface="Arial"/>
            </a:endParaRPr>
          </a:p>
          <a:p>
            <a:pPr marL="214629" indent="-215265">
              <a:lnSpc>
                <a:spcPct val="100000"/>
              </a:lnSpc>
              <a:spcBef>
                <a:spcPts val="64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Timestamp</a:t>
            </a:r>
            <a:endParaRPr sz="1000">
              <a:latin typeface="Arial"/>
              <a:cs typeface="Arial"/>
            </a:endParaRPr>
          </a:p>
          <a:p>
            <a:pPr marL="214629" indent="-215265">
              <a:lnSpc>
                <a:spcPct val="100000"/>
              </a:lnSpc>
              <a:spcBef>
                <a:spcPts val="62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Location</a:t>
            </a:r>
            <a:endParaRPr sz="1000">
              <a:latin typeface="Arial"/>
              <a:cs typeface="Arial"/>
            </a:endParaRPr>
          </a:p>
          <a:p>
            <a:pPr marL="214629" indent="-215265">
              <a:lnSpc>
                <a:spcPct val="100000"/>
              </a:lnSpc>
              <a:spcBef>
                <a:spcPts val="63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Temperature_C</a:t>
            </a:r>
            <a:endParaRPr sz="1000">
              <a:latin typeface="Arial"/>
              <a:cs typeface="Arial"/>
            </a:endParaRPr>
          </a:p>
          <a:p>
            <a:pPr marL="214629" indent="-215265">
              <a:lnSpc>
                <a:spcPct val="100000"/>
              </a:lnSpc>
              <a:spcBef>
                <a:spcPts val="62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Apparent_Temperature_C</a:t>
            </a:r>
            <a:endParaRPr sz="1000">
              <a:latin typeface="Arial"/>
              <a:cs typeface="Arial"/>
            </a:endParaRPr>
          </a:p>
          <a:p>
            <a:pPr marL="214629" indent="-215265">
              <a:lnSpc>
                <a:spcPct val="100000"/>
              </a:lnSpc>
              <a:spcBef>
                <a:spcPts val="650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Humidity</a:t>
            </a:r>
            <a:endParaRPr sz="1000">
              <a:latin typeface="Arial"/>
              <a:cs typeface="Arial"/>
            </a:endParaRPr>
          </a:p>
          <a:p>
            <a:pPr marL="214629" indent="-215265">
              <a:lnSpc>
                <a:spcPct val="100000"/>
              </a:lnSpc>
              <a:spcBef>
                <a:spcPts val="620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 spc="-30">
                <a:solidFill>
                  <a:srgbClr val="E83D8C"/>
                </a:solidFill>
                <a:latin typeface="Arial"/>
                <a:cs typeface="Arial"/>
              </a:rPr>
              <a:t>Wind_speed_kmph</a:t>
            </a:r>
            <a:endParaRPr sz="1000">
              <a:latin typeface="Arial"/>
              <a:cs typeface="Arial"/>
            </a:endParaRPr>
          </a:p>
          <a:p>
            <a:pPr marL="214629" indent="-215265">
              <a:lnSpc>
                <a:spcPct val="100000"/>
              </a:lnSpc>
              <a:spcBef>
                <a:spcPts val="640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Wind_bearing_degrees</a:t>
            </a:r>
            <a:endParaRPr sz="1000">
              <a:latin typeface="Arial"/>
              <a:cs typeface="Arial"/>
            </a:endParaRPr>
          </a:p>
          <a:p>
            <a:pPr marL="214629" indent="-215265">
              <a:lnSpc>
                <a:spcPct val="100000"/>
              </a:lnSpc>
              <a:spcBef>
                <a:spcPts val="620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Visibility_km</a:t>
            </a:r>
            <a:endParaRPr sz="1000">
              <a:latin typeface="Arial"/>
              <a:cs typeface="Arial"/>
            </a:endParaRPr>
          </a:p>
          <a:p>
            <a:pPr marL="214629" indent="-215265">
              <a:lnSpc>
                <a:spcPct val="100000"/>
              </a:lnSpc>
              <a:spcBef>
                <a:spcPts val="650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Pressure_millibars</a:t>
            </a:r>
            <a:endParaRPr sz="1000">
              <a:latin typeface="Arial"/>
              <a:cs typeface="Arial"/>
            </a:endParaRPr>
          </a:p>
          <a:p>
            <a:pPr marL="214629" indent="-215265">
              <a:lnSpc>
                <a:spcPct val="100000"/>
              </a:lnSpc>
              <a:spcBef>
                <a:spcPts val="62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Weather_conditions</a:t>
            </a:r>
            <a:endParaRPr sz="1000">
              <a:latin typeface="Arial"/>
              <a:cs typeface="Arial"/>
            </a:endParaRPr>
          </a:p>
          <a:p>
            <a:pPr marL="214629" indent="-215265">
              <a:lnSpc>
                <a:spcPct val="100000"/>
              </a:lnSpc>
              <a:spcBef>
                <a:spcPts val="635"/>
              </a:spcBef>
              <a:buClr>
                <a:srgbClr val="6D727C"/>
              </a:buClr>
              <a:buSzPct val="90000"/>
              <a:buFont typeface="Symbol"/>
              <a:buChar char=""/>
              <a:tabLst>
                <a:tab pos="214629" algn="l"/>
                <a:tab pos="215265" algn="l"/>
              </a:tabLst>
            </a:pPr>
            <a:r>
              <a:rPr dirty="0" sz="1000" spc="85">
                <a:solidFill>
                  <a:srgbClr val="E83D8C"/>
                </a:solidFill>
                <a:latin typeface="Arial"/>
                <a:cs typeface="Arial"/>
              </a:rPr>
              <a:t>dtype: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45764" y="6955809"/>
            <a:ext cx="639445" cy="721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144780">
              <a:lnSpc>
                <a:spcPct val="152000"/>
              </a:lnSpc>
              <a:spcBef>
                <a:spcPts val="100"/>
              </a:spcBef>
            </a:pPr>
            <a:r>
              <a:rPr dirty="0" sz="1000" spc="275">
                <a:solidFill>
                  <a:srgbClr val="E83D8C"/>
                </a:solidFill>
                <a:latin typeface="Arial"/>
                <a:cs typeface="Arial"/>
              </a:rPr>
              <a:t>f</a:t>
            </a:r>
            <a:r>
              <a:rPr dirty="0" sz="1000" spc="310">
                <a:solidFill>
                  <a:srgbClr val="E83D8C"/>
                </a:solidFill>
                <a:latin typeface="Arial"/>
                <a:cs typeface="Arial"/>
              </a:rPr>
              <a:t>l</a:t>
            </a:r>
            <a:r>
              <a:rPr dirty="0" sz="1000" spc="-15">
                <a:solidFill>
                  <a:srgbClr val="E83D8C"/>
                </a:solidFill>
                <a:latin typeface="Arial"/>
                <a:cs typeface="Arial"/>
              </a:rPr>
              <a:t>o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a</a:t>
            </a:r>
            <a:r>
              <a:rPr dirty="0" sz="1000" spc="265">
                <a:solidFill>
                  <a:srgbClr val="E83D8C"/>
                </a:solidFill>
                <a:latin typeface="Arial"/>
                <a:cs typeface="Arial"/>
              </a:rPr>
              <a:t>t</a:t>
            </a:r>
            <a:r>
              <a:rPr dirty="0" sz="1000" spc="-25">
                <a:solidFill>
                  <a:srgbClr val="E83D8C"/>
                </a:solidFill>
                <a:latin typeface="Arial"/>
                <a:cs typeface="Arial"/>
              </a:rPr>
              <a:t>6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4 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object</a:t>
            </a:r>
            <a:endParaRPr sz="100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  <a:spcBef>
                <a:spcPts val="635"/>
              </a:spcBef>
            </a:pP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object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6019" y="7823348"/>
            <a:ext cx="4450080" cy="670560"/>
          </a:xfrm>
          <a:prstGeom prst="rect">
            <a:avLst/>
          </a:prstGeom>
        </p:spPr>
        <p:txBody>
          <a:bodyPr wrap="square" lIns="0" tIns="590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numerical </a:t>
            </a:r>
            <a:r>
              <a:rPr dirty="0" sz="1100" spc="13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135">
                <a:solidFill>
                  <a:srgbClr val="E83D8C"/>
                </a:solidFill>
                <a:latin typeface="Arial"/>
                <a:cs typeface="Arial"/>
              </a:rPr>
              <a:t>float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14">
                <a:solidFill>
                  <a:srgbClr val="E83D8C"/>
                </a:solidFill>
                <a:latin typeface="Arial"/>
                <a:cs typeface="Arial"/>
              </a:rPr>
              <a:t>int</a:t>
            </a:r>
            <a:r>
              <a:rPr dirty="0" sz="1100" spc="114">
                <a:solidFill>
                  <a:srgbClr val="6D727C"/>
                </a:solidFill>
                <a:latin typeface="Arimo"/>
                <a:cs typeface="Arimo"/>
              </a:rPr>
              <a:t>),</a:t>
            </a:r>
            <a:r>
              <a:rPr dirty="0" sz="1100" spc="-1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expected.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Timestamp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object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format, which needs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changed  to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DateTime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format:</a:t>
            </a:r>
            <a:endParaRPr sz="1100">
              <a:latin typeface="Arimo"/>
              <a:cs typeface="Arim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24534" y="8689085"/>
            <a:ext cx="375983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df['Timestamp'] 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pd.to_datetime(df['Timestamp'])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6019" y="8914410"/>
            <a:ext cx="33210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C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py</a:t>
            </a:r>
            <a:endParaRPr sz="1000">
              <a:latin typeface="Arimo"/>
              <a:cs typeface="Arim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90244" y="895240"/>
            <a:ext cx="5387339" cy="1162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3429"/>
            <a:ext cx="530987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pandas'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to_datetime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convert </a:t>
            </a:r>
            <a:r>
              <a:rPr dirty="0" sz="1000" spc="-10">
                <a:solidFill>
                  <a:srgbClr val="E83D8C"/>
                </a:solidFill>
                <a:latin typeface="Arial"/>
                <a:cs typeface="Arial"/>
              </a:rPr>
              <a:t>Timestamp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DateTime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format.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Next,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are any null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pandas' </a:t>
            </a:r>
            <a:r>
              <a:rPr dirty="0" sz="1000" spc="155">
                <a:solidFill>
                  <a:srgbClr val="E83D8C"/>
                </a:solidFill>
                <a:latin typeface="Arial"/>
                <a:cs typeface="Arial"/>
              </a:rPr>
              <a:t>isnull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function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check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4534" y="1495805"/>
            <a:ext cx="187769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df.isnull().values.any()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1721130"/>
            <a:ext cx="5223510" cy="25387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Upon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checking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values, if null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discovered, as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next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calibration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missing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</a:t>
            </a:r>
            <a:r>
              <a:rPr dirty="0" sz="11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essential.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Calibrating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missing</a:t>
            </a:r>
            <a:r>
              <a:rPr dirty="0" sz="1800" spc="-1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2700" marR="38100">
              <a:lnSpc>
                <a:spcPct val="128000"/>
              </a:lnSpc>
              <a:spcBef>
                <a:spcPts val="132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not ideal to have missing values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sign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poor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quality.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Missing data or values can be replaced using various techniques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without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compromising the correctness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reliability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data.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After inspecting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 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missing values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observed.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E83D8C"/>
                </a:solidFill>
                <a:latin typeface="Arial"/>
                <a:cs typeface="Arial"/>
              </a:rPr>
              <a:t>Forward  </a:t>
            </a:r>
            <a:r>
              <a:rPr dirty="0" sz="1000" spc="300">
                <a:solidFill>
                  <a:srgbClr val="E83D8C"/>
                </a:solidFill>
                <a:latin typeface="Arial"/>
                <a:cs typeface="Arial"/>
              </a:rPr>
              <a:t>fill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 to handle missing data: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4534" y="4456938"/>
            <a:ext cx="526415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df['Weather_conditions'].fillna(method='ffill', inplace=True,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axis=0)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4682262"/>
            <a:ext cx="5402580" cy="31851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8400"/>
              </a:lnSpc>
            </a:pPr>
            <a:r>
              <a:rPr dirty="0" sz="1000" spc="-130">
                <a:solidFill>
                  <a:srgbClr val="E83D8C"/>
                </a:solidFill>
                <a:latin typeface="Arial"/>
                <a:cs typeface="Arial"/>
              </a:rPr>
              <a:t>NaN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only been observed 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5">
                <a:solidFill>
                  <a:srgbClr val="E83D8C"/>
                </a:solidFill>
                <a:latin typeface="Arial"/>
                <a:cs typeface="Arial"/>
              </a:rPr>
              <a:t>Weather_conditions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replace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30">
                <a:solidFill>
                  <a:srgbClr val="E83D8C"/>
                </a:solidFill>
                <a:latin typeface="Arial"/>
                <a:cs typeface="Arial"/>
              </a:rPr>
              <a:t>NaN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values by using the </a:t>
            </a:r>
            <a:r>
              <a:rPr dirty="0" sz="1000" spc="200">
                <a:solidFill>
                  <a:srgbClr val="E83D8C"/>
                </a:solidFill>
                <a:latin typeface="Arial"/>
                <a:cs typeface="Arial"/>
              </a:rPr>
              <a:t>fillna()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 from pandas and the forward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fill  </a:t>
            </a:r>
            <a:r>
              <a:rPr dirty="0" sz="1100" spc="2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000" spc="210">
                <a:solidFill>
                  <a:srgbClr val="E83D8C"/>
                </a:solidFill>
                <a:latin typeface="Arial"/>
                <a:cs typeface="Arial"/>
              </a:rPr>
              <a:t>ffill</a:t>
            </a:r>
            <a:r>
              <a:rPr dirty="0" sz="1100" spc="210">
                <a:solidFill>
                  <a:srgbClr val="6D727C"/>
                </a:solidFill>
                <a:latin typeface="Arimo"/>
                <a:cs typeface="Arimo"/>
              </a:rPr>
              <a:t>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method. 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weather is progressive,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likely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replicate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event  in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Hence,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forward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fill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method, 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replicates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last observed  non-null value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until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another non-null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value is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encountered.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Label</a:t>
            </a:r>
            <a:r>
              <a:rPr dirty="0" sz="180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encoding</a:t>
            </a:r>
            <a:endParaRPr sz="1800">
              <a:latin typeface="Arial"/>
              <a:cs typeface="Arial"/>
            </a:endParaRPr>
          </a:p>
          <a:p>
            <a:pPr marL="12700" marR="226060">
              <a:lnSpc>
                <a:spcPct val="128200"/>
              </a:lnSpc>
              <a:spcBef>
                <a:spcPts val="132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machines 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human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language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text, all the text has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 converted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numbers.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process 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text.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</a:t>
            </a:r>
            <a:endParaRPr sz="1100">
              <a:latin typeface="Arimo"/>
              <a:cs typeface="Arimo"/>
            </a:endParaRPr>
          </a:p>
          <a:p>
            <a:pPr marL="12700" marR="481965">
              <a:lnSpc>
                <a:spcPts val="1689"/>
              </a:lnSpc>
              <a:spcBef>
                <a:spcPts val="10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Weather_conditons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column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text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values or labels such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rain</a:t>
            </a:r>
            <a:r>
              <a:rPr dirty="0" sz="1100" spc="9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35">
                <a:solidFill>
                  <a:srgbClr val="E83D8C"/>
                </a:solidFill>
                <a:latin typeface="Arial"/>
                <a:cs typeface="Arial"/>
              </a:rPr>
              <a:t>snow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clear</a:t>
            </a:r>
            <a:r>
              <a:rPr dirty="0" sz="1100" spc="9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These values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found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pandas' </a:t>
            </a:r>
            <a:r>
              <a:rPr dirty="0" sz="1000" spc="70">
                <a:solidFill>
                  <a:srgbClr val="E83D8C"/>
                </a:solidFill>
                <a:latin typeface="Arial"/>
                <a:cs typeface="Arial"/>
              </a:rPr>
              <a:t>value_counts()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function,</a:t>
            </a:r>
            <a:r>
              <a:rPr dirty="0" sz="1100" spc="-8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4534" y="8062721"/>
            <a:ext cx="300736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df['Weather_conditions'].value_counts()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019" y="8288046"/>
            <a:ext cx="33210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C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3429"/>
            <a:ext cx="5208270" cy="6718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8600"/>
              </a:lnSpc>
              <a:spcBef>
                <a:spcPts val="90"/>
              </a:spcBef>
            </a:pP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Weather_conditions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simplified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categorizing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 label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two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labels, </a:t>
            </a:r>
            <a:r>
              <a:rPr dirty="0" sz="1000" spc="120">
                <a:solidFill>
                  <a:srgbClr val="E83D8C"/>
                </a:solidFill>
                <a:latin typeface="Arial"/>
                <a:cs typeface="Arial"/>
              </a:rPr>
              <a:t>rain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no_rain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Forecasting in 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us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solve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business problem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cargo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company: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4534" y="1710689"/>
            <a:ext cx="473837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  <a:tabLst>
                <a:tab pos="40963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df['Weather_conditions'].replace({"snow":</a:t>
            </a:r>
            <a:r>
              <a:rPr dirty="0" sz="1000" spc="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"no_rain",	"clear":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8720" y="1959863"/>
            <a:ext cx="2024380" cy="279400"/>
          </a:xfrm>
          <a:custGeom>
            <a:avLst/>
            <a:gdLst/>
            <a:ahLst/>
            <a:cxnLst/>
            <a:rect l="l" t="t" r="r" b="b"/>
            <a:pathLst>
              <a:path w="2024380" h="279400">
                <a:moveTo>
                  <a:pt x="2023872" y="12"/>
                </a:moveTo>
                <a:lnTo>
                  <a:pt x="1952244" y="12"/>
                </a:lnTo>
                <a:lnTo>
                  <a:pt x="0" y="0"/>
                </a:lnTo>
                <a:lnTo>
                  <a:pt x="0" y="71628"/>
                </a:lnTo>
                <a:lnTo>
                  <a:pt x="1952244" y="71628"/>
                </a:lnTo>
                <a:lnTo>
                  <a:pt x="1952244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952244" y="278892"/>
                </a:lnTo>
                <a:lnTo>
                  <a:pt x="2023872" y="278892"/>
                </a:lnTo>
                <a:lnTo>
                  <a:pt x="20238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19" y="1923395"/>
            <a:ext cx="5396230" cy="345376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65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"no_rain"},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inplace=True)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Arimo"/>
              <a:cs typeface="Arimo"/>
            </a:endParaRPr>
          </a:p>
          <a:p>
            <a:pPr marL="12700" marR="20955">
              <a:lnSpc>
                <a:spcPct val="1290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replace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both </a:t>
            </a:r>
            <a:r>
              <a:rPr dirty="0" sz="1000" spc="-45">
                <a:solidFill>
                  <a:srgbClr val="E83D8C"/>
                </a:solidFill>
                <a:latin typeface="Arial"/>
                <a:cs typeface="Arial"/>
              </a:rPr>
              <a:t>snow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clear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no_rain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both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conditions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imply no  rain conditions at the port.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labels 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processed,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convert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Weather_conditions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machine-readable form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numbers</a:t>
            </a:r>
            <a:endParaRPr sz="1100">
              <a:latin typeface="Arimo"/>
              <a:cs typeface="Arimo"/>
            </a:endParaRPr>
          </a:p>
          <a:p>
            <a:pPr marL="12700" marR="111760">
              <a:lnSpc>
                <a:spcPct val="128200"/>
              </a:lnSpc>
              <a:spcBef>
                <a:spcPts val="1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label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encoding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 encoding is 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method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converting categorical values  into a machine-readable form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numbers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assigning each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category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unique  value.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only two categories, </a:t>
            </a:r>
            <a:r>
              <a:rPr dirty="0" sz="1000" spc="120">
                <a:solidFill>
                  <a:srgbClr val="E83D8C"/>
                </a:solidFill>
                <a:latin typeface="Arial"/>
                <a:cs typeface="Arial"/>
              </a:rPr>
              <a:t>rain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no_rain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 encoding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efficient as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converts these values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0 and 1. If there 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than</a:t>
            </a:r>
            <a:r>
              <a:rPr dirty="0" sz="1100" spc="-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two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values,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one-hot encoding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choice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because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assigning incremental numbers  to categorical variables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give the variables higher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priority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numerical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bias during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training. One-hot encoding prevents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bias 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higher preference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 variable,  ensuring neutral privileges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each value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categorical variables.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case,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have only two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categorical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perform label encoding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scikit-learn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4534" y="5570982"/>
            <a:ext cx="353314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sklearn.preprocessing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LabelEncoder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5820155"/>
            <a:ext cx="2251075" cy="850900"/>
          </a:xfrm>
          <a:custGeom>
            <a:avLst/>
            <a:gdLst/>
            <a:ahLst/>
            <a:cxnLst/>
            <a:rect l="l" t="t" r="r" b="b"/>
            <a:pathLst>
              <a:path w="2251075" h="850900">
                <a:moveTo>
                  <a:pt x="1572768" y="12"/>
                </a:moveTo>
                <a:lnTo>
                  <a:pt x="1501127" y="12"/>
                </a:lnTo>
                <a:lnTo>
                  <a:pt x="0" y="0"/>
                </a:lnTo>
                <a:lnTo>
                  <a:pt x="0" y="71628"/>
                </a:lnTo>
                <a:lnTo>
                  <a:pt x="1501127" y="71628"/>
                </a:lnTo>
                <a:lnTo>
                  <a:pt x="1501127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501127" y="280416"/>
                </a:lnTo>
                <a:lnTo>
                  <a:pt x="1572768" y="280416"/>
                </a:lnTo>
                <a:lnTo>
                  <a:pt x="1572768" y="12"/>
                </a:lnTo>
                <a:close/>
              </a:path>
              <a:path w="2251075" h="850900">
                <a:moveTo>
                  <a:pt x="1874520" y="569988"/>
                </a:moveTo>
                <a:lnTo>
                  <a:pt x="1802892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1802892" y="641604"/>
                </a:lnTo>
                <a:lnTo>
                  <a:pt x="1802892" y="778764"/>
                </a:lnTo>
                <a:lnTo>
                  <a:pt x="71628" y="778764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8764"/>
                </a:lnTo>
                <a:lnTo>
                  <a:pt x="0" y="850392"/>
                </a:lnTo>
                <a:lnTo>
                  <a:pt x="1802892" y="850392"/>
                </a:lnTo>
                <a:lnTo>
                  <a:pt x="1874520" y="850392"/>
                </a:lnTo>
                <a:lnTo>
                  <a:pt x="1874520" y="569988"/>
                </a:lnTo>
                <a:close/>
              </a:path>
              <a:path w="2251075" h="850900">
                <a:moveTo>
                  <a:pt x="2250948" y="285000"/>
                </a:moveTo>
                <a:lnTo>
                  <a:pt x="2179320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179320" y="356616"/>
                </a:lnTo>
                <a:lnTo>
                  <a:pt x="2179320" y="493776"/>
                </a:lnTo>
                <a:lnTo>
                  <a:pt x="71628" y="493776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3776"/>
                </a:lnTo>
                <a:lnTo>
                  <a:pt x="0" y="565404"/>
                </a:lnTo>
                <a:lnTo>
                  <a:pt x="2179320" y="565404"/>
                </a:lnTo>
                <a:lnTo>
                  <a:pt x="2250948" y="565404"/>
                </a:lnTo>
                <a:lnTo>
                  <a:pt x="2250948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76019" y="5855365"/>
            <a:ext cx="5192395" cy="20180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le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LabelEncoder()</a:t>
            </a:r>
            <a:endParaRPr sz="1000">
              <a:latin typeface="Courier New"/>
              <a:cs typeface="Courier New"/>
            </a:endParaRPr>
          </a:p>
          <a:p>
            <a:pPr marL="83820" marR="2993390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y =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df['Weather_conditions']  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y =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le.fit_transform(y)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import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LabelEncoder()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function, which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encode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Weather_conditions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0s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1s using the </a:t>
            </a:r>
            <a:r>
              <a:rPr dirty="0" sz="1000" spc="125">
                <a:solidFill>
                  <a:srgbClr val="E83D8C"/>
                </a:solidFill>
                <a:latin typeface="Arial"/>
                <a:cs typeface="Arial"/>
              </a:rPr>
              <a:t>fit_transform()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method.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do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replacing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previous textual column with a label encoded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machine-readable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form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Weather_condition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4534" y="8070342"/>
            <a:ext cx="421132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y = pd.DataFrame(data=y,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columns=["Weather_condition"])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7647" y="8353201"/>
            <a:ext cx="228409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df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 pd.concat([df,y],</a:t>
            </a:r>
            <a:r>
              <a:rPr dirty="0" sz="1000" spc="-1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axis=1)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8720" y="8319516"/>
            <a:ext cx="2400300" cy="279400"/>
          </a:xfrm>
          <a:custGeom>
            <a:avLst/>
            <a:gdLst/>
            <a:ahLst/>
            <a:cxnLst/>
            <a:rect l="l" t="t" r="r" b="b"/>
            <a:pathLst>
              <a:path w="2400300" h="279400">
                <a:moveTo>
                  <a:pt x="2400300" y="12"/>
                </a:moveTo>
                <a:lnTo>
                  <a:pt x="2328672" y="12"/>
                </a:lnTo>
                <a:lnTo>
                  <a:pt x="0" y="0"/>
                </a:lnTo>
                <a:lnTo>
                  <a:pt x="0" y="71628"/>
                </a:lnTo>
                <a:lnTo>
                  <a:pt x="2328659" y="71628"/>
                </a:lnTo>
                <a:lnTo>
                  <a:pt x="232865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328659" y="278892"/>
                </a:lnTo>
                <a:lnTo>
                  <a:pt x="2400300" y="278892"/>
                </a:lnTo>
                <a:lnTo>
                  <a:pt x="240030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24534" y="8640318"/>
            <a:ext cx="406019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952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df.drop(['Weather_conditions'], axis=1,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inplace=True)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6019" y="8865641"/>
            <a:ext cx="332105" cy="1835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C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py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6477"/>
            <a:ext cx="5358765" cy="109728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concatenate 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label-encoded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machine-</a:t>
            </a:r>
            <a:endParaRPr sz="1100">
              <a:latin typeface="Arimo"/>
              <a:cs typeface="Arimo"/>
            </a:endParaRPr>
          </a:p>
          <a:p>
            <a:pPr marL="12700" marR="162560">
              <a:lnSpc>
                <a:spcPts val="1689"/>
              </a:lnSpc>
              <a:spcBef>
                <a:spcPts val="10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readable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Weather_condition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column 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DataFrame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drop the previous non-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readable or textual </a:t>
            </a:r>
            <a:r>
              <a:rPr dirty="0" sz="1000" spc="50">
                <a:solidFill>
                  <a:srgbClr val="E83D8C"/>
                </a:solidFill>
                <a:latin typeface="Arial"/>
                <a:cs typeface="Arial"/>
              </a:rPr>
              <a:t>Weather_conditions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column. Data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machine-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ts val="1680"/>
              </a:lnSpc>
              <a:spcBef>
                <a:spcPts val="2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readable form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further processing.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transformed data  by executing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df.head()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notebook</a:t>
            </a:r>
            <a:r>
              <a:rPr dirty="0" sz="1100" spc="-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(optional).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146915"/>
            <a:ext cx="451104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New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feature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–</a:t>
            </a:r>
            <a:r>
              <a:rPr dirty="0" sz="1800" spc="-7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Future_weather_condition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8720" y="4069079"/>
            <a:ext cx="3680460" cy="848994"/>
          </a:xfrm>
          <a:custGeom>
            <a:avLst/>
            <a:gdLst/>
            <a:ahLst/>
            <a:cxnLst/>
            <a:rect l="l" t="t" r="r" b="b"/>
            <a:pathLst>
              <a:path w="3680460" h="848995">
                <a:moveTo>
                  <a:pt x="1874520" y="569988"/>
                </a:moveTo>
                <a:lnTo>
                  <a:pt x="1802892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1802892" y="641604"/>
                </a:lnTo>
                <a:lnTo>
                  <a:pt x="1802892" y="777240"/>
                </a:lnTo>
                <a:lnTo>
                  <a:pt x="71628" y="777240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7240"/>
                </a:lnTo>
                <a:lnTo>
                  <a:pt x="0" y="848880"/>
                </a:lnTo>
                <a:lnTo>
                  <a:pt x="1802892" y="848880"/>
                </a:lnTo>
                <a:lnTo>
                  <a:pt x="1874520" y="848880"/>
                </a:lnTo>
                <a:lnTo>
                  <a:pt x="1874520" y="569988"/>
                </a:lnTo>
                <a:close/>
              </a:path>
              <a:path w="3680460" h="848995">
                <a:moveTo>
                  <a:pt x="2551176" y="12"/>
                </a:moveTo>
                <a:lnTo>
                  <a:pt x="2479548" y="12"/>
                </a:lnTo>
                <a:lnTo>
                  <a:pt x="0" y="0"/>
                </a:lnTo>
                <a:lnTo>
                  <a:pt x="0" y="71628"/>
                </a:lnTo>
                <a:lnTo>
                  <a:pt x="2479548" y="71628"/>
                </a:lnTo>
                <a:lnTo>
                  <a:pt x="2479548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479548" y="278892"/>
                </a:lnTo>
                <a:lnTo>
                  <a:pt x="2551176" y="278892"/>
                </a:lnTo>
                <a:lnTo>
                  <a:pt x="2551176" y="12"/>
                </a:lnTo>
                <a:close/>
              </a:path>
              <a:path w="3680460" h="848995">
                <a:moveTo>
                  <a:pt x="3680460" y="285000"/>
                </a:moveTo>
                <a:lnTo>
                  <a:pt x="360883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3608819" y="356616"/>
                </a:lnTo>
                <a:lnTo>
                  <a:pt x="3608819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3608819" y="563880"/>
                </a:lnTo>
                <a:lnTo>
                  <a:pt x="3680460" y="563880"/>
                </a:lnTo>
                <a:lnTo>
                  <a:pt x="3680460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19" y="2596029"/>
            <a:ext cx="5406390" cy="30949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7299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we 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tasked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forecasting weather conditions 4 hours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future,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create  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named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Future_weather_condition</a:t>
            </a:r>
            <a:r>
              <a:rPr dirty="0" sz="1000" spc="-20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</a:t>
            </a:r>
            <a:endParaRPr sz="1100">
              <a:latin typeface="Arimo"/>
              <a:cs typeface="Arimo"/>
            </a:endParaRPr>
          </a:p>
          <a:p>
            <a:pPr marL="12700" marR="25400">
              <a:lnSpc>
                <a:spcPct val="128200"/>
              </a:lnSpc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shifting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Current_weather_condition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four rows,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each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row is recorded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time  gap of an hour.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Future_weather_condition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label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future weather conditions</a:t>
            </a:r>
            <a:r>
              <a:rPr dirty="0" sz="1100" spc="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4</a:t>
            </a:r>
            <a:endParaRPr sz="1100">
              <a:latin typeface="Arimo"/>
              <a:cs typeface="Arimo"/>
            </a:endParaRPr>
          </a:p>
          <a:p>
            <a:pPr marL="12700" marR="74295">
              <a:lnSpc>
                <a:spcPct val="128200"/>
              </a:lnSpc>
              <a:spcBef>
                <a:spcPts val="1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hours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ahead.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this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new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dependent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variable to forecast</a:t>
            </a:r>
            <a:r>
              <a:rPr dirty="0" sz="1100" spc="-1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 ML:</a:t>
            </a:r>
            <a:endParaRPr sz="1100">
              <a:latin typeface="Arimo"/>
              <a:cs typeface="Arimo"/>
            </a:endParaRPr>
          </a:p>
          <a:p>
            <a:pPr marL="83820" marR="1778635">
              <a:lnSpc>
                <a:spcPct val="187000"/>
              </a:lnSpc>
              <a:spcBef>
                <a:spcPts val="67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df['Future_weather_condition'] =  df.Current_weather_condition.shift(4,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axis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</a:t>
            </a:r>
            <a:r>
              <a:rPr dirty="0" sz="1000" spc="-9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0)  df.dropna(inplace=True)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mo"/>
              <a:cs typeface="Arimo"/>
            </a:endParaRPr>
          </a:p>
          <a:p>
            <a:pPr marL="12700" marR="262255">
              <a:lnSpc>
                <a:spcPct val="129099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pandas' </a:t>
            </a:r>
            <a:r>
              <a:rPr dirty="0" sz="1000" spc="65">
                <a:solidFill>
                  <a:srgbClr val="E83D8C"/>
                </a:solidFill>
                <a:latin typeface="Arial"/>
                <a:cs typeface="Arial"/>
              </a:rPr>
              <a:t>dropna()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DataFrame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discard or drop null  values,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because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some rows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null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due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shifting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new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column.</a:t>
            </a:r>
            <a:endParaRPr sz="11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5892906"/>
            <a:ext cx="3322954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Data correlations and</a:t>
            </a:r>
            <a:r>
              <a:rPr dirty="0" sz="1800" spc="-8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filtering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6340497"/>
            <a:ext cx="5304155" cy="23895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fully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readable,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observe the correlations using  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Pearson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correlation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coefficient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observe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every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single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column 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related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other columns. Data and 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correlation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vital step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before feature  selection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training, especially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 our case. The Pearson correlation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coefficient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statistical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linear correlation  between each variable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y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that produces a value between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+1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i="1">
                <a:solidFill>
                  <a:srgbClr val="6D727C"/>
                </a:solidFill>
                <a:latin typeface="Arial"/>
                <a:cs typeface="Arial"/>
              </a:rPr>
              <a:t>-1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value  of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+1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positive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linear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correlation,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-1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negative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linear correlation,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0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no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linear correlation.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understand the relationship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between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continuous  variables, though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worth noting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Pearson correlation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not mean  causation.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observe Pearson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correlation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coefficients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data using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pandas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4534" y="8925306"/>
            <a:ext cx="195262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df.corr(method="pearson")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766465"/>
            <a:ext cx="5407660" cy="840168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algn="r" marR="6350">
              <a:lnSpc>
                <a:spcPct val="100000"/>
              </a:lnSpc>
              <a:spcBef>
                <a:spcPts val="715"/>
              </a:spcBef>
            </a:pPr>
            <a:r>
              <a:rPr dirty="0" sz="1000" spc="15" b="1">
                <a:latin typeface="Arial"/>
                <a:cs typeface="Arial"/>
              </a:rPr>
              <a:t>Explainable</a:t>
            </a:r>
            <a:r>
              <a:rPr dirty="0" sz="1000" spc="-25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AI</a:t>
            </a:r>
            <a:r>
              <a:rPr dirty="0" sz="1000" spc="-12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272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Feature </a:t>
            </a:r>
            <a:r>
              <a:rPr dirty="0" sz="1000" spc="10" b="1">
                <a:latin typeface="Arial"/>
                <a:cs typeface="Arial"/>
              </a:rPr>
              <a:t>attribution </a:t>
            </a:r>
            <a:r>
              <a:rPr dirty="0" sz="1000" spc="5" b="1">
                <a:latin typeface="Arial"/>
                <a:cs typeface="Arial"/>
              </a:rPr>
              <a:t>methods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</a:t>
            </a:r>
            <a:r>
              <a:rPr dirty="0" sz="1000" spc="-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273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Non-feature </a:t>
            </a:r>
            <a:r>
              <a:rPr dirty="0" sz="1000" spc="10" b="1">
                <a:latin typeface="Arial"/>
                <a:cs typeface="Arial"/>
              </a:rPr>
              <a:t>attribution </a:t>
            </a:r>
            <a:r>
              <a:rPr dirty="0" sz="1000" spc="5" b="1">
                <a:latin typeface="Arial"/>
                <a:cs typeface="Arial"/>
              </a:rPr>
              <a:t>methods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</a:t>
            </a:r>
            <a:r>
              <a:rPr dirty="0" sz="1000" spc="-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275</a:t>
            </a:r>
            <a:endParaRPr sz="1000">
              <a:latin typeface="Carlito"/>
              <a:cs typeface="Carlito"/>
            </a:endParaRPr>
          </a:p>
          <a:p>
            <a:pPr algn="just" marL="27432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Explainable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AI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=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transparency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and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explainability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276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0">
                <a:latin typeface="Arimo"/>
                <a:cs typeface="Arimo"/>
              </a:rPr>
              <a:t>Monitoring in the </a:t>
            </a:r>
            <a:r>
              <a:rPr dirty="0" sz="1000" spc="20">
                <a:latin typeface="Arimo"/>
                <a:cs typeface="Arimo"/>
              </a:rPr>
              <a:t>MLOps </a:t>
            </a:r>
            <a:r>
              <a:rPr dirty="0" sz="1000" spc="10">
                <a:latin typeface="Arimo"/>
                <a:cs typeface="Arimo"/>
              </a:rPr>
              <a:t>workflow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276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Understanding </a:t>
            </a:r>
            <a:r>
              <a:rPr dirty="0" sz="1000" spc="10">
                <a:latin typeface="Arimo"/>
                <a:cs typeface="Arimo"/>
              </a:rPr>
              <a:t>the Explainable </a:t>
            </a:r>
            <a:r>
              <a:rPr dirty="0" sz="1000" spc="15">
                <a:latin typeface="Arimo"/>
                <a:cs typeface="Arimo"/>
              </a:rPr>
              <a:t>Monitoring Framework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</a:t>
            </a:r>
            <a:r>
              <a:rPr dirty="0" sz="1000" spc="-20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278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Monitor</a:t>
            </a:r>
            <a:r>
              <a:rPr dirty="0" sz="1000" spc="-22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</a:t>
            </a:r>
            <a:r>
              <a:rPr dirty="0" sz="1000" spc="-14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278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40"/>
              </a:spcBef>
            </a:pPr>
            <a:r>
              <a:rPr dirty="0" sz="1000" spc="15" b="1">
                <a:latin typeface="Arial"/>
                <a:cs typeface="Arial"/>
              </a:rPr>
              <a:t>Data</a:t>
            </a:r>
            <a:r>
              <a:rPr dirty="0" sz="1000" spc="10" b="1">
                <a:latin typeface="Arial"/>
                <a:cs typeface="Arial"/>
              </a:rPr>
              <a:t> integrity</a:t>
            </a:r>
            <a:r>
              <a:rPr dirty="0" sz="1000" spc="-16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279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0"/>
              </a:spcBef>
            </a:pP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drift</a:t>
            </a:r>
            <a:r>
              <a:rPr dirty="0" sz="1000" spc="-14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279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40"/>
              </a:spcBef>
            </a:pPr>
            <a:r>
              <a:rPr dirty="0" sz="1000" spc="15" b="1">
                <a:latin typeface="Arial"/>
                <a:cs typeface="Arial"/>
              </a:rPr>
              <a:t>Application </a:t>
            </a:r>
            <a:r>
              <a:rPr dirty="0" sz="1000" spc="5" b="1">
                <a:latin typeface="Arial"/>
                <a:cs typeface="Arial"/>
              </a:rPr>
              <a:t>performance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</a:t>
            </a:r>
            <a:r>
              <a:rPr dirty="0" sz="1000" spc="-6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280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20"/>
              </a:spcBef>
            </a:pPr>
            <a:r>
              <a:rPr dirty="0" sz="1000" spc="15" b="1">
                <a:latin typeface="Arial"/>
                <a:cs typeface="Arial"/>
              </a:rPr>
              <a:t>Analyze</a:t>
            </a:r>
            <a:r>
              <a:rPr dirty="0" sz="1000" spc="-9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280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50"/>
              </a:spcBef>
            </a:pPr>
            <a:r>
              <a:rPr dirty="0" sz="1000" spc="15" b="1">
                <a:latin typeface="Arial"/>
                <a:cs typeface="Arial"/>
              </a:rPr>
              <a:t>Data </a:t>
            </a:r>
            <a:r>
              <a:rPr dirty="0" sz="1000" spc="10" b="1">
                <a:latin typeface="Arial"/>
                <a:cs typeface="Arial"/>
              </a:rPr>
              <a:t>slicing</a:t>
            </a:r>
            <a:r>
              <a:rPr dirty="0" sz="1000" spc="-14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280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Bias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and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threat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detection</a:t>
            </a:r>
            <a:r>
              <a:rPr dirty="0" sz="1000" spc="-18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</a:t>
            </a:r>
            <a:r>
              <a:rPr dirty="0" sz="1000" spc="-1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282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Local </a:t>
            </a:r>
            <a:r>
              <a:rPr dirty="0" sz="1000" spc="20" b="1">
                <a:latin typeface="Arial"/>
                <a:cs typeface="Arial"/>
              </a:rPr>
              <a:t>and </a:t>
            </a:r>
            <a:r>
              <a:rPr dirty="0" sz="1000" spc="10" b="1">
                <a:latin typeface="Arial"/>
                <a:cs typeface="Arial"/>
              </a:rPr>
              <a:t>global </a:t>
            </a:r>
            <a:r>
              <a:rPr dirty="0" sz="1000" spc="5" b="1">
                <a:latin typeface="Arial"/>
                <a:cs typeface="Arial"/>
              </a:rPr>
              <a:t>explanations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</a:t>
            </a:r>
            <a:r>
              <a:rPr dirty="0" sz="1000" spc="-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283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35"/>
              </a:spcBef>
            </a:pPr>
            <a:r>
              <a:rPr dirty="0" sz="1000" spc="20" b="1">
                <a:latin typeface="Arial"/>
                <a:cs typeface="Arial"/>
              </a:rPr>
              <a:t>Govern</a:t>
            </a:r>
            <a:r>
              <a:rPr dirty="0" sz="1000" spc="-21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284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Alerts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and</a:t>
            </a:r>
            <a:r>
              <a:rPr dirty="0" sz="1000" spc="10" b="1">
                <a:latin typeface="Arial"/>
                <a:cs typeface="Arial"/>
              </a:rPr>
              <a:t> actions</a:t>
            </a:r>
            <a:r>
              <a:rPr dirty="0" sz="1000" spc="-19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284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Model </a:t>
            </a:r>
            <a:r>
              <a:rPr dirty="0" sz="1000" spc="10" b="1">
                <a:latin typeface="Arial"/>
                <a:cs typeface="Arial"/>
              </a:rPr>
              <a:t>quality </a:t>
            </a:r>
            <a:r>
              <a:rPr dirty="0" sz="1000" spc="15" b="1">
                <a:latin typeface="Arial"/>
                <a:cs typeface="Arial"/>
              </a:rPr>
              <a:t>assurance and control</a:t>
            </a:r>
            <a:r>
              <a:rPr dirty="0" sz="1000" spc="-19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285</a:t>
            </a:r>
            <a:endParaRPr sz="1000">
              <a:latin typeface="Carlito"/>
              <a:cs typeface="Carlito"/>
            </a:endParaRPr>
          </a:p>
          <a:p>
            <a:pPr algn="just" marL="27432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auditing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and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reports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286</a:t>
            </a:r>
            <a:endParaRPr sz="1000">
              <a:latin typeface="Carlito"/>
              <a:cs typeface="Carlito"/>
            </a:endParaRPr>
          </a:p>
          <a:p>
            <a:pPr algn="just" marL="12700" marR="5715">
              <a:lnSpc>
                <a:spcPct val="152500"/>
              </a:lnSpc>
              <a:spcBef>
                <a:spcPts val="5"/>
              </a:spcBef>
            </a:pPr>
            <a:r>
              <a:rPr dirty="0" sz="1000" spc="10">
                <a:latin typeface="Arimo"/>
                <a:cs typeface="Arimo"/>
              </a:rPr>
              <a:t>Enabling </a:t>
            </a:r>
            <a:r>
              <a:rPr dirty="0" sz="1000" spc="15">
                <a:latin typeface="Arimo"/>
                <a:cs typeface="Arimo"/>
              </a:rPr>
              <a:t>continuous </a:t>
            </a:r>
            <a:r>
              <a:rPr dirty="0" sz="1000" spc="10">
                <a:latin typeface="Arimo"/>
                <a:cs typeface="Arimo"/>
              </a:rPr>
              <a:t>monitoring for </a:t>
            </a:r>
            <a:r>
              <a:rPr dirty="0" sz="1000" spc="15">
                <a:latin typeface="Arimo"/>
                <a:cs typeface="Arimo"/>
              </a:rPr>
              <a:t>the </a:t>
            </a:r>
            <a:r>
              <a:rPr dirty="0" sz="1000" spc="5">
                <a:latin typeface="Arimo"/>
                <a:cs typeface="Arimo"/>
              </a:rPr>
              <a:t>service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287  </a:t>
            </a:r>
            <a:r>
              <a:rPr dirty="0" sz="1000" spc="15">
                <a:latin typeface="Arimo"/>
                <a:cs typeface="Arimo"/>
              </a:rPr>
              <a:t>Summary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288  </a:t>
            </a: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 spc="5">
                <a:latin typeface="Arimo"/>
                <a:cs typeface="Arimo"/>
              </a:rPr>
              <a:t>12: </a:t>
            </a:r>
            <a:r>
              <a:rPr dirty="0" sz="1000" spc="15">
                <a:latin typeface="Arimo"/>
                <a:cs typeface="Arimo"/>
              </a:rPr>
              <a:t>Model </a:t>
            </a:r>
            <a:r>
              <a:rPr dirty="0" sz="1000" spc="10">
                <a:latin typeface="Arimo"/>
                <a:cs typeface="Arimo"/>
              </a:rPr>
              <a:t>Serving </a:t>
            </a:r>
            <a:r>
              <a:rPr dirty="0" sz="1000" spc="15">
                <a:latin typeface="Arimo"/>
                <a:cs typeface="Arimo"/>
              </a:rPr>
              <a:t>and </a:t>
            </a:r>
            <a:r>
              <a:rPr dirty="0" sz="1000" spc="5">
                <a:latin typeface="Arimo"/>
                <a:cs typeface="Arimo"/>
              </a:rPr>
              <a:t>Monitoring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</a:t>
            </a:r>
            <a:r>
              <a:rPr dirty="0" sz="1000" spc="-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289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0">
                <a:latin typeface="Arimo"/>
                <a:cs typeface="Arimo"/>
              </a:rPr>
              <a:t>Serving, monitoring, and maintaining </a:t>
            </a:r>
            <a:r>
              <a:rPr dirty="0" sz="1000" spc="15">
                <a:latin typeface="Arimo"/>
                <a:cs typeface="Arimo"/>
              </a:rPr>
              <a:t>models </a:t>
            </a:r>
            <a:r>
              <a:rPr dirty="0" sz="1000" spc="10">
                <a:latin typeface="Arimo"/>
                <a:cs typeface="Arimo"/>
              </a:rPr>
              <a:t>in production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</a:t>
            </a:r>
            <a:r>
              <a:rPr dirty="0" sz="1000" spc="-19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289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0">
                <a:latin typeface="Arimo"/>
                <a:cs typeface="Arimo"/>
              </a:rPr>
              <a:t>Exploring different </a:t>
            </a:r>
            <a:r>
              <a:rPr dirty="0" sz="1000" spc="15">
                <a:latin typeface="Arimo"/>
                <a:cs typeface="Arimo"/>
              </a:rPr>
              <a:t>modes </a:t>
            </a:r>
            <a:r>
              <a:rPr dirty="0" sz="1000" spc="10">
                <a:latin typeface="Arimo"/>
                <a:cs typeface="Arimo"/>
              </a:rPr>
              <a:t>of serving </a:t>
            </a:r>
            <a:r>
              <a:rPr dirty="0" sz="1000" spc="20">
                <a:latin typeface="Arimo"/>
                <a:cs typeface="Arimo"/>
              </a:rPr>
              <a:t>ML </a:t>
            </a:r>
            <a:r>
              <a:rPr dirty="0" sz="1000" spc="15">
                <a:latin typeface="Arimo"/>
                <a:cs typeface="Arimo"/>
              </a:rPr>
              <a:t>models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</a:t>
            </a:r>
            <a:r>
              <a:rPr dirty="0" sz="1000" spc="-18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291</a:t>
            </a:r>
            <a:endParaRPr sz="10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650"/>
              </a:spcBef>
            </a:pPr>
            <a:r>
              <a:rPr dirty="0" sz="1000" spc="15" b="1">
                <a:latin typeface="Arial"/>
                <a:cs typeface="Arial"/>
              </a:rPr>
              <a:t>Serving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the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as</a:t>
            </a:r>
            <a:r>
              <a:rPr dirty="0" sz="1000" spc="2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batch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service</a:t>
            </a:r>
            <a:r>
              <a:rPr dirty="0" sz="1000" spc="-4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292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Serving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the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to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human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user</a:t>
            </a:r>
            <a:r>
              <a:rPr dirty="0" sz="1000" spc="-16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293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Serving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the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to a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machine</a:t>
            </a:r>
            <a:r>
              <a:rPr dirty="0" sz="1000" spc="-6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</a:t>
            </a:r>
            <a:r>
              <a:rPr dirty="0" sz="1000" spc="-1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294</a:t>
            </a:r>
            <a:endParaRPr sz="1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Implementing the </a:t>
            </a:r>
            <a:r>
              <a:rPr dirty="0" sz="1000" spc="10">
                <a:latin typeface="Arimo"/>
                <a:cs typeface="Arimo"/>
              </a:rPr>
              <a:t>Explainable Monitoring </a:t>
            </a:r>
            <a:r>
              <a:rPr dirty="0" sz="1000" spc="5">
                <a:latin typeface="Arimo"/>
                <a:cs typeface="Arimo"/>
              </a:rPr>
              <a:t>framework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</a:t>
            </a:r>
            <a:r>
              <a:rPr dirty="0" sz="1000" spc="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295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Monitoring your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25" b="1">
                <a:latin typeface="Arial"/>
                <a:cs typeface="Arial"/>
              </a:rPr>
              <a:t>ML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system</a:t>
            </a:r>
            <a:r>
              <a:rPr dirty="0" sz="1000" spc="-7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299</a:t>
            </a:r>
            <a:endParaRPr sz="1000">
              <a:latin typeface="Carlito"/>
              <a:cs typeface="Carlito"/>
            </a:endParaRPr>
          </a:p>
          <a:p>
            <a:pPr algn="just" marL="27432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Data</a:t>
            </a:r>
            <a:r>
              <a:rPr dirty="0" sz="1000" spc="10" b="1">
                <a:latin typeface="Arial"/>
                <a:cs typeface="Arial"/>
              </a:rPr>
              <a:t> integrity</a:t>
            </a:r>
            <a:r>
              <a:rPr dirty="0" sz="1000" spc="-16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299</a:t>
            </a:r>
            <a:endParaRPr sz="1000">
              <a:latin typeface="Carlito"/>
              <a:cs typeface="Carlito"/>
            </a:endParaRPr>
          </a:p>
          <a:p>
            <a:pPr algn="just" marL="27432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Registering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the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target </a:t>
            </a:r>
            <a:r>
              <a:rPr dirty="0" sz="1000" spc="15" b="1">
                <a:latin typeface="Arial"/>
                <a:cs typeface="Arial"/>
              </a:rPr>
              <a:t>dataset</a:t>
            </a:r>
            <a:r>
              <a:rPr dirty="0" sz="1000" spc="-10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300</a:t>
            </a:r>
            <a:endParaRPr sz="1000">
              <a:latin typeface="Carlito"/>
              <a:cs typeface="Carlito"/>
            </a:endParaRPr>
          </a:p>
          <a:p>
            <a:pPr algn="just" marL="27432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Creating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the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data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drift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monitor</a:t>
            </a:r>
            <a:r>
              <a:rPr dirty="0" sz="1000" spc="-12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305</a:t>
            </a:r>
            <a:endParaRPr sz="1000">
              <a:latin typeface="Carlito"/>
              <a:cs typeface="Carlito"/>
            </a:endParaRPr>
          </a:p>
          <a:p>
            <a:pPr algn="just" marL="27432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drift</a:t>
            </a:r>
            <a:r>
              <a:rPr dirty="0" sz="1000" spc="-14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312</a:t>
            </a:r>
            <a:endParaRPr sz="1000">
              <a:latin typeface="Carlito"/>
              <a:cs typeface="Carlito"/>
            </a:endParaRPr>
          </a:p>
          <a:p>
            <a:pPr algn="just" marL="27432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Application </a:t>
            </a:r>
            <a:r>
              <a:rPr dirty="0" sz="1000" spc="5" b="1">
                <a:latin typeface="Arial"/>
                <a:cs typeface="Arial"/>
              </a:rPr>
              <a:t>performance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</a:t>
            </a:r>
            <a:r>
              <a:rPr dirty="0" sz="1000" spc="-6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314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Analyzing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your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25" b="1">
                <a:latin typeface="Arial"/>
                <a:cs typeface="Arial"/>
              </a:rPr>
              <a:t>ML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system</a:t>
            </a:r>
            <a:r>
              <a:rPr dirty="0" sz="1000" spc="-12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317</a:t>
            </a:r>
            <a:endParaRPr sz="1000">
              <a:latin typeface="Carlito"/>
              <a:cs typeface="Carlito"/>
            </a:endParaRPr>
          </a:p>
          <a:p>
            <a:pPr algn="just" marL="27432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Data </a:t>
            </a:r>
            <a:r>
              <a:rPr dirty="0" sz="1000" spc="10" b="1">
                <a:latin typeface="Arial"/>
                <a:cs typeface="Arial"/>
              </a:rPr>
              <a:t>slicing</a:t>
            </a:r>
            <a:r>
              <a:rPr dirty="0" sz="1000" spc="-14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318</a:t>
            </a:r>
            <a:endParaRPr sz="1000">
              <a:latin typeface="Carlito"/>
              <a:cs typeface="Carlito"/>
            </a:endParaRPr>
          </a:p>
          <a:p>
            <a:pPr algn="just" marL="274320">
              <a:lnSpc>
                <a:spcPct val="100000"/>
              </a:lnSpc>
              <a:spcBef>
                <a:spcPts val="650"/>
              </a:spcBef>
            </a:pPr>
            <a:r>
              <a:rPr dirty="0" sz="1000" spc="15" b="1">
                <a:latin typeface="Arial"/>
                <a:cs typeface="Arial"/>
              </a:rPr>
              <a:t>Bias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and</a:t>
            </a:r>
            <a:r>
              <a:rPr dirty="0" sz="1000" spc="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threat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detection</a:t>
            </a:r>
            <a:r>
              <a:rPr dirty="0" sz="1000" spc="-18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</a:t>
            </a:r>
            <a:r>
              <a:rPr dirty="0" sz="1000" spc="-12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318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7647" y="897793"/>
            <a:ext cx="2056764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Visualizing using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heatmap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862583"/>
            <a:ext cx="2174875" cy="279400"/>
          </a:xfrm>
          <a:custGeom>
            <a:avLst/>
            <a:gdLst/>
            <a:ahLst/>
            <a:cxnLst/>
            <a:rect l="l" t="t" r="r" b="b"/>
            <a:pathLst>
              <a:path w="2174875" h="279400">
                <a:moveTo>
                  <a:pt x="2174748" y="12"/>
                </a:moveTo>
                <a:lnTo>
                  <a:pt x="2103120" y="12"/>
                </a:lnTo>
                <a:lnTo>
                  <a:pt x="0" y="0"/>
                </a:lnTo>
                <a:lnTo>
                  <a:pt x="0" y="71628"/>
                </a:lnTo>
                <a:lnTo>
                  <a:pt x="2103120" y="71628"/>
                </a:lnTo>
                <a:lnTo>
                  <a:pt x="2103120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103120" y="278892"/>
                </a:lnTo>
                <a:lnTo>
                  <a:pt x="2174748" y="278892"/>
                </a:lnTo>
                <a:lnTo>
                  <a:pt x="21747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4534" y="1219200"/>
            <a:ext cx="172847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corrMatrix =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df.corr()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1147571"/>
            <a:ext cx="2702560" cy="848994"/>
          </a:xfrm>
          <a:custGeom>
            <a:avLst/>
            <a:gdLst/>
            <a:ahLst/>
            <a:cxnLst/>
            <a:rect l="l" t="t" r="r" b="b"/>
            <a:pathLst>
              <a:path w="2702560" h="848994">
                <a:moveTo>
                  <a:pt x="896112" y="569988"/>
                </a:moveTo>
                <a:lnTo>
                  <a:pt x="824484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824471" y="641604"/>
                </a:lnTo>
                <a:lnTo>
                  <a:pt x="824471" y="777240"/>
                </a:lnTo>
                <a:lnTo>
                  <a:pt x="71628" y="777240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7240"/>
                </a:lnTo>
                <a:lnTo>
                  <a:pt x="0" y="848868"/>
                </a:lnTo>
                <a:lnTo>
                  <a:pt x="824471" y="848868"/>
                </a:lnTo>
                <a:lnTo>
                  <a:pt x="896112" y="848880"/>
                </a:lnTo>
                <a:lnTo>
                  <a:pt x="896112" y="569988"/>
                </a:lnTo>
                <a:close/>
              </a:path>
              <a:path w="2702560" h="848994">
                <a:moveTo>
                  <a:pt x="1799844" y="12"/>
                </a:moveTo>
                <a:lnTo>
                  <a:pt x="1728216" y="12"/>
                </a:lnTo>
                <a:lnTo>
                  <a:pt x="0" y="0"/>
                </a:lnTo>
                <a:lnTo>
                  <a:pt x="0" y="71628"/>
                </a:lnTo>
                <a:lnTo>
                  <a:pt x="1728216" y="71628"/>
                </a:lnTo>
                <a:lnTo>
                  <a:pt x="172821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728216" y="278892"/>
                </a:lnTo>
                <a:lnTo>
                  <a:pt x="1799844" y="278892"/>
                </a:lnTo>
                <a:lnTo>
                  <a:pt x="1799844" y="12"/>
                </a:lnTo>
                <a:close/>
              </a:path>
              <a:path w="2702560" h="848994">
                <a:moveTo>
                  <a:pt x="2702052" y="285000"/>
                </a:moveTo>
                <a:lnTo>
                  <a:pt x="263042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630411" y="356616"/>
                </a:lnTo>
                <a:lnTo>
                  <a:pt x="2630411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2630411" y="563880"/>
                </a:lnTo>
                <a:lnTo>
                  <a:pt x="2702052" y="563880"/>
                </a:lnTo>
                <a:lnTo>
                  <a:pt x="270205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76019" y="1467769"/>
            <a:ext cx="3445510" cy="10883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sn.heatmap(corrMatrix,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annot=True)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Courier New"/>
              <a:cs typeface="Courier New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plt.show()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 is the heatmap of the </a:t>
            </a:r>
            <a:r>
              <a:rPr dirty="0" sz="1000" spc="5">
                <a:solidFill>
                  <a:srgbClr val="E83D8C"/>
                </a:solidFill>
                <a:latin typeface="Arial"/>
                <a:cs typeface="Arial"/>
              </a:rPr>
              <a:t>Pearson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correlation</a:t>
            </a:r>
            <a:r>
              <a:rPr dirty="0" sz="1100" spc="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019" y="7118367"/>
            <a:ext cx="5385435" cy="18675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3.8 – Heatmap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correlation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scores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heatmap in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3.8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see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</a:t>
            </a: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Temperature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E83D8C"/>
                </a:solidFill>
                <a:latin typeface="Arial"/>
                <a:cs typeface="Arial"/>
              </a:rPr>
              <a:t>Apparent_Temperature_C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coefficient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0.99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-90">
                <a:solidFill>
                  <a:srgbClr val="E83D8C"/>
                </a:solidFill>
                <a:latin typeface="Arial"/>
                <a:cs typeface="Arial"/>
              </a:rPr>
              <a:t>S_No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(Serial</a:t>
            </a:r>
            <a:r>
              <a:rPr dirty="0" sz="1100" spc="14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number)</a:t>
            </a:r>
            <a:endParaRPr sz="1100">
              <a:latin typeface="Arimo"/>
              <a:cs typeface="Arimo"/>
            </a:endParaRPr>
          </a:p>
          <a:p>
            <a:pPr marL="12700" marR="111125">
              <a:lnSpc>
                <a:spcPct val="128200"/>
              </a:lnSpc>
              <a:spcBef>
                <a:spcPts val="1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continuous value, which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less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like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incremental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index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a  DataFrame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discarded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filtered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 as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does not provide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great value.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Hence both </a:t>
            </a:r>
            <a:r>
              <a:rPr dirty="0" sz="1000" spc="20">
                <a:solidFill>
                  <a:srgbClr val="E83D8C"/>
                </a:solidFill>
                <a:latin typeface="Arial"/>
                <a:cs typeface="Arial"/>
              </a:rPr>
              <a:t>Apparent_Temperature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90">
                <a:solidFill>
                  <a:srgbClr val="E83D8C"/>
                </a:solidFill>
                <a:latin typeface="Arial"/>
                <a:cs typeface="Arial"/>
              </a:rPr>
              <a:t>S_No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dropped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filtered.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Now let's  observe our dependent variable,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Future_weather_condition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correlation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independent variables: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90244" y="2752341"/>
            <a:ext cx="5387339" cy="4127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6566679"/>
            <a:ext cx="5269230" cy="1221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3.9 – Pearson correlation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for</a:t>
            </a:r>
            <a:r>
              <a:rPr dirty="0" sz="1100" spc="-2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Future_weather_condition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78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Anything between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0.5 and 1.0 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positive correlation and anything between -0.5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-1.0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negative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correlation.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Judging from the graph, there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positive  correlation with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Current_weather_condition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>
                <a:solidFill>
                  <a:srgbClr val="E83D8C"/>
                </a:solidFill>
                <a:latin typeface="Arial"/>
                <a:cs typeface="Arial"/>
              </a:rPr>
              <a:t>Temperature_C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also positively  correlated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Future_weather_c</a:t>
            </a:r>
            <a:r>
              <a:rPr dirty="0" sz="1100" spc="3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7989930"/>
            <a:ext cx="2288540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20" b="1">
                <a:solidFill>
                  <a:srgbClr val="444954"/>
                </a:solidFill>
                <a:latin typeface="Arial"/>
                <a:cs typeface="Arial"/>
              </a:rPr>
              <a:t>Time </a:t>
            </a:r>
            <a:r>
              <a:rPr dirty="0" sz="1800" spc="10" b="1">
                <a:solidFill>
                  <a:srgbClr val="444954"/>
                </a:solidFill>
                <a:latin typeface="Arial"/>
                <a:cs typeface="Arial"/>
              </a:rPr>
              <a:t>series</a:t>
            </a:r>
            <a:r>
              <a:rPr dirty="0" sz="1800" spc="-85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analysis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8437520"/>
            <a:ext cx="5093970" cy="455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temperature is a continuous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variable,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worth observing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progression  over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time.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visualize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time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series plot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matplotlib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 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861060"/>
            <a:ext cx="5387339" cy="5469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720" y="862583"/>
            <a:ext cx="2100580" cy="1419225"/>
          </a:xfrm>
          <a:custGeom>
            <a:avLst/>
            <a:gdLst/>
            <a:ahLst/>
            <a:cxnLst/>
            <a:rect l="l" t="t" r="r" b="b"/>
            <a:pathLst>
              <a:path w="2100579" h="1419225">
                <a:moveTo>
                  <a:pt x="896112" y="1139964"/>
                </a:moveTo>
                <a:lnTo>
                  <a:pt x="824484" y="1139964"/>
                </a:lnTo>
                <a:lnTo>
                  <a:pt x="0" y="1139952"/>
                </a:lnTo>
                <a:lnTo>
                  <a:pt x="0" y="1211580"/>
                </a:lnTo>
                <a:lnTo>
                  <a:pt x="824471" y="1211580"/>
                </a:lnTo>
                <a:lnTo>
                  <a:pt x="824471" y="1347216"/>
                </a:lnTo>
                <a:lnTo>
                  <a:pt x="71628" y="1347216"/>
                </a:lnTo>
                <a:lnTo>
                  <a:pt x="71628" y="1211592"/>
                </a:lnTo>
                <a:lnTo>
                  <a:pt x="0" y="1211592"/>
                </a:lnTo>
                <a:lnTo>
                  <a:pt x="0" y="1347216"/>
                </a:lnTo>
                <a:lnTo>
                  <a:pt x="0" y="1418844"/>
                </a:lnTo>
                <a:lnTo>
                  <a:pt x="824471" y="1418844"/>
                </a:lnTo>
                <a:lnTo>
                  <a:pt x="896112" y="1418844"/>
                </a:lnTo>
                <a:lnTo>
                  <a:pt x="896112" y="1139964"/>
                </a:lnTo>
                <a:close/>
              </a:path>
              <a:path w="2100579" h="1419225">
                <a:moveTo>
                  <a:pt x="1045464" y="569988"/>
                </a:moveTo>
                <a:lnTo>
                  <a:pt x="973836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973823" y="641604"/>
                </a:lnTo>
                <a:lnTo>
                  <a:pt x="973823" y="777240"/>
                </a:lnTo>
                <a:lnTo>
                  <a:pt x="71628" y="777240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7240"/>
                </a:lnTo>
                <a:lnTo>
                  <a:pt x="0" y="848868"/>
                </a:lnTo>
                <a:lnTo>
                  <a:pt x="973823" y="848868"/>
                </a:lnTo>
                <a:lnTo>
                  <a:pt x="1045464" y="848868"/>
                </a:lnTo>
                <a:lnTo>
                  <a:pt x="1045464" y="569988"/>
                </a:lnTo>
                <a:close/>
              </a:path>
              <a:path w="2100579" h="1419225">
                <a:moveTo>
                  <a:pt x="1648968" y="854976"/>
                </a:moveTo>
                <a:lnTo>
                  <a:pt x="1577327" y="854976"/>
                </a:lnTo>
                <a:lnTo>
                  <a:pt x="0" y="854964"/>
                </a:lnTo>
                <a:lnTo>
                  <a:pt x="0" y="926592"/>
                </a:lnTo>
                <a:lnTo>
                  <a:pt x="1577327" y="926592"/>
                </a:lnTo>
                <a:lnTo>
                  <a:pt x="1577327" y="1062228"/>
                </a:lnTo>
                <a:lnTo>
                  <a:pt x="71628" y="1062228"/>
                </a:lnTo>
                <a:lnTo>
                  <a:pt x="71628" y="926604"/>
                </a:lnTo>
                <a:lnTo>
                  <a:pt x="0" y="926604"/>
                </a:lnTo>
                <a:lnTo>
                  <a:pt x="0" y="1062228"/>
                </a:lnTo>
                <a:lnTo>
                  <a:pt x="0" y="1133856"/>
                </a:lnTo>
                <a:lnTo>
                  <a:pt x="1577327" y="1133856"/>
                </a:lnTo>
                <a:lnTo>
                  <a:pt x="1648968" y="1133868"/>
                </a:lnTo>
                <a:lnTo>
                  <a:pt x="1648968" y="854976"/>
                </a:lnTo>
                <a:close/>
              </a:path>
              <a:path w="2100579" h="1419225">
                <a:moveTo>
                  <a:pt x="1723644" y="12"/>
                </a:moveTo>
                <a:lnTo>
                  <a:pt x="1652016" y="12"/>
                </a:lnTo>
                <a:lnTo>
                  <a:pt x="0" y="0"/>
                </a:lnTo>
                <a:lnTo>
                  <a:pt x="0" y="71628"/>
                </a:lnTo>
                <a:lnTo>
                  <a:pt x="1652016" y="71628"/>
                </a:lnTo>
                <a:lnTo>
                  <a:pt x="165201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652016" y="278892"/>
                </a:lnTo>
                <a:lnTo>
                  <a:pt x="1723644" y="278892"/>
                </a:lnTo>
                <a:lnTo>
                  <a:pt x="1723644" y="12"/>
                </a:lnTo>
                <a:close/>
              </a:path>
              <a:path w="2100579" h="1419225">
                <a:moveTo>
                  <a:pt x="2100072" y="285000"/>
                </a:moveTo>
                <a:lnTo>
                  <a:pt x="20284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028431" y="356616"/>
                </a:lnTo>
                <a:lnTo>
                  <a:pt x="2028431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2028431" y="563880"/>
                </a:lnTo>
                <a:lnTo>
                  <a:pt x="2100072" y="563880"/>
                </a:lnTo>
                <a:lnTo>
                  <a:pt x="21000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76019" y="897793"/>
            <a:ext cx="2054225" cy="19450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time =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df['Timestamp]</a:t>
            </a:r>
            <a:endParaRPr sz="1000">
              <a:latin typeface="Courier New"/>
              <a:cs typeface="Courier New"/>
            </a:endParaRPr>
          </a:p>
          <a:p>
            <a:pPr marL="83820" marR="5080">
              <a:lnSpc>
                <a:spcPct val="187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temp =</a:t>
            </a:r>
            <a:r>
              <a:rPr dirty="0" sz="1000" spc="-8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df['Temperature_C']  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plot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graph  plt.plot(time, temp)  plt.show()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5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Here's the resulting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plot: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6792231"/>
            <a:ext cx="5406390" cy="18688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3.10 – Time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series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progression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Temperature in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C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assessing the time series progression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temperature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3.10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 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depicts a stationary pattern since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mean, variance, and covariance are  observed to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stationary over time. Stationary behaviors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trends,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cycles,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walks,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combination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three.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sense,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temperature  changes over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seasons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follows seasonal patterns. This brings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end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analysis and processing;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to register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 workspace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before proceeding to train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0244" y="3057304"/>
            <a:ext cx="5343776" cy="34843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019" y="931199"/>
            <a:ext cx="4062729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 registration </a:t>
            </a:r>
            <a:r>
              <a:rPr dirty="0" spc="-5"/>
              <a:t>and</a:t>
            </a:r>
            <a:r>
              <a:rPr dirty="0" spc="-70"/>
              <a:t> </a:t>
            </a:r>
            <a:r>
              <a:rPr dirty="0"/>
              <a:t>versioning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6019" y="1442360"/>
            <a:ext cx="5373370" cy="174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vital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version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before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starting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backtrack our experiments or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source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purpose of versioning the data is to backtrack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at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point,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replicate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model's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explain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per the inference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explaining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model. For these reasons,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processed data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version it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 it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and version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processed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Learning workspace 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SDK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4534" y="3380994"/>
            <a:ext cx="451104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subscription_id = '---insert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your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subscription ID</a:t>
            </a:r>
            <a:r>
              <a:rPr dirty="0" sz="1000" spc="-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here----'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3630167"/>
            <a:ext cx="2400300" cy="279400"/>
          </a:xfrm>
          <a:custGeom>
            <a:avLst/>
            <a:gdLst/>
            <a:ahLst/>
            <a:cxnLst/>
            <a:rect l="l" t="t" r="r" b="b"/>
            <a:pathLst>
              <a:path w="2400300" h="279400">
                <a:moveTo>
                  <a:pt x="2400300" y="12"/>
                </a:moveTo>
                <a:lnTo>
                  <a:pt x="2328672" y="12"/>
                </a:lnTo>
                <a:lnTo>
                  <a:pt x="0" y="0"/>
                </a:lnTo>
                <a:lnTo>
                  <a:pt x="0" y="71628"/>
                </a:lnTo>
                <a:lnTo>
                  <a:pt x="2328659" y="71628"/>
                </a:lnTo>
                <a:lnTo>
                  <a:pt x="2328659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328659" y="278892"/>
                </a:lnTo>
                <a:lnTo>
                  <a:pt x="2400300" y="278892"/>
                </a:lnTo>
                <a:lnTo>
                  <a:pt x="240030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47647" y="3665377"/>
            <a:ext cx="2283460" cy="4629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resource_group =</a:t>
            </a:r>
            <a:r>
              <a:rPr dirty="0" sz="1000" spc="-7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'Learn_MLOps'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workspace_name =</a:t>
            </a:r>
            <a:r>
              <a:rPr dirty="0" sz="1000" spc="-5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'MLOps_WS'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3916679"/>
            <a:ext cx="2176780" cy="279400"/>
          </a:xfrm>
          <a:custGeom>
            <a:avLst/>
            <a:gdLst/>
            <a:ahLst/>
            <a:cxnLst/>
            <a:rect l="l" t="t" r="r" b="b"/>
            <a:pathLst>
              <a:path w="2176779" h="279400">
                <a:moveTo>
                  <a:pt x="2176272" y="12"/>
                </a:moveTo>
                <a:lnTo>
                  <a:pt x="2104644" y="12"/>
                </a:lnTo>
                <a:lnTo>
                  <a:pt x="0" y="0"/>
                </a:lnTo>
                <a:lnTo>
                  <a:pt x="0" y="71628"/>
                </a:lnTo>
                <a:lnTo>
                  <a:pt x="2104631" y="71628"/>
                </a:lnTo>
                <a:lnTo>
                  <a:pt x="2104631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2104631" y="278892"/>
                </a:lnTo>
                <a:lnTo>
                  <a:pt x="2176272" y="278892"/>
                </a:lnTo>
                <a:lnTo>
                  <a:pt x="21762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24534" y="4237482"/>
            <a:ext cx="413639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 = Workspace(subscription_id,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resource_group,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8720" y="4486655"/>
            <a:ext cx="1272540" cy="279400"/>
          </a:xfrm>
          <a:custGeom>
            <a:avLst/>
            <a:gdLst/>
            <a:ahLst/>
            <a:cxnLst/>
            <a:rect l="l" t="t" r="r" b="b"/>
            <a:pathLst>
              <a:path w="1272539" h="279400">
                <a:moveTo>
                  <a:pt x="1272540" y="12"/>
                </a:moveTo>
                <a:lnTo>
                  <a:pt x="1200912" y="12"/>
                </a:lnTo>
                <a:lnTo>
                  <a:pt x="0" y="0"/>
                </a:lnTo>
                <a:lnTo>
                  <a:pt x="0" y="71628"/>
                </a:lnTo>
                <a:lnTo>
                  <a:pt x="1200912" y="71628"/>
                </a:lnTo>
                <a:lnTo>
                  <a:pt x="1200912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1200912" y="278892"/>
                </a:lnTo>
                <a:lnTo>
                  <a:pt x="1272540" y="278904"/>
                </a:lnTo>
                <a:lnTo>
                  <a:pt x="12725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76019" y="4450186"/>
            <a:ext cx="5084445" cy="1090295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65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workspace_name)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Arimo"/>
              <a:cs typeface="Arimo"/>
            </a:endParaRPr>
          </a:p>
          <a:p>
            <a:pPr marL="12700" marR="5080">
              <a:lnSpc>
                <a:spcPct val="1290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Fetch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95">
                <a:solidFill>
                  <a:srgbClr val="E83D8C"/>
                </a:solidFill>
                <a:latin typeface="Arial"/>
                <a:cs typeface="Arial"/>
              </a:rPr>
              <a:t>subscription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ID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resource_group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20">
                <a:solidFill>
                  <a:srgbClr val="E83D8C"/>
                </a:solidFill>
                <a:latin typeface="Arial"/>
                <a:cs typeface="Arial"/>
              </a:rPr>
              <a:t>workspace_name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portal,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6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3.11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755536"/>
            <a:ext cx="5285740" cy="2497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5910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3.11 – Workspace credentials (Resource group, Subscription ID, and  Workspace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name)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requesting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 credentials, a workspace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object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obtained.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running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Workspace()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function, your notebook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connected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Azure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platform.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prompted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authentication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provide 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random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account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details.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that,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script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confirm the  authentication. Using the workspace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object, 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access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default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store and  upload the required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 store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Blob Storage connected to  the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Arimo"/>
              <a:cs typeface="Arimo"/>
            </a:endParaRPr>
          </a:p>
          <a:p>
            <a:pPr marL="83820">
              <a:lnSpc>
                <a:spcPct val="100000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get the default datastore linked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to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upload prepared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data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20" y="7040879"/>
            <a:ext cx="4508500" cy="279400"/>
          </a:xfrm>
          <a:custGeom>
            <a:avLst/>
            <a:gdLst/>
            <a:ahLst/>
            <a:cxnLst/>
            <a:rect l="l" t="t" r="r" b="b"/>
            <a:pathLst>
              <a:path w="4508500" h="279400">
                <a:moveTo>
                  <a:pt x="4507992" y="12"/>
                </a:moveTo>
                <a:lnTo>
                  <a:pt x="4436351" y="12"/>
                </a:lnTo>
                <a:lnTo>
                  <a:pt x="0" y="0"/>
                </a:lnTo>
                <a:lnTo>
                  <a:pt x="0" y="71628"/>
                </a:lnTo>
                <a:lnTo>
                  <a:pt x="4436351" y="71628"/>
                </a:lnTo>
                <a:lnTo>
                  <a:pt x="4436351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4436351" y="278892"/>
                </a:lnTo>
                <a:lnTo>
                  <a:pt x="4507992" y="278892"/>
                </a:lnTo>
                <a:lnTo>
                  <a:pt x="450799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24534" y="7397495"/>
            <a:ext cx="3458210" cy="13589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datastore =</a:t>
            </a:r>
            <a:r>
              <a:rPr dirty="0" sz="1000" spc="-6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workspace.get_default_datastore()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720" y="7325867"/>
            <a:ext cx="4883150" cy="850900"/>
          </a:xfrm>
          <a:custGeom>
            <a:avLst/>
            <a:gdLst/>
            <a:ahLst/>
            <a:cxnLst/>
            <a:rect l="l" t="t" r="r" b="b"/>
            <a:pathLst>
              <a:path w="4883150" h="850900">
                <a:moveTo>
                  <a:pt x="3529584" y="12"/>
                </a:moveTo>
                <a:lnTo>
                  <a:pt x="3457956" y="12"/>
                </a:lnTo>
                <a:lnTo>
                  <a:pt x="0" y="0"/>
                </a:lnTo>
                <a:lnTo>
                  <a:pt x="0" y="71628"/>
                </a:lnTo>
                <a:lnTo>
                  <a:pt x="3457956" y="71628"/>
                </a:lnTo>
                <a:lnTo>
                  <a:pt x="3457956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3457956" y="278892"/>
                </a:lnTo>
                <a:lnTo>
                  <a:pt x="3529584" y="278892"/>
                </a:lnTo>
                <a:lnTo>
                  <a:pt x="3529584" y="12"/>
                </a:lnTo>
                <a:close/>
              </a:path>
              <a:path w="4883150" h="850900">
                <a:moveTo>
                  <a:pt x="4282440" y="569988"/>
                </a:moveTo>
                <a:lnTo>
                  <a:pt x="4210812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4210799" y="641604"/>
                </a:lnTo>
                <a:lnTo>
                  <a:pt x="4210799" y="778764"/>
                </a:lnTo>
                <a:lnTo>
                  <a:pt x="71628" y="778764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78764"/>
                </a:lnTo>
                <a:lnTo>
                  <a:pt x="0" y="850392"/>
                </a:lnTo>
                <a:lnTo>
                  <a:pt x="4210799" y="850392"/>
                </a:lnTo>
                <a:lnTo>
                  <a:pt x="4282440" y="850392"/>
                </a:lnTo>
                <a:lnTo>
                  <a:pt x="4282440" y="569988"/>
                </a:lnTo>
                <a:close/>
              </a:path>
              <a:path w="4883150" h="850900">
                <a:moveTo>
                  <a:pt x="4882896" y="285000"/>
                </a:moveTo>
                <a:lnTo>
                  <a:pt x="4811255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4811255" y="356616"/>
                </a:lnTo>
                <a:lnTo>
                  <a:pt x="4811255" y="493776"/>
                </a:lnTo>
                <a:lnTo>
                  <a:pt x="71628" y="493776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3776"/>
                </a:lnTo>
                <a:lnTo>
                  <a:pt x="0" y="565404"/>
                </a:lnTo>
                <a:lnTo>
                  <a:pt x="4811255" y="565404"/>
                </a:lnTo>
                <a:lnTo>
                  <a:pt x="4882896" y="565404"/>
                </a:lnTo>
                <a:lnTo>
                  <a:pt x="4882896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47647" y="7646065"/>
            <a:ext cx="4763135" cy="7467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#upload the local file from src_dir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to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target_path in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datastore</a:t>
            </a:r>
            <a:endParaRPr sz="1000">
              <a:latin typeface="Courier New"/>
              <a:cs typeface="Courier New"/>
            </a:endParaRPr>
          </a:p>
          <a:p>
            <a:pPr marL="12700" marR="606425">
              <a:lnSpc>
                <a:spcPct val="187000"/>
              </a:lnSpc>
              <a:tabLst>
                <a:tab pos="83883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datastore.upload(src_dir='Dataset', target_path='data')  dataset</a:t>
            </a:r>
            <a:r>
              <a:rPr dirty="0" sz="10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	/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8720" y="8180831"/>
            <a:ext cx="1045844" cy="280670"/>
          </a:xfrm>
          <a:custGeom>
            <a:avLst/>
            <a:gdLst/>
            <a:ahLst/>
            <a:cxnLst/>
            <a:rect l="l" t="t" r="r" b="b"/>
            <a:pathLst>
              <a:path w="1045844" h="280670">
                <a:moveTo>
                  <a:pt x="1045464" y="12"/>
                </a:moveTo>
                <a:lnTo>
                  <a:pt x="973836" y="12"/>
                </a:lnTo>
                <a:lnTo>
                  <a:pt x="0" y="0"/>
                </a:lnTo>
                <a:lnTo>
                  <a:pt x="0" y="71628"/>
                </a:lnTo>
                <a:lnTo>
                  <a:pt x="973823" y="71628"/>
                </a:lnTo>
                <a:lnTo>
                  <a:pt x="973823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973823" y="280416"/>
                </a:lnTo>
                <a:lnTo>
                  <a:pt x="1045464" y="280416"/>
                </a:lnTo>
                <a:lnTo>
                  <a:pt x="10454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24534" y="8501633"/>
            <a:ext cx="5264150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Dataset.Tablular.from_delimited_files(datastore.path('data/weather_da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8720" y="8750807"/>
            <a:ext cx="1800225" cy="280670"/>
          </a:xfrm>
          <a:custGeom>
            <a:avLst/>
            <a:gdLst/>
            <a:ahLst/>
            <a:cxnLst/>
            <a:rect l="l" t="t" r="r" b="b"/>
            <a:pathLst>
              <a:path w="1800225" h="280670">
                <a:moveTo>
                  <a:pt x="1799844" y="12"/>
                </a:moveTo>
                <a:lnTo>
                  <a:pt x="1728216" y="12"/>
                </a:lnTo>
                <a:lnTo>
                  <a:pt x="0" y="0"/>
                </a:lnTo>
                <a:lnTo>
                  <a:pt x="0" y="71628"/>
                </a:lnTo>
                <a:lnTo>
                  <a:pt x="1728216" y="71628"/>
                </a:lnTo>
                <a:lnTo>
                  <a:pt x="1728216" y="208788"/>
                </a:lnTo>
                <a:lnTo>
                  <a:pt x="71628" y="208788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8788"/>
                </a:lnTo>
                <a:lnTo>
                  <a:pt x="0" y="280416"/>
                </a:lnTo>
                <a:lnTo>
                  <a:pt x="1728216" y="280416"/>
                </a:lnTo>
                <a:lnTo>
                  <a:pt x="1799844" y="280416"/>
                </a:lnTo>
                <a:lnTo>
                  <a:pt x="17998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76019" y="8712881"/>
            <a:ext cx="1753235" cy="48387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66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taset_processed.csv'))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0244" y="861060"/>
            <a:ext cx="5387339" cy="3730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720" y="2319527"/>
            <a:ext cx="4658995" cy="563880"/>
          </a:xfrm>
          <a:custGeom>
            <a:avLst/>
            <a:gdLst/>
            <a:ahLst/>
            <a:cxnLst/>
            <a:rect l="l" t="t" r="r" b="b"/>
            <a:pathLst>
              <a:path w="4658995" h="563880">
                <a:moveTo>
                  <a:pt x="2926080" y="285000"/>
                </a:moveTo>
                <a:lnTo>
                  <a:pt x="2854452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854452" y="356616"/>
                </a:lnTo>
                <a:lnTo>
                  <a:pt x="2854452" y="492252"/>
                </a:lnTo>
                <a:lnTo>
                  <a:pt x="71628" y="492252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2252"/>
                </a:lnTo>
                <a:lnTo>
                  <a:pt x="0" y="563880"/>
                </a:lnTo>
                <a:lnTo>
                  <a:pt x="2854452" y="563880"/>
                </a:lnTo>
                <a:lnTo>
                  <a:pt x="2926080" y="563880"/>
                </a:lnTo>
                <a:lnTo>
                  <a:pt x="2926080" y="285000"/>
                </a:lnTo>
                <a:close/>
              </a:path>
              <a:path w="4658995" h="563880">
                <a:moveTo>
                  <a:pt x="4658868" y="12"/>
                </a:moveTo>
                <a:lnTo>
                  <a:pt x="4587240" y="12"/>
                </a:lnTo>
                <a:lnTo>
                  <a:pt x="0" y="0"/>
                </a:lnTo>
                <a:lnTo>
                  <a:pt x="0" y="71628"/>
                </a:lnTo>
                <a:lnTo>
                  <a:pt x="4587227" y="71628"/>
                </a:lnTo>
                <a:lnTo>
                  <a:pt x="4587227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4587227" y="278892"/>
                </a:lnTo>
                <a:lnTo>
                  <a:pt x="4658868" y="278892"/>
                </a:lnTo>
                <a:lnTo>
                  <a:pt x="465886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88720" y="3816095"/>
            <a:ext cx="5110480" cy="565785"/>
          </a:xfrm>
          <a:custGeom>
            <a:avLst/>
            <a:gdLst/>
            <a:ahLst/>
            <a:cxnLst/>
            <a:rect l="l" t="t" r="r" b="b"/>
            <a:pathLst>
              <a:path w="5110480" h="565785">
                <a:moveTo>
                  <a:pt x="3906012" y="12"/>
                </a:moveTo>
                <a:lnTo>
                  <a:pt x="3834384" y="12"/>
                </a:lnTo>
                <a:lnTo>
                  <a:pt x="0" y="0"/>
                </a:lnTo>
                <a:lnTo>
                  <a:pt x="0" y="71628"/>
                </a:lnTo>
                <a:lnTo>
                  <a:pt x="3834371" y="71628"/>
                </a:lnTo>
                <a:lnTo>
                  <a:pt x="3834371" y="207264"/>
                </a:lnTo>
                <a:lnTo>
                  <a:pt x="71628" y="20726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07264"/>
                </a:lnTo>
                <a:lnTo>
                  <a:pt x="0" y="278892"/>
                </a:lnTo>
                <a:lnTo>
                  <a:pt x="3834371" y="278892"/>
                </a:lnTo>
                <a:lnTo>
                  <a:pt x="3906012" y="278904"/>
                </a:lnTo>
                <a:lnTo>
                  <a:pt x="3906012" y="12"/>
                </a:lnTo>
                <a:close/>
              </a:path>
              <a:path w="5110480" h="565785">
                <a:moveTo>
                  <a:pt x="5109972" y="285000"/>
                </a:moveTo>
                <a:lnTo>
                  <a:pt x="5038344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5038344" y="356616"/>
                </a:lnTo>
                <a:lnTo>
                  <a:pt x="5038344" y="493776"/>
                </a:lnTo>
                <a:lnTo>
                  <a:pt x="71628" y="493776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3776"/>
                </a:lnTo>
                <a:lnTo>
                  <a:pt x="0" y="565404"/>
                </a:lnTo>
                <a:lnTo>
                  <a:pt x="5038344" y="565404"/>
                </a:lnTo>
                <a:lnTo>
                  <a:pt x="5109972" y="565404"/>
                </a:lnTo>
                <a:lnTo>
                  <a:pt x="5109972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76019" y="841905"/>
            <a:ext cx="5342255" cy="4528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8400"/>
              </a:lnSpc>
              <a:spcBef>
                <a:spcPts val="100"/>
              </a:spcBef>
            </a:pP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Tabular.from_delimited_files()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cause a failure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Linux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MacOS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machines  that do not have .NET Core 2.1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installed.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correct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installation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of this dependency,  follow 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instructions: </a:t>
            </a:r>
            <a:r>
              <a:rPr dirty="0" u="sng" sz="1000" spc="-10">
                <a:solidFill>
                  <a:srgbClr val="49C4E2"/>
                </a:solidFill>
                <a:uFill>
                  <a:solidFill>
                    <a:srgbClr val="49C4E2"/>
                  </a:solidFill>
                </a:uFill>
                <a:latin typeface="Arimo"/>
                <a:cs typeface="Arimo"/>
              </a:rPr>
              <a:t>https://docs.microsoft.com/en-us/dotnet/core/install/linux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 successfully executing the preceding commands,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upload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store and see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result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3.12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You 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preview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dataset  from the datastore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  <a:p>
            <a:pPr marL="83820" marR="737235">
              <a:lnSpc>
                <a:spcPct val="187000"/>
              </a:lnSpc>
              <a:spcBef>
                <a:spcPts val="6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# preview the first 3 rows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of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the dataset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from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the datastore  dataset.take(3).to_pandas_dataframe()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mo"/>
              <a:cs typeface="Arimo"/>
            </a:endParaRPr>
          </a:p>
          <a:p>
            <a:pPr marL="12700" marR="5969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is uploaded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store,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 the dataset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workspace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version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100">
              <a:latin typeface="Arimo"/>
              <a:cs typeface="Arimo"/>
            </a:endParaRPr>
          </a:p>
          <a:p>
            <a:pPr marL="83820" marR="287020">
              <a:lnSpc>
                <a:spcPct val="187000"/>
              </a:lnSpc>
              <a:spcBef>
                <a:spcPts val="67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weather_ds = dataset.register(workspace=workspace,  name=weather_ds_portofTurku, description='processed weather</a:t>
            </a:r>
            <a:r>
              <a:rPr dirty="0" sz="1000" spc="-4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data')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Arimo"/>
              <a:cs typeface="Arimo"/>
            </a:endParaRPr>
          </a:p>
          <a:p>
            <a:pPr marL="12700" marR="354330">
              <a:lnSpc>
                <a:spcPct val="1286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65">
                <a:solidFill>
                  <a:srgbClr val="E83D8C"/>
                </a:solidFill>
                <a:latin typeface="Arial"/>
                <a:cs typeface="Arial"/>
              </a:rPr>
              <a:t>register(...)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function registers the dataset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workspace,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3.12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detailed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documentation,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visit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https://docs.microsoft.com/en-  us/azure/machine-learning/how-to-create-register-datasets#register-datasets: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853703"/>
            <a:ext cx="4124325" cy="1974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3.12 – Processed dataset registered in the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ML</a:t>
            </a:r>
            <a:r>
              <a:rPr dirty="0" sz="1100" spc="-1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workspace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277646"/>
            <a:ext cx="2988945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45">
                <a:solidFill>
                  <a:srgbClr val="444954"/>
                </a:solidFill>
                <a:latin typeface="Arimo"/>
                <a:cs typeface="Arimo"/>
              </a:rPr>
              <a:t>Toward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the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</a:t>
            </a:r>
            <a:r>
              <a:rPr dirty="0" sz="2250" spc="-60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Pipeline</a:t>
            </a:r>
            <a:endParaRPr sz="225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5788809"/>
            <a:ext cx="5334000" cy="1529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939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processed the data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irregularities such as missing  data, selected features by observing correlations, created new features,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finally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ingested and versioned the processed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learning</a:t>
            </a:r>
            <a:r>
              <a:rPr dirty="0" sz="1100" spc="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workspace.</a:t>
            </a: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two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ways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ingestion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 One way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central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storage (where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raw data is stored) and  the second way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 feature store.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knowledge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power,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know 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move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7520538"/>
            <a:ext cx="152590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Feature</a:t>
            </a:r>
            <a:r>
              <a:rPr dirty="0" sz="1800" spc="-70" b="1">
                <a:solidFill>
                  <a:srgbClr val="444954"/>
                </a:solidFill>
                <a:latin typeface="Arial"/>
                <a:cs typeface="Arial"/>
              </a:rPr>
              <a:t> </a:t>
            </a:r>
            <a:r>
              <a:rPr dirty="0" sz="1800" spc="15" b="1">
                <a:solidFill>
                  <a:srgbClr val="444954"/>
                </a:solidFill>
                <a:latin typeface="Arial"/>
                <a:cs typeface="Arial"/>
              </a:rPr>
              <a:t>Store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019" y="7968129"/>
            <a:ext cx="5276215" cy="10998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store compliments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central storage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storing important features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them available for training or inference.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store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where you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transform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useful features that 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directly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train and  infer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make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predictions.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Raw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typically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comes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from various data sources,  which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structured,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unstructured, streaming, batch,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real-time. It 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needs</a:t>
            </a:r>
            <a:r>
              <a:rPr dirty="0" sz="1100" spc="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0244" y="861060"/>
            <a:ext cx="5387339" cy="3785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81625" cy="1529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pulled, transformed (using a 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stored somewhere,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somewhere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store. The feature store then takes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makes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available for consumption.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scientists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tend to duplicate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work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(especially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processing). It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avoided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centralized feature store. Feature  store allows data scientists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efficiently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share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other teams  and thereby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increase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their productivity as they don't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pre-process features  from scratch.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5138691"/>
            <a:ext cx="5311775" cy="14376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3.13: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Feature store</a:t>
            </a:r>
            <a:r>
              <a:rPr dirty="0" sz="1100" spc="-3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workflow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see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3.13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a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Feature Store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using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Feature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Pipeline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connected to a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Central Storage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(which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stores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multiple sources)  to transform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useful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features  stored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retrieved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serving,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discovering  insights or trends.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some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benefits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using a feature</a:t>
            </a:r>
            <a:r>
              <a:rPr dirty="0" sz="11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Store:</a:t>
            </a:r>
            <a:endParaRPr sz="11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6839" y="6815328"/>
            <a:ext cx="5207635" cy="240792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7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Efficient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Feature Engineering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Training</a:t>
            </a:r>
            <a:r>
              <a:rPr dirty="0" sz="1000" spc="-4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Avoid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unnecessary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pre-processing before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Avoid repetitive feature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engineering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Features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available for quick inferencing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(testing)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System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support for serving of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features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Exploratory 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Analysis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feature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Store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Opportunity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reuse models</a:t>
            </a:r>
            <a:r>
              <a:rPr dirty="0" sz="1000" spc="-4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features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Quick Queries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on</a:t>
            </a:r>
            <a:r>
              <a:rPr dirty="0" sz="1000" spc="-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features</a:t>
            </a:r>
            <a:endParaRPr sz="1000">
              <a:latin typeface="Arimo"/>
              <a:cs typeface="Arim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65789" y="2532888"/>
            <a:ext cx="5288186" cy="234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6839" y="859536"/>
            <a:ext cx="5207635" cy="1021080"/>
          </a:xfrm>
          <a:prstGeom prst="rect">
            <a:avLst/>
          </a:prstGeom>
          <a:solidFill>
            <a:srgbClr val="F4F6F9"/>
          </a:solidFill>
        </p:spPr>
        <p:txBody>
          <a:bodyPr wrap="square" lIns="0" tIns="76835" rIns="0" bIns="0" rtlCol="0" vert="horz">
            <a:spAutoFit/>
          </a:bodyPr>
          <a:lstStyle/>
          <a:p>
            <a:pPr marL="231140" indent="-215265">
              <a:lnSpc>
                <a:spcPct val="100000"/>
              </a:lnSpc>
              <a:spcBef>
                <a:spcPts val="60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Reproducibility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data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sets</a:t>
            </a:r>
            <a:endParaRPr sz="1000">
              <a:latin typeface="Arimo"/>
              <a:cs typeface="Arimo"/>
            </a:endParaRPr>
          </a:p>
          <a:p>
            <a:pPr marL="231140" marR="381635" indent="-215265">
              <a:lnSpc>
                <a:spcPct val="152000"/>
              </a:lnSpc>
              <a:spcBef>
                <a:spcPts val="7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Monitoring feature drift in production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(we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about feature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drift 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 </a:t>
            </a:r>
            <a:r>
              <a:rPr dirty="0" sz="1000" spc="-5" i="1">
                <a:solidFill>
                  <a:srgbClr val="49C4E2"/>
                </a:solidFill>
                <a:latin typeface="Arial"/>
                <a:cs typeface="Arial"/>
              </a:rPr>
              <a:t>12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Model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Serving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and</a:t>
            </a:r>
            <a:r>
              <a:rPr dirty="0" sz="1000" spc="3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Monitoring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</a:t>
            </a:r>
            <a:endParaRPr sz="100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spcBef>
                <a:spcPts val="635"/>
              </a:spcBef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Features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available for data drift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monitoring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019" y="2033672"/>
            <a:ext cx="5382260" cy="6105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good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know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advantages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feature store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useful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fuel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(especially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ingestion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step),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however not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suitable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cases.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depends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use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case. 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use case implementation,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 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feature  store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but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proceed 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liaisoning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directly from central storage where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 preprocessed and registered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datasets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 ingested and versioned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proceed towards building your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 The ML pipeline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enable further feature engineering, feature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scaling,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curating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testing datasets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that 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used to train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tune  hyperparameters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and functionalities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be performed over cloud computing resources, unlike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locally 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computer 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did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chapter. 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purely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cloud-based.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Summary</a:t>
            </a:r>
            <a:endParaRPr sz="2250">
              <a:latin typeface="Arimo"/>
              <a:cs typeface="Arimo"/>
            </a:endParaRPr>
          </a:p>
          <a:p>
            <a:pPr marL="12700" marR="62230">
              <a:lnSpc>
                <a:spcPct val="128200"/>
              </a:lnSpc>
              <a:spcBef>
                <a:spcPts val="133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have learned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how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identify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suitable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solution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a business  problem and categorize operations to implement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suitable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 up our  tools, resources,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development environment.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10 principles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source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 management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were discussed, followed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quality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characteristics.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Congrats! So  far, you have implemented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critical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building block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workflow – data  processing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registering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processed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workspace. Lastly,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had a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glimpse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essentials of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12700" marR="31432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the next chapter,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do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most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exciting part of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MLOps: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building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press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on!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Previous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Chapter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Arimo"/>
              <a:cs typeface="Arimo"/>
            </a:endParaRPr>
          </a:p>
          <a:p>
            <a:pPr algn="ctr" marL="27305">
              <a:lnSpc>
                <a:spcPct val="100000"/>
              </a:lnSpc>
            </a:pPr>
            <a:r>
              <a:rPr dirty="0" sz="1000" spc="-5">
                <a:solidFill>
                  <a:srgbClr val="878E9A"/>
                </a:solidFill>
                <a:latin typeface="Arimo"/>
                <a:cs typeface="Arimo"/>
              </a:rPr>
              <a:t>End of </a:t>
            </a:r>
            <a:r>
              <a:rPr dirty="0" sz="1000" spc="-10">
                <a:solidFill>
                  <a:srgbClr val="878E9A"/>
                </a:solidFill>
                <a:latin typeface="Arimo"/>
                <a:cs typeface="Arimo"/>
              </a:rPr>
              <a:t>Chapter</a:t>
            </a:r>
            <a:r>
              <a:rPr dirty="0" sz="1000" spc="-60">
                <a:solidFill>
                  <a:srgbClr val="878E9A"/>
                </a:solidFill>
                <a:latin typeface="Arimo"/>
                <a:cs typeface="Arimo"/>
              </a:rPr>
              <a:t> </a:t>
            </a:r>
            <a:r>
              <a:rPr dirty="0" sz="1000" spc="-10">
                <a:solidFill>
                  <a:srgbClr val="878E9A"/>
                </a:solidFill>
                <a:latin typeface="Arimo"/>
                <a:cs typeface="Arimo"/>
              </a:rPr>
              <a:t>4</a:t>
            </a:r>
            <a:endParaRPr sz="100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 Chapte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8365270"/>
            <a:ext cx="4956810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Chapter </a:t>
            </a:r>
            <a:r>
              <a:rPr dirty="0" sz="2250" spc="-10">
                <a:solidFill>
                  <a:srgbClr val="444954"/>
                </a:solidFill>
                <a:latin typeface="Arimo"/>
                <a:cs typeface="Arimo"/>
              </a:rPr>
              <a:t>4: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Machine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Learning</a:t>
            </a:r>
            <a:r>
              <a:rPr dirty="0" sz="2250" spc="8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Pipelines</a:t>
            </a:r>
            <a:endParaRPr sz="225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4953"/>
            <a:ext cx="5398135" cy="3631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this chapter,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explore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machine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learning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ML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) pipelines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going through hands-on examples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MLOps approach.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by  solving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business problem that we've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working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 </a:t>
            </a: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3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Code Meets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Data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theoretical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practical approach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learning will ensure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will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comprehensive knowledge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architecting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pipelines for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problems or your company's problems.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modular scripts or  code that perform all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traditional steps in ML, such 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preprocessing, feature  engineering,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feature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scaling before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any model.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57785">
              <a:lnSpc>
                <a:spcPct val="128200"/>
              </a:lnSpc>
              <a:spcBef>
                <a:spcPts val="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begin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chapter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ingesting the preprocessed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worked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last  chapter by performing feature engineering and scaling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 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shape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discover the principles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the  business problem. Going ahead,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we'll look into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hyperparameter  tuning,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Finally, we'll learn about packaging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their needed artifacts. We'll register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further evaluation 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deploy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models.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going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cover the following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topics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chapter: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839" y="4713732"/>
            <a:ext cx="5207635" cy="1763395"/>
          </a:xfrm>
          <a:prstGeom prst="rect">
            <a:avLst/>
          </a:prstGeom>
          <a:solidFill>
            <a:srgbClr val="F4F6F9"/>
          </a:solidFill>
        </p:spPr>
        <p:txBody>
          <a:bodyPr wrap="square" lIns="0" tIns="0" rIns="0" bIns="0" rtlCol="0" vert="horz">
            <a:spAutoFit/>
          </a:bodyPr>
          <a:lstStyle/>
          <a:p>
            <a:pPr marL="231140" indent="-215265">
              <a:lnSpc>
                <a:spcPts val="116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Going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through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basics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pipelines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ingestion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feature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engineering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hyperparameter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optimization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defining</a:t>
            </a:r>
            <a:r>
              <a:rPr dirty="0" sz="10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metrics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packaging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6D727C"/>
              </a:buClr>
              <a:buFont typeface="Symbol"/>
              <a:buChar char=""/>
            </a:pPr>
            <a:endParaRPr sz="1150">
              <a:latin typeface="Arimo"/>
              <a:cs typeface="Arimo"/>
            </a:endParaRPr>
          </a:p>
          <a:p>
            <a:pPr marL="231140" indent="-215265">
              <a:lnSpc>
                <a:spcPct val="100000"/>
              </a:lnSpc>
              <a:buSzPct val="90000"/>
              <a:buFont typeface="Symbol"/>
              <a:buChar char=""/>
              <a:tabLst>
                <a:tab pos="231140" algn="l"/>
                <a:tab pos="23177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Registering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models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production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</a:t>
            </a:r>
            <a:endParaRPr sz="10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019" y="6714779"/>
            <a:ext cx="5320665" cy="1610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Going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through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the </a:t>
            </a:r>
            <a:r>
              <a:rPr dirty="0" sz="2250" spc="-5">
                <a:solidFill>
                  <a:srgbClr val="444954"/>
                </a:solidFill>
                <a:latin typeface="Arimo"/>
                <a:cs typeface="Arimo"/>
              </a:rPr>
              <a:t>basics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of </a:t>
            </a:r>
            <a:r>
              <a:rPr dirty="0" sz="2250" spc="5">
                <a:solidFill>
                  <a:srgbClr val="444954"/>
                </a:solidFill>
                <a:latin typeface="Arimo"/>
                <a:cs typeface="Arimo"/>
              </a:rPr>
              <a:t>ML</a:t>
            </a:r>
            <a:r>
              <a:rPr dirty="0" sz="2250" spc="-85">
                <a:solidFill>
                  <a:srgbClr val="444954"/>
                </a:solidFill>
                <a:latin typeface="Arimo"/>
                <a:cs typeface="Arimo"/>
              </a:rPr>
              <a:t> </a:t>
            </a:r>
            <a:r>
              <a:rPr dirty="0" sz="2250">
                <a:solidFill>
                  <a:srgbClr val="444954"/>
                </a:solidFill>
                <a:latin typeface="Arimo"/>
                <a:cs typeface="Arimo"/>
              </a:rPr>
              <a:t>pipelines</a:t>
            </a:r>
            <a:endParaRPr sz="225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  <a:spcBef>
                <a:spcPts val="1320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Before we jump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into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of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pipeline, let's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basics right.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reflect 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pipelines and set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up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implementation and then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started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ingestion.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Let's demystify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pipelines by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reflecting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discussed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20" i="1">
                <a:solidFill>
                  <a:srgbClr val="6D727C"/>
                </a:solidFill>
                <a:latin typeface="Arial"/>
                <a:cs typeface="Arial"/>
              </a:rPr>
              <a:t>14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1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Fundamentals of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MLOps</a:t>
            </a:r>
            <a:r>
              <a:rPr dirty="0" sz="1100" spc="-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Workflow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766465"/>
            <a:ext cx="5407660" cy="5374640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715"/>
              </a:spcBef>
            </a:pPr>
            <a:r>
              <a:rPr dirty="0" sz="1000" spc="15" b="1">
                <a:latin typeface="Arial"/>
                <a:cs typeface="Arial"/>
              </a:rPr>
              <a:t>Local </a:t>
            </a:r>
            <a:r>
              <a:rPr dirty="0" sz="1000" spc="20" b="1">
                <a:latin typeface="Arial"/>
                <a:cs typeface="Arial"/>
              </a:rPr>
              <a:t>and </a:t>
            </a:r>
            <a:r>
              <a:rPr dirty="0" sz="1000" spc="10" b="1">
                <a:latin typeface="Arial"/>
                <a:cs typeface="Arial"/>
              </a:rPr>
              <a:t>global </a:t>
            </a:r>
            <a:r>
              <a:rPr dirty="0" sz="1000" spc="5" b="1">
                <a:latin typeface="Arial"/>
                <a:cs typeface="Arial"/>
              </a:rPr>
              <a:t>explanations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</a:t>
            </a:r>
            <a:r>
              <a:rPr dirty="0" sz="1000" spc="-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318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>
                <a:latin typeface="Arimo"/>
                <a:cs typeface="Arimo"/>
              </a:rPr>
              <a:t>Governing </a:t>
            </a:r>
            <a:r>
              <a:rPr dirty="0" sz="1000" spc="10">
                <a:latin typeface="Arimo"/>
                <a:cs typeface="Arimo"/>
              </a:rPr>
              <a:t>your </a:t>
            </a:r>
            <a:r>
              <a:rPr dirty="0" sz="1000" spc="20">
                <a:latin typeface="Arimo"/>
                <a:cs typeface="Arimo"/>
              </a:rPr>
              <a:t>ML </a:t>
            </a:r>
            <a:r>
              <a:rPr dirty="0" sz="1000" spc="5">
                <a:latin typeface="Arimo"/>
                <a:cs typeface="Arimo"/>
              </a:rPr>
              <a:t>system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</a:t>
            </a:r>
            <a:r>
              <a:rPr dirty="0" sz="1000" spc="-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318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Summary</a:t>
            </a:r>
            <a:r>
              <a:rPr dirty="0" sz="1000" spc="-21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319</a:t>
            </a:r>
            <a:endParaRPr sz="1000">
              <a:latin typeface="Carlito"/>
              <a:cs typeface="Carlito"/>
            </a:endParaRPr>
          </a:p>
          <a:p>
            <a:pPr algn="r" marL="12700" marR="5080">
              <a:lnSpc>
                <a:spcPct val="152500"/>
              </a:lnSpc>
              <a:spcBef>
                <a:spcPts val="5"/>
              </a:spcBef>
            </a:pPr>
            <a:r>
              <a:rPr dirty="0" sz="1000" spc="15">
                <a:latin typeface="Arimo"/>
                <a:cs typeface="Arimo"/>
              </a:rPr>
              <a:t>Chapter </a:t>
            </a:r>
            <a:r>
              <a:rPr dirty="0" sz="1000" spc="5">
                <a:latin typeface="Arimo"/>
                <a:cs typeface="Arimo"/>
              </a:rPr>
              <a:t>13: </a:t>
            </a:r>
            <a:r>
              <a:rPr dirty="0" sz="1000" spc="15">
                <a:latin typeface="Arimo"/>
                <a:cs typeface="Arimo"/>
              </a:rPr>
              <a:t>Governing </a:t>
            </a:r>
            <a:r>
              <a:rPr dirty="0" sz="1000" spc="5">
                <a:latin typeface="Arimo"/>
                <a:cs typeface="Arimo"/>
              </a:rPr>
              <a:t>the </a:t>
            </a:r>
            <a:r>
              <a:rPr dirty="0" sz="1000" spc="25">
                <a:latin typeface="Arimo"/>
                <a:cs typeface="Arimo"/>
              </a:rPr>
              <a:t>ML </a:t>
            </a:r>
            <a:r>
              <a:rPr dirty="0" sz="1000" spc="15">
                <a:latin typeface="Arimo"/>
                <a:cs typeface="Arimo"/>
              </a:rPr>
              <a:t>System </a:t>
            </a:r>
            <a:r>
              <a:rPr dirty="0" sz="1000" spc="10">
                <a:latin typeface="Arimo"/>
                <a:cs typeface="Arimo"/>
              </a:rPr>
              <a:t>for Continual </a:t>
            </a:r>
            <a:r>
              <a:rPr dirty="0" sz="1000" spc="15">
                <a:latin typeface="Arimo"/>
                <a:cs typeface="Arimo"/>
              </a:rPr>
              <a:t>Learning</a:t>
            </a:r>
            <a:r>
              <a:rPr dirty="0" sz="1000" spc="-12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321 </a:t>
            </a:r>
            <a:r>
              <a:rPr dirty="0" sz="1000" spc="5">
                <a:latin typeface="Carlito"/>
                <a:cs typeface="Carlito"/>
              </a:rPr>
              <a:t> </a:t>
            </a:r>
            <a:r>
              <a:rPr dirty="0" sz="1000" spc="15">
                <a:latin typeface="Arimo"/>
                <a:cs typeface="Arimo"/>
              </a:rPr>
              <a:t>Understanding </a:t>
            </a:r>
            <a:r>
              <a:rPr dirty="0" sz="1000" spc="10">
                <a:latin typeface="Arimo"/>
                <a:cs typeface="Arimo"/>
              </a:rPr>
              <a:t>the </a:t>
            </a:r>
            <a:r>
              <a:rPr dirty="0" sz="1000" spc="15">
                <a:latin typeface="Arimo"/>
                <a:cs typeface="Arimo"/>
              </a:rPr>
              <a:t>need </a:t>
            </a:r>
            <a:r>
              <a:rPr dirty="0" sz="1000" spc="10">
                <a:latin typeface="Arimo"/>
                <a:cs typeface="Arimo"/>
              </a:rPr>
              <a:t>for continual</a:t>
            </a:r>
            <a:r>
              <a:rPr dirty="0" sz="1000" spc="130">
                <a:latin typeface="Arimo"/>
                <a:cs typeface="Arimo"/>
              </a:rPr>
              <a:t> </a:t>
            </a:r>
            <a:r>
              <a:rPr dirty="0" sz="1000" spc="5">
                <a:latin typeface="Arimo"/>
                <a:cs typeface="Arimo"/>
              </a:rPr>
              <a:t>learning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</a:t>
            </a:r>
            <a:r>
              <a:rPr dirty="0" sz="1000" spc="-11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321 </a:t>
            </a:r>
            <a:r>
              <a:rPr dirty="0" sz="1000" spc="5">
                <a:latin typeface="Carlito"/>
                <a:cs typeface="Carlito"/>
              </a:rPr>
              <a:t> </a:t>
            </a:r>
            <a:r>
              <a:rPr dirty="0" sz="1000" spc="15" b="1">
                <a:latin typeface="Arial"/>
                <a:cs typeface="Arial"/>
              </a:rPr>
              <a:t>Continual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spc="-7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322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20" b="1">
                <a:latin typeface="Arial"/>
                <a:cs typeface="Arial"/>
              </a:rPr>
              <a:t>The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need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for</a:t>
            </a:r>
            <a:r>
              <a:rPr dirty="0" sz="1000" spc="10" b="1">
                <a:latin typeface="Arial"/>
                <a:cs typeface="Arial"/>
              </a:rPr>
              <a:t> continual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learning</a:t>
            </a:r>
            <a:r>
              <a:rPr dirty="0" sz="1000" spc="-13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323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40"/>
              </a:spcBef>
            </a:pPr>
            <a:r>
              <a:rPr dirty="0" sz="1000" spc="10">
                <a:latin typeface="Arimo"/>
                <a:cs typeface="Arimo"/>
              </a:rPr>
              <a:t>Explainable monitoring </a:t>
            </a:r>
            <a:r>
              <a:rPr dirty="0" sz="1000" spc="15">
                <a:latin typeface="Arimo"/>
                <a:cs typeface="Arimo"/>
              </a:rPr>
              <a:t>– </a:t>
            </a:r>
            <a:r>
              <a:rPr dirty="0" sz="1000" spc="5">
                <a:latin typeface="Arimo"/>
                <a:cs typeface="Arimo"/>
              </a:rPr>
              <a:t>governance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</a:t>
            </a:r>
            <a:r>
              <a:rPr dirty="0" sz="1000" spc="10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324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20"/>
              </a:spcBef>
            </a:pPr>
            <a:r>
              <a:rPr dirty="0" sz="1000" spc="15" b="1">
                <a:latin typeface="Arial"/>
                <a:cs typeface="Arial"/>
              </a:rPr>
              <a:t>Alerts</a:t>
            </a:r>
            <a:r>
              <a:rPr dirty="0" sz="1000" spc="-2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and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actions</a:t>
            </a:r>
            <a:r>
              <a:rPr dirty="0" sz="1000" spc="-204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</a:t>
            </a:r>
            <a:r>
              <a:rPr dirty="0" sz="1000" spc="-14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325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40"/>
              </a:spcBef>
            </a:pPr>
            <a:r>
              <a:rPr dirty="0" sz="1000" spc="15" b="1">
                <a:latin typeface="Arial"/>
                <a:cs typeface="Arial"/>
              </a:rPr>
              <a:t>What </a:t>
            </a:r>
            <a:r>
              <a:rPr dirty="0" sz="1000" spc="10" b="1">
                <a:latin typeface="Arial"/>
                <a:cs typeface="Arial"/>
              </a:rPr>
              <a:t>is </a:t>
            </a:r>
            <a:r>
              <a:rPr dirty="0" sz="1000" spc="15" b="1">
                <a:latin typeface="Arial"/>
                <a:cs typeface="Arial"/>
              </a:rPr>
              <a:t>an </a:t>
            </a:r>
            <a:r>
              <a:rPr dirty="0" sz="1000" spc="5" b="1">
                <a:latin typeface="Arial"/>
                <a:cs typeface="Arial"/>
              </a:rPr>
              <a:t>alert?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</a:t>
            </a:r>
            <a:r>
              <a:rPr dirty="0" sz="1000" spc="-9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325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20"/>
              </a:spcBef>
            </a:pPr>
            <a:r>
              <a:rPr dirty="0" sz="1000" spc="15" b="1">
                <a:latin typeface="Arial"/>
                <a:cs typeface="Arial"/>
              </a:rPr>
              <a:t>Dealing</a:t>
            </a:r>
            <a:r>
              <a:rPr dirty="0" sz="1000" spc="1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with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errors</a:t>
            </a:r>
            <a:r>
              <a:rPr dirty="0" sz="1000" spc="-5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</a:t>
            </a:r>
            <a:r>
              <a:rPr dirty="0" sz="1000" spc="-13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326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50"/>
              </a:spcBef>
            </a:pPr>
            <a:r>
              <a:rPr dirty="0" sz="1000" spc="15" b="1">
                <a:latin typeface="Arial"/>
                <a:cs typeface="Arial"/>
              </a:rPr>
              <a:t>Setting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up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actions</a:t>
            </a:r>
            <a:r>
              <a:rPr dirty="0" sz="1000" spc="-18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334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25" b="1">
                <a:latin typeface="Arial"/>
                <a:cs typeface="Arial"/>
              </a:rPr>
              <a:t>QA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and</a:t>
            </a:r>
            <a:r>
              <a:rPr dirty="0" sz="1000" spc="10" b="1">
                <a:latin typeface="Arial"/>
                <a:cs typeface="Arial"/>
              </a:rPr>
              <a:t> control</a:t>
            </a:r>
            <a:r>
              <a:rPr dirty="0" sz="1000" spc="-14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342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25"/>
              </a:spcBef>
            </a:pPr>
            <a:r>
              <a:rPr dirty="0" sz="1000" spc="15" b="1">
                <a:latin typeface="Arial"/>
                <a:cs typeface="Arial"/>
              </a:rPr>
              <a:t>Model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auditing</a:t>
            </a:r>
            <a:r>
              <a:rPr dirty="0" sz="1000" spc="-10" b="1">
                <a:latin typeface="Arial"/>
                <a:cs typeface="Arial"/>
              </a:rPr>
              <a:t> </a:t>
            </a:r>
            <a:r>
              <a:rPr dirty="0" sz="1000" spc="20" b="1">
                <a:latin typeface="Arial"/>
                <a:cs typeface="Arial"/>
              </a:rPr>
              <a:t>and</a:t>
            </a:r>
            <a:r>
              <a:rPr dirty="0" sz="1000" spc="-15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reports</a:t>
            </a:r>
            <a:r>
              <a:rPr dirty="0" sz="1000" spc="-8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343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Data</a:t>
            </a:r>
            <a:r>
              <a:rPr dirty="0" sz="1000" spc="-5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audit</a:t>
            </a:r>
            <a:r>
              <a:rPr dirty="0" sz="1000" spc="-10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</a:t>
            </a:r>
            <a:r>
              <a:rPr dirty="0" sz="1000" spc="-14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344</a:t>
            </a:r>
            <a:endParaRPr sz="10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Model </a:t>
            </a:r>
            <a:r>
              <a:rPr dirty="0" sz="1000" spc="10" b="1">
                <a:latin typeface="Arial"/>
                <a:cs typeface="Arial"/>
              </a:rPr>
              <a:t>audit</a:t>
            </a:r>
            <a:r>
              <a:rPr dirty="0" sz="1000" spc="20" b="1">
                <a:latin typeface="Arial"/>
                <a:cs typeface="Arial"/>
              </a:rPr>
              <a:t> </a:t>
            </a:r>
            <a:r>
              <a:rPr dirty="0" sz="1000" spc="10" b="1">
                <a:latin typeface="Arial"/>
                <a:cs typeface="Arial"/>
              </a:rPr>
              <a:t>(fairness</a:t>
            </a:r>
            <a:r>
              <a:rPr dirty="0" sz="1000" b="1">
                <a:latin typeface="Arial"/>
                <a:cs typeface="Arial"/>
              </a:rPr>
              <a:t> </a:t>
            </a:r>
            <a:r>
              <a:rPr dirty="0" sz="1000" spc="15" b="1">
                <a:latin typeface="Arial"/>
                <a:cs typeface="Arial"/>
              </a:rPr>
              <a:t>and performance)</a:t>
            </a:r>
            <a:r>
              <a:rPr dirty="0" sz="1000" spc="-19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</a:t>
            </a:r>
            <a:r>
              <a:rPr dirty="0" sz="1000" spc="-12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344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Project </a:t>
            </a:r>
            <a:r>
              <a:rPr dirty="0" sz="1000" spc="20" b="1">
                <a:latin typeface="Arial"/>
                <a:cs typeface="Arial"/>
              </a:rPr>
              <a:t>and </a:t>
            </a:r>
            <a:r>
              <a:rPr dirty="0" sz="1000" spc="15" b="1">
                <a:latin typeface="Arial"/>
                <a:cs typeface="Arial"/>
              </a:rPr>
              <a:t>governance </a:t>
            </a:r>
            <a:r>
              <a:rPr dirty="0" sz="1000" spc="5" b="1">
                <a:latin typeface="Arial"/>
                <a:cs typeface="Arial"/>
              </a:rPr>
              <a:t>audit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</a:t>
            </a:r>
            <a:r>
              <a:rPr dirty="0" sz="1000" spc="-95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345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0">
                <a:latin typeface="Arimo"/>
                <a:cs typeface="Arimo"/>
              </a:rPr>
              <a:t>Enabling </a:t>
            </a:r>
            <a:r>
              <a:rPr dirty="0" sz="1000" spc="15">
                <a:latin typeface="Arimo"/>
                <a:cs typeface="Arimo"/>
              </a:rPr>
              <a:t>model </a:t>
            </a:r>
            <a:r>
              <a:rPr dirty="0" sz="1000" spc="10">
                <a:latin typeface="Arimo"/>
                <a:cs typeface="Arimo"/>
              </a:rPr>
              <a:t>retraining</a:t>
            </a:r>
            <a:r>
              <a:rPr dirty="0" sz="1000" spc="-20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345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Manual model </a:t>
            </a:r>
            <a:r>
              <a:rPr dirty="0" sz="1000" spc="10" b="1">
                <a:latin typeface="Arial"/>
                <a:cs typeface="Arial"/>
              </a:rPr>
              <a:t>retraining</a:t>
            </a:r>
            <a:r>
              <a:rPr dirty="0" sz="1000" spc="-200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346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35"/>
              </a:spcBef>
            </a:pPr>
            <a:r>
              <a:rPr dirty="0" sz="1000" spc="15" b="1">
                <a:latin typeface="Arial"/>
                <a:cs typeface="Arial"/>
              </a:rPr>
              <a:t>Automated model </a:t>
            </a:r>
            <a:r>
              <a:rPr dirty="0" sz="1000" spc="10" b="1">
                <a:latin typeface="Arial"/>
                <a:cs typeface="Arial"/>
              </a:rPr>
              <a:t>retraining</a:t>
            </a:r>
            <a:r>
              <a:rPr dirty="0" sz="1000" spc="-215" b="1">
                <a:latin typeface="Arial"/>
                <a:cs typeface="Arial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346</a:t>
            </a:r>
            <a:endParaRPr sz="1000">
              <a:latin typeface="Carlito"/>
              <a:cs typeface="Carlito"/>
            </a:endParaRPr>
          </a:p>
          <a:p>
            <a:pPr algn="r" marR="6350">
              <a:lnSpc>
                <a:spcPct val="100000"/>
              </a:lnSpc>
              <a:spcBef>
                <a:spcPts val="625"/>
              </a:spcBef>
            </a:pPr>
            <a:r>
              <a:rPr dirty="0" sz="1000" spc="10">
                <a:latin typeface="Arimo"/>
                <a:cs typeface="Arimo"/>
              </a:rPr>
              <a:t>Maintaining </a:t>
            </a:r>
            <a:r>
              <a:rPr dirty="0" sz="1000" spc="15">
                <a:latin typeface="Arimo"/>
                <a:cs typeface="Arimo"/>
              </a:rPr>
              <a:t>the CI/CD </a:t>
            </a:r>
            <a:r>
              <a:rPr dirty="0" sz="1000" spc="5">
                <a:latin typeface="Arimo"/>
                <a:cs typeface="Arimo"/>
              </a:rPr>
              <a:t>pipeline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</a:t>
            </a:r>
            <a:r>
              <a:rPr dirty="0" sz="1000" spc="-6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347</a:t>
            </a:r>
            <a:endParaRPr sz="1000">
              <a:latin typeface="Carlito"/>
              <a:cs typeface="Carlito"/>
            </a:endParaRPr>
          </a:p>
          <a:p>
            <a:pPr algn="r" marR="6985">
              <a:lnSpc>
                <a:spcPct val="100000"/>
              </a:lnSpc>
              <a:spcBef>
                <a:spcPts val="635"/>
              </a:spcBef>
            </a:pPr>
            <a:r>
              <a:rPr dirty="0" sz="1000" spc="15">
                <a:latin typeface="Arimo"/>
                <a:cs typeface="Arimo"/>
              </a:rPr>
              <a:t>Summary</a:t>
            </a:r>
            <a:r>
              <a:rPr dirty="0" sz="1000" spc="-215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........................................................................................................................................... </a:t>
            </a:r>
            <a:r>
              <a:rPr dirty="0" sz="1000" spc="10">
                <a:latin typeface="Carlito"/>
                <a:cs typeface="Carlito"/>
              </a:rPr>
              <a:t>349</a:t>
            </a:r>
            <a:endParaRPr sz="1000">
              <a:latin typeface="Carlito"/>
              <a:cs typeface="Carlito"/>
            </a:endParaRPr>
          </a:p>
          <a:p>
            <a:pPr algn="r" marR="7620">
              <a:lnSpc>
                <a:spcPct val="100000"/>
              </a:lnSpc>
              <a:spcBef>
                <a:spcPts val="625"/>
              </a:spcBef>
            </a:pPr>
            <a:r>
              <a:rPr dirty="0" sz="1000" spc="20">
                <a:latin typeface="Arimo"/>
                <a:cs typeface="Arimo"/>
              </a:rPr>
              <a:t>Why</a:t>
            </a:r>
            <a:r>
              <a:rPr dirty="0" sz="1000" spc="-15">
                <a:latin typeface="Arimo"/>
                <a:cs typeface="Arimo"/>
              </a:rPr>
              <a:t> </a:t>
            </a:r>
            <a:r>
              <a:rPr dirty="0" sz="1000" spc="15">
                <a:latin typeface="Arimo"/>
                <a:cs typeface="Arimo"/>
              </a:rPr>
              <a:t>subscribe?</a:t>
            </a:r>
            <a:r>
              <a:rPr dirty="0" sz="1000" spc="-140">
                <a:latin typeface="Arimo"/>
                <a:cs typeface="Arimo"/>
              </a:rPr>
              <a:t> </a:t>
            </a:r>
            <a:r>
              <a:rPr dirty="0" sz="1000" spc="5">
                <a:latin typeface="Carlito"/>
                <a:cs typeface="Carlito"/>
              </a:rPr>
              <a:t>................................................................................................................................</a:t>
            </a:r>
            <a:r>
              <a:rPr dirty="0" sz="1000" spc="-130">
                <a:latin typeface="Carlito"/>
                <a:cs typeface="Carlito"/>
              </a:rPr>
              <a:t> </a:t>
            </a:r>
            <a:r>
              <a:rPr dirty="0" sz="1000" spc="10">
                <a:latin typeface="Carlito"/>
                <a:cs typeface="Carlito"/>
              </a:rPr>
              <a:t>349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2177559"/>
            <a:ext cx="5398770" cy="32423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4.1 – Machine learning</a:t>
            </a:r>
            <a:r>
              <a:rPr dirty="0" sz="1100" spc="-2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pipeline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Figure 4.1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comprehensive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consists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</a:t>
            </a:r>
            <a:r>
              <a:rPr dirty="0" sz="1100" spc="6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ingestion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855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testing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000" spc="-7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packaging</a:t>
            </a:r>
            <a:endParaRPr sz="1000">
              <a:latin typeface="Arimo"/>
              <a:cs typeface="Arimo"/>
            </a:endParaRPr>
          </a:p>
          <a:p>
            <a:pPr marL="442595" indent="-2159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000" spc="-5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registering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939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steps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pipeline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Azure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service (cloud-  based)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MLflow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(open source) simultaneously for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sake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diverse  perspective. Azure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MLflow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power couple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MLOps: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they exhibit the  features 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Table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4.1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are also unique in their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capabilities,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 see from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following table.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110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21588" y="5607652"/>
            <a:ext cx="5328569" cy="1378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646695"/>
            <a:ext cx="5387340" cy="28949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Table 4.2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MLflow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versus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Azure ML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service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12700" marR="27432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storage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 for our dataset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 computational resource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 As discussed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r>
              <a:rPr dirty="0" sz="11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-10" i="1">
                <a:solidFill>
                  <a:srgbClr val="49C4E2"/>
                </a:solidFill>
                <a:latin typeface="Arial"/>
                <a:cs typeface="Arial"/>
              </a:rPr>
              <a:t>Chapter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28200"/>
              </a:lnSpc>
            </a:pPr>
            <a:r>
              <a:rPr dirty="0" sz="1000" i="1">
                <a:solidFill>
                  <a:srgbClr val="49C4E2"/>
                </a:solidFill>
                <a:latin typeface="Arial"/>
                <a:cs typeface="Arial"/>
              </a:rPr>
              <a:t>2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Characterizing </a:t>
            </a:r>
            <a:r>
              <a:rPr dirty="0" sz="1100" spc="15" i="1">
                <a:solidFill>
                  <a:srgbClr val="6D727C"/>
                </a:solidFill>
                <a:latin typeface="Arial"/>
                <a:cs typeface="Arial"/>
              </a:rPr>
              <a:t>Your Machine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Learning Problem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perform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computation  required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and the business problem, as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4.2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9017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process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local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or PC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started and preprocess 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and pipeline implementation,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use  compute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provisioned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(Microsoft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Azure). Even though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pipeline can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done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 your local computer,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compute  resources 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cloud to learn how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provision and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needed compute  resources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20573" y="891396"/>
            <a:ext cx="5307724" cy="2517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3844815"/>
            <a:ext cx="4898390" cy="11747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4.3 – Computation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location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data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and ML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tasks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Without further ado,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let's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configure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resources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  pipeline 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following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steps: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0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908071"/>
            <a:ext cx="5363840" cy="2679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5495307"/>
            <a:ext cx="5178425" cy="3110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4.4 –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Machine Learning</a:t>
            </a:r>
            <a:r>
              <a:rPr dirty="0" sz="1100" spc="-3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workspace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177800" indent="-215265">
              <a:lnSpc>
                <a:spcPct val="141000"/>
              </a:lnSpc>
              <a:buAutoNum type="arabicPeriod" startAt="2"/>
              <a:tabLst>
                <a:tab pos="22796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Create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button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explore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 options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available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the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cloud.</a:t>
            </a:r>
            <a:endParaRPr sz="1000">
              <a:latin typeface="Arimo"/>
              <a:cs typeface="Arimo"/>
            </a:endParaRPr>
          </a:p>
          <a:p>
            <a:pPr marL="227329" marR="404495" indent="-215265">
              <a:lnSpc>
                <a:spcPct val="141000"/>
              </a:lnSpc>
              <a:buAutoNum type="arabicPeriod" startAt="2"/>
              <a:tabLst>
                <a:tab pos="227965" algn="l"/>
              </a:tabLst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suitable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model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be optimal and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efficient.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227329" marR="508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 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suitable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 option based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your training needs and cost  limitations and give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name.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example,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4.4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compute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experiment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Standard_D1_v2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: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CPU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1  Core,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3.5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GB 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RAM,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50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disk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space.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select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suggested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machine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configuration or size,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must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check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select from </a:t>
            </a:r>
            <a:r>
              <a:rPr dirty="0" sz="1100" spc="5" b="1">
                <a:solidFill>
                  <a:srgbClr val="6D727C"/>
                </a:solidFill>
                <a:latin typeface="Arial"/>
                <a:cs typeface="Arial"/>
              </a:rPr>
              <a:t>all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options</a:t>
            </a:r>
            <a:r>
              <a:rPr dirty="0" sz="1100" spc="75" b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</a:t>
            </a:r>
            <a:endParaRPr sz="1100">
              <a:latin typeface="Arimo"/>
              <a:cs typeface="Arimo"/>
            </a:endParaRPr>
          </a:p>
          <a:p>
            <a:pPr marL="227329" marR="9588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Virtual </a:t>
            </a:r>
            <a:r>
              <a:rPr dirty="0" sz="1100" spc="15" b="1">
                <a:solidFill>
                  <a:srgbClr val="6D727C"/>
                </a:solidFill>
                <a:latin typeface="Arial"/>
                <a:cs typeface="Arial"/>
              </a:rPr>
              <a:t>machine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size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section.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selecting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desired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virtual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machine  configuration 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size, click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Next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button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proceed and 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see the  screen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100" spc="-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4.4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4439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4727211"/>
            <a:ext cx="5186045" cy="26803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4.5 – Create a compute resource in an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Azure</a:t>
            </a:r>
            <a:r>
              <a:rPr dirty="0" sz="1100" spc="-35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workspace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mo"/>
              <a:cs typeface="Arimo"/>
            </a:endParaRPr>
          </a:p>
          <a:p>
            <a:pPr marL="227329" marR="62865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 a compute name that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unique within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Azure region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(it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use something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like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unique_code-ml-compute1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).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selected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option in </a:t>
            </a:r>
            <a:r>
              <a:rPr dirty="0" sz="1100" spc="10" i="1">
                <a:solidFill>
                  <a:srgbClr val="6D727C"/>
                </a:solidFill>
                <a:latin typeface="Arial"/>
                <a:cs typeface="Arial"/>
              </a:rPr>
              <a:t>Figure 4.4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of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cheapest compute options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 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sufficient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for the business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problem.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 faster implementation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recommended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</a:t>
            </a:r>
            <a:r>
              <a:rPr dirty="0" sz="1100" spc="-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</a:t>
            </a:r>
            <a:endParaRPr sz="1100">
              <a:latin typeface="Arimo"/>
              <a:cs typeface="Arimo"/>
            </a:endParaRPr>
          </a:p>
          <a:p>
            <a:pPr marL="227329" marR="234315">
              <a:lnSpc>
                <a:spcPts val="1700"/>
              </a:lnSpc>
              <a:spcBef>
                <a:spcPts val="10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105">
                <a:solidFill>
                  <a:srgbClr val="E83D8C"/>
                </a:solidFill>
                <a:latin typeface="Arial"/>
                <a:cs typeface="Arial"/>
              </a:rPr>
              <a:t>STANDARD_DS11_V2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(2 cores,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14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GB RAM)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virtual machine size.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this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option,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model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take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around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12</a:t>
            </a:r>
            <a:r>
              <a:rPr dirty="0" sz="11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minutes.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Provision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compute resource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created previously. After naming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creating the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needed 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resource, your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resource is provisioned, ready, and running  for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on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cloud,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spc="-15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4.5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0011" y="861060"/>
            <a:ext cx="5387340" cy="3671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4207527"/>
            <a:ext cx="5405755" cy="30632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4.6 – Provisioned compute </a:t>
            </a:r>
            <a:r>
              <a:rPr dirty="0" sz="1100">
                <a:solidFill>
                  <a:srgbClr val="6B75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an AzureML workspace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mo"/>
              <a:cs typeface="Arimo"/>
            </a:endParaRPr>
          </a:p>
          <a:p>
            <a:pPr marL="12700" marR="161290">
              <a:lnSpc>
                <a:spcPct val="1282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provisioned, select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 b="1">
                <a:solidFill>
                  <a:srgbClr val="6D727C"/>
                </a:solidFill>
                <a:latin typeface="Arial"/>
                <a:cs typeface="Arial"/>
              </a:rPr>
              <a:t>JupyterLab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option. JupyterLab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open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source  web-based user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interface.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It comes 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features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text editor,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code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editor,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terminal, 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custom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components integrated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extensible manner.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this as a programming interface connected 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provisioned compute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12700" marR="159385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we'll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begin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with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hands-on implementation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Follow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steps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implement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44195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1.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implementation, clone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have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imported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into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 DevOps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project.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clone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repository, click 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Clone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upper-right  corner from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Repos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menu and then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click 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Generate Git </a:t>
            </a:r>
            <a:r>
              <a:rPr dirty="0" sz="1000" spc="10" b="1">
                <a:solidFill>
                  <a:srgbClr val="6D727C"/>
                </a:solidFill>
                <a:latin typeface="Arial"/>
                <a:cs typeface="Arial"/>
              </a:rPr>
              <a:t>Credentials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button.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hash password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created.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244" y="861060"/>
            <a:ext cx="5387339" cy="3144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0903" y="3842660"/>
            <a:ext cx="4896485" cy="1052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7329" marR="404495">
              <a:lnSpc>
                <a:spcPct val="128200"/>
              </a:lnSpc>
              <a:spcBef>
                <a:spcPts val="9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4.7 – Cloning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an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Azure DevOps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Git repository (Generate </a:t>
            </a:r>
            <a:r>
              <a:rPr dirty="0" sz="1100" spc="5">
                <a:solidFill>
                  <a:srgbClr val="6B757C"/>
                </a:solidFill>
                <a:latin typeface="Arimo"/>
                <a:cs typeface="Arimo"/>
              </a:rPr>
              <a:t>Git 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Credentials)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2.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 the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HTTPS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link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 the </a:t>
            </a:r>
            <a:r>
              <a:rPr dirty="0" sz="1000" spc="20" b="1">
                <a:solidFill>
                  <a:srgbClr val="6D727C"/>
                </a:solidFill>
                <a:latin typeface="Arial"/>
                <a:cs typeface="Arial"/>
              </a:rPr>
              <a:t>Command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Line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section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Azure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DevOps  repository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link,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like</a:t>
            </a:r>
            <a:r>
              <a:rPr dirty="0" sz="1000" spc="-3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this:</a:t>
            </a:r>
            <a:endParaRPr sz="10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54302" y="4920234"/>
            <a:ext cx="4886325" cy="20891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  <a:hlinkClick r:id="rId2"/>
              </a:rPr>
              <a:t>https://xxxxxxxxx@dev.azure.com/xxxxx/Learn_MLOps/_git/Learn_MLO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8475" y="5169407"/>
            <a:ext cx="294640" cy="280670"/>
          </a:xfrm>
          <a:custGeom>
            <a:avLst/>
            <a:gdLst/>
            <a:ahLst/>
            <a:cxnLst/>
            <a:rect l="l" t="t" r="r" b="b"/>
            <a:pathLst>
              <a:path w="294639" h="280670">
                <a:moveTo>
                  <a:pt x="294144" y="12"/>
                </a:moveTo>
                <a:lnTo>
                  <a:pt x="222516" y="12"/>
                </a:lnTo>
                <a:lnTo>
                  <a:pt x="0" y="0"/>
                </a:lnTo>
                <a:lnTo>
                  <a:pt x="0" y="71628"/>
                </a:lnTo>
                <a:lnTo>
                  <a:pt x="222516" y="71628"/>
                </a:lnTo>
                <a:lnTo>
                  <a:pt x="222516" y="208788"/>
                </a:lnTo>
                <a:lnTo>
                  <a:pt x="71640" y="208788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8788"/>
                </a:lnTo>
                <a:lnTo>
                  <a:pt x="0" y="280416"/>
                </a:lnTo>
                <a:lnTo>
                  <a:pt x="222516" y="280416"/>
                </a:lnTo>
                <a:lnTo>
                  <a:pt x="294144" y="280428"/>
                </a:lnTo>
                <a:lnTo>
                  <a:pt x="2941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90903" y="5204617"/>
            <a:ext cx="5197475" cy="16319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ps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  <a:spcBef>
                <a:spcPts val="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spcBef>
                <a:spcPts val="740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3.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 the password generated from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step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1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add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link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step </a:t>
            </a:r>
            <a:r>
              <a:rPr dirty="0" sz="1000" spc="15" i="1">
                <a:solidFill>
                  <a:srgbClr val="6D727C"/>
                </a:solidFill>
                <a:latin typeface="Arial"/>
                <a:cs typeface="Arial"/>
              </a:rPr>
              <a:t>2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adding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password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just after 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first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username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separated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265">
                <a:solidFill>
                  <a:srgbClr val="E83D8C"/>
                </a:solidFill>
                <a:latin typeface="Arial"/>
                <a:cs typeface="Arial"/>
              </a:rPr>
              <a:t>: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before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-475">
                <a:solidFill>
                  <a:srgbClr val="E83D8C"/>
                </a:solidFill>
                <a:latin typeface="Arial"/>
                <a:cs typeface="Arial"/>
              </a:rPr>
              <a:t>@</a:t>
            </a:r>
            <a:r>
              <a:rPr dirty="0" sz="1000" spc="254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character. 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possible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use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000" spc="185">
                <a:solidFill>
                  <a:srgbClr val="E83D8C"/>
                </a:solidFill>
                <a:latin typeface="Arial"/>
                <a:cs typeface="Arial"/>
              </a:rPr>
              <a:t>git </a:t>
            </a:r>
            <a:r>
              <a:rPr dirty="0" sz="1000" spc="60">
                <a:solidFill>
                  <a:srgbClr val="E83D8C"/>
                </a:solidFill>
                <a:latin typeface="Arial"/>
                <a:cs typeface="Arial"/>
              </a:rPr>
              <a:t>clone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command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without getting  permission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errors:</a:t>
            </a:r>
            <a:endParaRPr sz="1000">
              <a:latin typeface="Arimo"/>
              <a:cs typeface="Arimo"/>
            </a:endParaRPr>
          </a:p>
          <a:p>
            <a:pPr marL="299085">
              <a:lnSpc>
                <a:spcPct val="100000"/>
              </a:lnSpc>
              <a:spcBef>
                <a:spcPts val="40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git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clone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8475" y="6626352"/>
            <a:ext cx="821690" cy="279400"/>
          </a:xfrm>
          <a:custGeom>
            <a:avLst/>
            <a:gdLst/>
            <a:ahLst/>
            <a:cxnLst/>
            <a:rect l="l" t="t" r="r" b="b"/>
            <a:pathLst>
              <a:path w="821689" h="279400">
                <a:moveTo>
                  <a:pt x="821448" y="12"/>
                </a:moveTo>
                <a:lnTo>
                  <a:pt x="749820" y="12"/>
                </a:lnTo>
                <a:lnTo>
                  <a:pt x="0" y="0"/>
                </a:lnTo>
                <a:lnTo>
                  <a:pt x="0" y="71628"/>
                </a:lnTo>
                <a:lnTo>
                  <a:pt x="749808" y="71628"/>
                </a:lnTo>
                <a:lnTo>
                  <a:pt x="74980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749808" y="278892"/>
                </a:lnTo>
                <a:lnTo>
                  <a:pt x="821448" y="278892"/>
                </a:lnTo>
                <a:lnTo>
                  <a:pt x="8214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54302" y="6947154"/>
            <a:ext cx="443674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https://user:password_hash@dev.azure.com/user/repo_created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0903" y="7236486"/>
            <a:ext cx="5143500" cy="15690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 marL="227329" marR="5080" indent="-215265">
              <a:lnSpc>
                <a:spcPct val="141000"/>
              </a:lnSpc>
              <a:spcBef>
                <a:spcPts val="75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4.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Once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running JupyterLab,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terminal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clone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  to the azure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access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terminal,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you must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select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Terminal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Launcher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tab.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Another way to access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terminal directly is by using the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Terminal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link from the Application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URI column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list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compute instances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 Azure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workspace. Go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 b="1">
                <a:solidFill>
                  <a:srgbClr val="6D727C"/>
                </a:solidFill>
                <a:latin typeface="Arial"/>
                <a:cs typeface="Arial"/>
              </a:rPr>
              <a:t>Terminal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option 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JupyterLab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implement the 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(as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shown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Figure</a:t>
            </a:r>
            <a:r>
              <a:rPr dirty="0" sz="1000" i="1">
                <a:solidFill>
                  <a:srgbClr val="6D727C"/>
                </a:solidFill>
                <a:latin typeface="Arial"/>
                <a:cs typeface="Arial"/>
              </a:rPr>
              <a:t> </a:t>
            </a:r>
            <a:r>
              <a:rPr dirty="0" sz="1000" spc="10" i="1">
                <a:solidFill>
                  <a:srgbClr val="6D727C"/>
                </a:solidFill>
                <a:latin typeface="Arial"/>
                <a:cs typeface="Arial"/>
              </a:rPr>
              <a:t>4.7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):</a:t>
            </a:r>
            <a:endParaRPr sz="1000">
              <a:latin typeface="Arimo"/>
              <a:cs typeface="Arim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20011" y="861060"/>
            <a:ext cx="5387340" cy="2820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77416" y="897793"/>
            <a:ext cx="70421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git</a:t>
            </a:r>
            <a:r>
              <a:rPr dirty="0" sz="1000" spc="-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clone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8475" y="862583"/>
            <a:ext cx="821690" cy="279400"/>
          </a:xfrm>
          <a:custGeom>
            <a:avLst/>
            <a:gdLst/>
            <a:ahLst/>
            <a:cxnLst/>
            <a:rect l="l" t="t" r="r" b="b"/>
            <a:pathLst>
              <a:path w="821689" h="279400">
                <a:moveTo>
                  <a:pt x="821448" y="12"/>
                </a:moveTo>
                <a:lnTo>
                  <a:pt x="749820" y="12"/>
                </a:lnTo>
                <a:lnTo>
                  <a:pt x="0" y="0"/>
                </a:lnTo>
                <a:lnTo>
                  <a:pt x="0" y="71628"/>
                </a:lnTo>
                <a:lnTo>
                  <a:pt x="749808" y="71628"/>
                </a:lnTo>
                <a:lnTo>
                  <a:pt x="749808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749808" y="278892"/>
                </a:lnTo>
                <a:lnTo>
                  <a:pt x="821448" y="278892"/>
                </a:lnTo>
                <a:lnTo>
                  <a:pt x="82144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54302" y="1183386"/>
            <a:ext cx="4886325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  <a:hlinkClick r:id="rId2"/>
              </a:rPr>
              <a:t>https://xxxxxxxxx@dev.azure.com/xxxxx/Learn_MLOps/_git/Learn_MLO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18475" y="1432559"/>
            <a:ext cx="294640" cy="279400"/>
          </a:xfrm>
          <a:custGeom>
            <a:avLst/>
            <a:gdLst/>
            <a:ahLst/>
            <a:cxnLst/>
            <a:rect l="l" t="t" r="r" b="b"/>
            <a:pathLst>
              <a:path w="294639" h="279400">
                <a:moveTo>
                  <a:pt x="294144" y="12"/>
                </a:moveTo>
                <a:lnTo>
                  <a:pt x="222516" y="12"/>
                </a:lnTo>
                <a:lnTo>
                  <a:pt x="0" y="0"/>
                </a:lnTo>
                <a:lnTo>
                  <a:pt x="0" y="71628"/>
                </a:lnTo>
                <a:lnTo>
                  <a:pt x="222516" y="71628"/>
                </a:lnTo>
                <a:lnTo>
                  <a:pt x="222516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222516" y="278892"/>
                </a:lnTo>
                <a:lnTo>
                  <a:pt x="294144" y="278892"/>
                </a:lnTo>
                <a:lnTo>
                  <a:pt x="2941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05788" y="1467769"/>
            <a:ext cx="1196975" cy="85534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ps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Here is the</a:t>
            </a:r>
            <a:r>
              <a:rPr dirty="0" sz="1100" spc="-7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output:</a:t>
            </a:r>
            <a:endParaRPr sz="1100">
              <a:latin typeface="Arimo"/>
              <a:cs typeface="Arim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0903" y="5833635"/>
            <a:ext cx="5133340" cy="28479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329">
              <a:lnSpc>
                <a:spcPct val="100000"/>
              </a:lnSpc>
              <a:spcBef>
                <a:spcPts val="125"/>
              </a:spcBef>
            </a:pP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Figure 4.8 – Clone the </a:t>
            </a:r>
            <a:r>
              <a:rPr dirty="0" sz="1100" spc="15">
                <a:solidFill>
                  <a:srgbClr val="6B757C"/>
                </a:solidFill>
                <a:latin typeface="Arimo"/>
                <a:cs typeface="Arimo"/>
              </a:rPr>
              <a:t>Azure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DevOps Git repository </a:t>
            </a:r>
            <a:r>
              <a:rPr dirty="0" sz="1100" spc="20">
                <a:solidFill>
                  <a:srgbClr val="6B757C"/>
                </a:solidFill>
                <a:latin typeface="Arimo"/>
                <a:cs typeface="Arimo"/>
              </a:rPr>
              <a:t>on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Azure</a:t>
            </a:r>
            <a:r>
              <a:rPr dirty="0" sz="1100" spc="-70">
                <a:solidFill>
                  <a:srgbClr val="6B75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B757C"/>
                </a:solidFill>
                <a:latin typeface="Arimo"/>
                <a:cs typeface="Arimo"/>
              </a:rPr>
              <a:t>compute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Arimo"/>
              <a:cs typeface="Arimo"/>
            </a:endParaRPr>
          </a:p>
          <a:p>
            <a:pPr marL="227329" marR="5080" indent="-215265">
              <a:lnSpc>
                <a:spcPct val="141700"/>
              </a:lnSpc>
              <a:buAutoNum type="arabicPeriod" startAt="5"/>
              <a:tabLst>
                <a:tab pos="227965" algn="l"/>
              </a:tabLst>
            </a:pP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Go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04_MLpipelines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folder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implementation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steps on </a:t>
            </a:r>
            <a:r>
              <a:rPr dirty="0" sz="1000" spc="-35">
                <a:solidFill>
                  <a:srgbClr val="E83D8C"/>
                </a:solidFill>
                <a:latin typeface="Arial"/>
                <a:cs typeface="Arial"/>
              </a:rPr>
              <a:t>ML-  </a:t>
            </a:r>
            <a:r>
              <a:rPr dirty="0" sz="1000" spc="105">
                <a:solidFill>
                  <a:srgbClr val="E83D8C"/>
                </a:solidFill>
                <a:latin typeface="Arial"/>
                <a:cs typeface="Arial"/>
              </a:rPr>
              <a:t>pipeline.ipynb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cloned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repository. All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of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following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steps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implemented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75">
                <a:solidFill>
                  <a:srgbClr val="E83D8C"/>
                </a:solidFill>
                <a:latin typeface="Arial"/>
                <a:cs typeface="Arial"/>
              </a:rPr>
              <a:t>ML-pipeline.ipynb</a:t>
            </a:r>
            <a:r>
              <a:rPr dirty="0" sz="1000" spc="75">
                <a:solidFill>
                  <a:srgbClr val="6D727C"/>
                </a:solidFill>
                <a:latin typeface="Arimo"/>
                <a:cs typeface="Arimo"/>
              </a:rPr>
              <a:t>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It is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recommended to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instructions  to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have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better understanding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implementation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execute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code yourself 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new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per your</a:t>
            </a:r>
            <a:r>
              <a:rPr dirty="0" sz="10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setup.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6D727C"/>
              </a:buClr>
              <a:buFont typeface="Arimo"/>
              <a:buAutoNum type="arabicPeriod" startAt="5"/>
            </a:pPr>
            <a:endParaRPr sz="1100">
              <a:latin typeface="Arimo"/>
              <a:cs typeface="Arimo"/>
            </a:endParaRPr>
          </a:p>
          <a:p>
            <a:pPr marL="227329" marR="24130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far,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provisioned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 resource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cloned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GitHub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repository in the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compute.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mo"/>
              <a:cs typeface="Arimo"/>
            </a:endParaRPr>
          </a:p>
          <a:p>
            <a:pPr marL="227329" marR="56515" indent="-215265">
              <a:lnSpc>
                <a:spcPct val="142500"/>
              </a:lnSpc>
              <a:buAutoNum type="arabicPeriod" startAt="6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implementing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80">
                <a:solidFill>
                  <a:srgbClr val="E83D8C"/>
                </a:solidFill>
                <a:latin typeface="Arial"/>
                <a:cs typeface="Arial"/>
              </a:rPr>
              <a:t>ML-pipeline.ipynb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file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needed  libraries,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-5">
                <a:solidFill>
                  <a:srgbClr val="E83D8C"/>
                </a:solidFill>
                <a:latin typeface="Arial"/>
                <a:cs typeface="Arial"/>
              </a:rPr>
              <a:t>pandas</a:t>
            </a:r>
            <a:r>
              <a:rPr dirty="0" sz="1000" spc="-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-50">
                <a:solidFill>
                  <a:srgbClr val="E83D8C"/>
                </a:solidFill>
                <a:latin typeface="Arial"/>
                <a:cs typeface="Arial"/>
              </a:rPr>
              <a:t>numpy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30">
                <a:solidFill>
                  <a:srgbClr val="E83D8C"/>
                </a:solidFill>
                <a:latin typeface="Arial"/>
                <a:cs typeface="Arial"/>
              </a:rPr>
              <a:t>azureml</a:t>
            </a:r>
            <a:r>
              <a:rPr dirty="0" sz="1000" spc="3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00">
                <a:solidFill>
                  <a:srgbClr val="E83D8C"/>
                </a:solidFill>
                <a:latin typeface="Arial"/>
                <a:cs typeface="Arial"/>
              </a:rPr>
              <a:t>pickle</a:t>
            </a:r>
            <a:r>
              <a:rPr dirty="0" sz="1000" spc="100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55">
                <a:solidFill>
                  <a:srgbClr val="E83D8C"/>
                </a:solidFill>
                <a:latin typeface="Arial"/>
                <a:cs typeface="Arial"/>
              </a:rPr>
              <a:t>mlflow</a:t>
            </a:r>
            <a:r>
              <a:rPr dirty="0" sz="1000" spc="55">
                <a:solidFill>
                  <a:srgbClr val="6D727C"/>
                </a:solidFill>
                <a:latin typeface="Arimo"/>
                <a:cs typeface="Arimo"/>
              </a:rPr>
              <a:t>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others,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as shown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in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code</a:t>
            </a:r>
            <a:r>
              <a:rPr dirty="0" sz="10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block:</a:t>
            </a:r>
            <a:endParaRPr sz="1000">
              <a:latin typeface="Arimo"/>
              <a:cs typeface="Arim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9418" y="8705850"/>
            <a:ext cx="176212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397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1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7.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pandas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pd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20011" y="2481072"/>
            <a:ext cx="5387340" cy="3157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2532" y="897793"/>
            <a:ext cx="164147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8.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numpy </a:t>
            </a: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as</a:t>
            </a:r>
            <a:r>
              <a:rPr dirty="0" sz="1000" spc="-40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np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03604" y="859535"/>
            <a:ext cx="1757680" cy="281940"/>
          </a:xfrm>
          <a:custGeom>
            <a:avLst/>
            <a:gdLst/>
            <a:ahLst/>
            <a:cxnLst/>
            <a:rect l="l" t="t" r="r" b="b"/>
            <a:pathLst>
              <a:path w="1757680" h="281940">
                <a:moveTo>
                  <a:pt x="1757172" y="12"/>
                </a:moveTo>
                <a:lnTo>
                  <a:pt x="1685544" y="12"/>
                </a:lnTo>
                <a:lnTo>
                  <a:pt x="0" y="0"/>
                </a:lnTo>
                <a:lnTo>
                  <a:pt x="0" y="71628"/>
                </a:lnTo>
                <a:lnTo>
                  <a:pt x="1685544" y="71628"/>
                </a:lnTo>
                <a:lnTo>
                  <a:pt x="1685544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685544" y="281940"/>
                </a:lnTo>
                <a:lnTo>
                  <a:pt x="1757172" y="281940"/>
                </a:lnTo>
                <a:lnTo>
                  <a:pt x="175717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21511" y="1216152"/>
            <a:ext cx="147955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334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9.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4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warnings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3604" y="1144523"/>
            <a:ext cx="1533525" cy="281940"/>
          </a:xfrm>
          <a:custGeom>
            <a:avLst/>
            <a:gdLst/>
            <a:ahLst/>
            <a:cxnLst/>
            <a:rect l="l" t="t" r="r" b="b"/>
            <a:pathLst>
              <a:path w="1533525" h="281940">
                <a:moveTo>
                  <a:pt x="1533144" y="12"/>
                </a:moveTo>
                <a:lnTo>
                  <a:pt x="1461516" y="12"/>
                </a:lnTo>
                <a:lnTo>
                  <a:pt x="0" y="0"/>
                </a:lnTo>
                <a:lnTo>
                  <a:pt x="0" y="71628"/>
                </a:lnTo>
                <a:lnTo>
                  <a:pt x="1461516" y="71628"/>
                </a:lnTo>
                <a:lnTo>
                  <a:pt x="1461516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461516" y="281940"/>
                </a:lnTo>
                <a:lnTo>
                  <a:pt x="1533144" y="281940"/>
                </a:lnTo>
                <a:lnTo>
                  <a:pt x="153314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421511" y="1501139"/>
            <a:ext cx="1931035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334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10.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math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39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sqrt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03604" y="1429511"/>
            <a:ext cx="2886710" cy="852169"/>
          </a:xfrm>
          <a:custGeom>
            <a:avLst/>
            <a:gdLst/>
            <a:ahLst/>
            <a:cxnLst/>
            <a:rect l="l" t="t" r="r" b="b"/>
            <a:pathLst>
              <a:path w="2886710" h="852169">
                <a:moveTo>
                  <a:pt x="1984248" y="12"/>
                </a:moveTo>
                <a:lnTo>
                  <a:pt x="1912620" y="12"/>
                </a:lnTo>
                <a:lnTo>
                  <a:pt x="0" y="0"/>
                </a:lnTo>
                <a:lnTo>
                  <a:pt x="0" y="71628"/>
                </a:lnTo>
                <a:lnTo>
                  <a:pt x="1912607" y="71628"/>
                </a:lnTo>
                <a:lnTo>
                  <a:pt x="1912607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1912607" y="281940"/>
                </a:lnTo>
                <a:lnTo>
                  <a:pt x="1984248" y="281940"/>
                </a:lnTo>
                <a:lnTo>
                  <a:pt x="1984248" y="12"/>
                </a:lnTo>
                <a:close/>
              </a:path>
              <a:path w="2886710" h="852169">
                <a:moveTo>
                  <a:pt x="2811780" y="569988"/>
                </a:moveTo>
                <a:lnTo>
                  <a:pt x="2740152" y="569988"/>
                </a:lnTo>
                <a:lnTo>
                  <a:pt x="0" y="569976"/>
                </a:lnTo>
                <a:lnTo>
                  <a:pt x="0" y="641604"/>
                </a:lnTo>
                <a:lnTo>
                  <a:pt x="2740152" y="641604"/>
                </a:lnTo>
                <a:lnTo>
                  <a:pt x="2740152" y="780288"/>
                </a:lnTo>
                <a:lnTo>
                  <a:pt x="71628" y="780288"/>
                </a:lnTo>
                <a:lnTo>
                  <a:pt x="71628" y="641616"/>
                </a:lnTo>
                <a:lnTo>
                  <a:pt x="0" y="641616"/>
                </a:lnTo>
                <a:lnTo>
                  <a:pt x="0" y="780288"/>
                </a:lnTo>
                <a:lnTo>
                  <a:pt x="0" y="851916"/>
                </a:lnTo>
                <a:lnTo>
                  <a:pt x="2740152" y="851916"/>
                </a:lnTo>
                <a:lnTo>
                  <a:pt x="2811780" y="851916"/>
                </a:lnTo>
                <a:lnTo>
                  <a:pt x="2811780" y="569988"/>
                </a:lnTo>
                <a:close/>
              </a:path>
              <a:path w="2886710" h="852169">
                <a:moveTo>
                  <a:pt x="2886456" y="285000"/>
                </a:moveTo>
                <a:lnTo>
                  <a:pt x="2814828" y="285000"/>
                </a:lnTo>
                <a:lnTo>
                  <a:pt x="0" y="284988"/>
                </a:lnTo>
                <a:lnTo>
                  <a:pt x="0" y="356616"/>
                </a:lnTo>
                <a:lnTo>
                  <a:pt x="2814815" y="356616"/>
                </a:lnTo>
                <a:lnTo>
                  <a:pt x="2814815" y="495300"/>
                </a:lnTo>
                <a:lnTo>
                  <a:pt x="71628" y="495300"/>
                </a:lnTo>
                <a:lnTo>
                  <a:pt x="71628" y="356628"/>
                </a:lnTo>
                <a:lnTo>
                  <a:pt x="0" y="356628"/>
                </a:lnTo>
                <a:lnTo>
                  <a:pt x="0" y="495300"/>
                </a:lnTo>
                <a:lnTo>
                  <a:pt x="0" y="566928"/>
                </a:lnTo>
                <a:lnTo>
                  <a:pt x="2814815" y="566928"/>
                </a:lnTo>
                <a:lnTo>
                  <a:pt x="2886456" y="566940"/>
                </a:lnTo>
                <a:lnTo>
                  <a:pt x="2886456" y="28500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62532" y="1752757"/>
            <a:ext cx="3745229" cy="7480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73050" indent="-260985">
              <a:lnSpc>
                <a:spcPct val="100000"/>
              </a:lnSpc>
              <a:spcBef>
                <a:spcPts val="90"/>
              </a:spcBef>
              <a:buAutoNum type="arabicPeriod" startAt="11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warnings.filterwarnings('ignore')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54"/>
              </a:buClr>
              <a:buFont typeface="Courier New"/>
              <a:buAutoNum type="arabicPeriod" startAt="11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11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azureml.core.run import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Run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54"/>
              </a:buClr>
              <a:buFont typeface="Courier New"/>
              <a:buAutoNum type="arabicPeriod" startAt="11"/>
            </a:pPr>
            <a:endParaRPr sz="900">
              <a:latin typeface="Courier New"/>
              <a:cs typeface="Courier New"/>
            </a:endParaRPr>
          </a:p>
          <a:p>
            <a:pPr marL="273050" indent="-260985">
              <a:lnSpc>
                <a:spcPct val="100000"/>
              </a:lnSpc>
              <a:buAutoNum type="arabicPeriod" startAt="11"/>
              <a:tabLst>
                <a:tab pos="273685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azureml.core.experiment import</a:t>
            </a:r>
            <a:r>
              <a:rPr dirty="0" sz="1000" spc="-6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Experiment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03604" y="2285999"/>
            <a:ext cx="3865245" cy="282575"/>
          </a:xfrm>
          <a:custGeom>
            <a:avLst/>
            <a:gdLst/>
            <a:ahLst/>
            <a:cxnLst/>
            <a:rect l="l" t="t" r="r" b="b"/>
            <a:pathLst>
              <a:path w="3865245" h="282575">
                <a:moveTo>
                  <a:pt x="3864864" y="12"/>
                </a:moveTo>
                <a:lnTo>
                  <a:pt x="3793236" y="12"/>
                </a:lnTo>
                <a:lnTo>
                  <a:pt x="0" y="0"/>
                </a:lnTo>
                <a:lnTo>
                  <a:pt x="0" y="71628"/>
                </a:lnTo>
                <a:lnTo>
                  <a:pt x="3793236" y="71628"/>
                </a:lnTo>
                <a:lnTo>
                  <a:pt x="3793236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3793236" y="281940"/>
                </a:lnTo>
                <a:lnTo>
                  <a:pt x="3864864" y="281952"/>
                </a:lnTo>
                <a:lnTo>
                  <a:pt x="386486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21511" y="2642616"/>
            <a:ext cx="3680460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334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14.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azureml.core.workspace import</a:t>
            </a:r>
            <a:r>
              <a:rPr dirty="0" sz="1000" spc="-4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03604" y="2570987"/>
            <a:ext cx="3714115" cy="283845"/>
          </a:xfrm>
          <a:custGeom>
            <a:avLst/>
            <a:gdLst/>
            <a:ahLst/>
            <a:cxnLst/>
            <a:rect l="l" t="t" r="r" b="b"/>
            <a:pathLst>
              <a:path w="3714115" h="283844">
                <a:moveTo>
                  <a:pt x="3713988" y="12"/>
                </a:moveTo>
                <a:lnTo>
                  <a:pt x="3642360" y="12"/>
                </a:lnTo>
                <a:lnTo>
                  <a:pt x="0" y="0"/>
                </a:lnTo>
                <a:lnTo>
                  <a:pt x="0" y="71628"/>
                </a:lnTo>
                <a:lnTo>
                  <a:pt x="3642360" y="71628"/>
                </a:lnTo>
                <a:lnTo>
                  <a:pt x="3642360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3642360" y="283464"/>
                </a:lnTo>
                <a:lnTo>
                  <a:pt x="3713988" y="283464"/>
                </a:lnTo>
                <a:lnTo>
                  <a:pt x="371398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21511" y="2927604"/>
            <a:ext cx="3060065" cy="14033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5334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15.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azureml.core.model import</a:t>
            </a:r>
            <a:r>
              <a:rPr dirty="0" sz="1000" spc="-4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Model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03604" y="2855975"/>
            <a:ext cx="3114040" cy="283845"/>
          </a:xfrm>
          <a:custGeom>
            <a:avLst/>
            <a:gdLst/>
            <a:ahLst/>
            <a:cxnLst/>
            <a:rect l="l" t="t" r="r" b="b"/>
            <a:pathLst>
              <a:path w="3114040" h="283844">
                <a:moveTo>
                  <a:pt x="3113532" y="12"/>
                </a:moveTo>
                <a:lnTo>
                  <a:pt x="3041904" y="12"/>
                </a:lnTo>
                <a:lnTo>
                  <a:pt x="0" y="0"/>
                </a:lnTo>
                <a:lnTo>
                  <a:pt x="0" y="71628"/>
                </a:lnTo>
                <a:lnTo>
                  <a:pt x="3041891" y="71628"/>
                </a:lnTo>
                <a:lnTo>
                  <a:pt x="3041891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3041891" y="283464"/>
                </a:lnTo>
                <a:lnTo>
                  <a:pt x="3113532" y="283476"/>
                </a:lnTo>
                <a:lnTo>
                  <a:pt x="311353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62532" y="3179221"/>
            <a:ext cx="3218180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16.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azureml.core.authentication</a:t>
            </a:r>
            <a:r>
              <a:rPr dirty="0" sz="1000" spc="-3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03604" y="3140963"/>
            <a:ext cx="3339465" cy="283845"/>
          </a:xfrm>
          <a:custGeom>
            <a:avLst/>
            <a:gdLst/>
            <a:ahLst/>
            <a:cxnLst/>
            <a:rect l="l" t="t" r="r" b="b"/>
            <a:pathLst>
              <a:path w="3339465" h="283845">
                <a:moveTo>
                  <a:pt x="3339084" y="12"/>
                </a:moveTo>
                <a:lnTo>
                  <a:pt x="3267456" y="12"/>
                </a:lnTo>
                <a:lnTo>
                  <a:pt x="0" y="0"/>
                </a:lnTo>
                <a:lnTo>
                  <a:pt x="0" y="71628"/>
                </a:lnTo>
                <a:lnTo>
                  <a:pt x="3267443" y="71628"/>
                </a:lnTo>
                <a:lnTo>
                  <a:pt x="3267443" y="211836"/>
                </a:lnTo>
                <a:lnTo>
                  <a:pt x="71628" y="211836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1836"/>
                </a:lnTo>
                <a:lnTo>
                  <a:pt x="0" y="283464"/>
                </a:lnTo>
                <a:lnTo>
                  <a:pt x="3267443" y="283464"/>
                </a:lnTo>
                <a:lnTo>
                  <a:pt x="3339084" y="283464"/>
                </a:lnTo>
                <a:lnTo>
                  <a:pt x="3339084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654302" y="3500628"/>
            <a:ext cx="2329180" cy="13716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05"/>
              </a:lnSpc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ServicePrincipalAuthentication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03604" y="3428999"/>
            <a:ext cx="3790315" cy="1707514"/>
          </a:xfrm>
          <a:custGeom>
            <a:avLst/>
            <a:gdLst/>
            <a:ahLst/>
            <a:cxnLst/>
            <a:rect l="l" t="t" r="r" b="b"/>
            <a:pathLst>
              <a:path w="3790315" h="1707514">
                <a:moveTo>
                  <a:pt x="1336548" y="1428000"/>
                </a:moveTo>
                <a:lnTo>
                  <a:pt x="1264920" y="1428000"/>
                </a:lnTo>
                <a:lnTo>
                  <a:pt x="1264907" y="1499628"/>
                </a:lnTo>
                <a:lnTo>
                  <a:pt x="1264907" y="1635252"/>
                </a:lnTo>
                <a:lnTo>
                  <a:pt x="286512" y="1635252"/>
                </a:lnTo>
                <a:lnTo>
                  <a:pt x="286512" y="1499628"/>
                </a:lnTo>
                <a:lnTo>
                  <a:pt x="1264907" y="1499628"/>
                </a:lnTo>
                <a:lnTo>
                  <a:pt x="1264907" y="1427988"/>
                </a:lnTo>
                <a:lnTo>
                  <a:pt x="214871" y="1427988"/>
                </a:lnTo>
                <a:lnTo>
                  <a:pt x="214871" y="1499628"/>
                </a:lnTo>
                <a:lnTo>
                  <a:pt x="214884" y="1635252"/>
                </a:lnTo>
                <a:lnTo>
                  <a:pt x="214871" y="1706892"/>
                </a:lnTo>
                <a:lnTo>
                  <a:pt x="1264907" y="1706892"/>
                </a:lnTo>
                <a:lnTo>
                  <a:pt x="1336548" y="1706892"/>
                </a:lnTo>
                <a:lnTo>
                  <a:pt x="1336548" y="1428000"/>
                </a:lnTo>
                <a:close/>
              </a:path>
              <a:path w="3790315" h="1707514">
                <a:moveTo>
                  <a:pt x="1382268" y="568464"/>
                </a:moveTo>
                <a:lnTo>
                  <a:pt x="1310627" y="568464"/>
                </a:lnTo>
                <a:lnTo>
                  <a:pt x="0" y="568452"/>
                </a:lnTo>
                <a:lnTo>
                  <a:pt x="0" y="640080"/>
                </a:lnTo>
                <a:lnTo>
                  <a:pt x="1310627" y="640080"/>
                </a:lnTo>
                <a:lnTo>
                  <a:pt x="1310627" y="778764"/>
                </a:lnTo>
                <a:lnTo>
                  <a:pt x="71628" y="778764"/>
                </a:lnTo>
                <a:lnTo>
                  <a:pt x="71628" y="640092"/>
                </a:lnTo>
                <a:lnTo>
                  <a:pt x="0" y="640092"/>
                </a:lnTo>
                <a:lnTo>
                  <a:pt x="0" y="778764"/>
                </a:lnTo>
                <a:lnTo>
                  <a:pt x="0" y="850392"/>
                </a:lnTo>
                <a:lnTo>
                  <a:pt x="1310627" y="850392"/>
                </a:lnTo>
                <a:lnTo>
                  <a:pt x="1382268" y="850392"/>
                </a:lnTo>
                <a:lnTo>
                  <a:pt x="1382268" y="568464"/>
                </a:lnTo>
                <a:close/>
              </a:path>
              <a:path w="3790315" h="1707514">
                <a:moveTo>
                  <a:pt x="2615184" y="12"/>
                </a:moveTo>
                <a:lnTo>
                  <a:pt x="2543556" y="12"/>
                </a:lnTo>
                <a:lnTo>
                  <a:pt x="214871" y="0"/>
                </a:lnTo>
                <a:lnTo>
                  <a:pt x="214871" y="71628"/>
                </a:lnTo>
                <a:lnTo>
                  <a:pt x="2543543" y="71628"/>
                </a:lnTo>
                <a:lnTo>
                  <a:pt x="2543543" y="208788"/>
                </a:lnTo>
                <a:lnTo>
                  <a:pt x="286512" y="208788"/>
                </a:lnTo>
                <a:lnTo>
                  <a:pt x="286512" y="71640"/>
                </a:lnTo>
                <a:lnTo>
                  <a:pt x="214884" y="71640"/>
                </a:lnTo>
                <a:lnTo>
                  <a:pt x="214884" y="208788"/>
                </a:lnTo>
                <a:lnTo>
                  <a:pt x="214871" y="280416"/>
                </a:lnTo>
                <a:lnTo>
                  <a:pt x="2543543" y="280416"/>
                </a:lnTo>
                <a:lnTo>
                  <a:pt x="2615184" y="280428"/>
                </a:lnTo>
                <a:lnTo>
                  <a:pt x="2615184" y="12"/>
                </a:lnTo>
                <a:close/>
              </a:path>
              <a:path w="3790315" h="1707514">
                <a:moveTo>
                  <a:pt x="3113532" y="853452"/>
                </a:moveTo>
                <a:lnTo>
                  <a:pt x="3041904" y="853452"/>
                </a:lnTo>
                <a:lnTo>
                  <a:pt x="0" y="853440"/>
                </a:lnTo>
                <a:lnTo>
                  <a:pt x="0" y="925068"/>
                </a:lnTo>
                <a:lnTo>
                  <a:pt x="3041891" y="925068"/>
                </a:lnTo>
                <a:lnTo>
                  <a:pt x="3041891" y="1063752"/>
                </a:lnTo>
                <a:lnTo>
                  <a:pt x="71628" y="1063752"/>
                </a:lnTo>
                <a:lnTo>
                  <a:pt x="71628" y="925080"/>
                </a:lnTo>
                <a:lnTo>
                  <a:pt x="0" y="925080"/>
                </a:lnTo>
                <a:lnTo>
                  <a:pt x="0" y="1063752"/>
                </a:lnTo>
                <a:lnTo>
                  <a:pt x="0" y="1135380"/>
                </a:lnTo>
                <a:lnTo>
                  <a:pt x="3041891" y="1135380"/>
                </a:lnTo>
                <a:lnTo>
                  <a:pt x="3041891" y="1139952"/>
                </a:lnTo>
                <a:lnTo>
                  <a:pt x="0" y="1139952"/>
                </a:lnTo>
                <a:lnTo>
                  <a:pt x="0" y="1211580"/>
                </a:lnTo>
                <a:lnTo>
                  <a:pt x="3041891" y="1211580"/>
                </a:lnTo>
                <a:lnTo>
                  <a:pt x="3041891" y="1350264"/>
                </a:lnTo>
                <a:lnTo>
                  <a:pt x="71628" y="1350264"/>
                </a:lnTo>
                <a:lnTo>
                  <a:pt x="71628" y="1211592"/>
                </a:lnTo>
                <a:lnTo>
                  <a:pt x="0" y="1211592"/>
                </a:lnTo>
                <a:lnTo>
                  <a:pt x="0" y="1350264"/>
                </a:lnTo>
                <a:lnTo>
                  <a:pt x="0" y="1421892"/>
                </a:lnTo>
                <a:lnTo>
                  <a:pt x="3041891" y="1421892"/>
                </a:lnTo>
                <a:lnTo>
                  <a:pt x="3113532" y="1421892"/>
                </a:lnTo>
                <a:lnTo>
                  <a:pt x="3113532" y="853452"/>
                </a:lnTo>
                <a:close/>
              </a:path>
              <a:path w="3790315" h="1707514">
                <a:moveTo>
                  <a:pt x="3790188" y="283476"/>
                </a:moveTo>
                <a:lnTo>
                  <a:pt x="3718560" y="283476"/>
                </a:lnTo>
                <a:lnTo>
                  <a:pt x="0" y="283464"/>
                </a:lnTo>
                <a:lnTo>
                  <a:pt x="0" y="355092"/>
                </a:lnTo>
                <a:lnTo>
                  <a:pt x="3718560" y="355092"/>
                </a:lnTo>
                <a:lnTo>
                  <a:pt x="3718560" y="493776"/>
                </a:lnTo>
                <a:lnTo>
                  <a:pt x="71628" y="493776"/>
                </a:lnTo>
                <a:lnTo>
                  <a:pt x="71628" y="355104"/>
                </a:lnTo>
                <a:lnTo>
                  <a:pt x="0" y="355104"/>
                </a:lnTo>
                <a:lnTo>
                  <a:pt x="0" y="493776"/>
                </a:lnTo>
                <a:lnTo>
                  <a:pt x="0" y="565404"/>
                </a:lnTo>
                <a:lnTo>
                  <a:pt x="3718560" y="565404"/>
                </a:lnTo>
                <a:lnTo>
                  <a:pt x="3790188" y="565404"/>
                </a:lnTo>
                <a:lnTo>
                  <a:pt x="3790188" y="283476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390903" y="3749197"/>
            <a:ext cx="5186045" cy="36449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44805" indent="-261620">
              <a:lnSpc>
                <a:spcPct val="100000"/>
              </a:lnSpc>
              <a:spcBef>
                <a:spcPts val="90"/>
              </a:spcBef>
              <a:buAutoNum type="arabicPeriod" startAt="1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azureml.train.automl import</a:t>
            </a:r>
            <a:r>
              <a:rPr dirty="0" sz="1000" spc="-2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AutoMLConfig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 startAt="17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buAutoNum type="arabicPeriod" startAt="1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pickle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AutoNum type="arabicPeriod" startAt="17"/>
            </a:pPr>
            <a:endParaRPr sz="900">
              <a:latin typeface="Courier New"/>
              <a:cs typeface="Courier New"/>
            </a:endParaRPr>
          </a:p>
          <a:p>
            <a:pPr marL="344805" indent="-261620">
              <a:lnSpc>
                <a:spcPct val="100000"/>
              </a:lnSpc>
              <a:spcBef>
                <a:spcPts val="5"/>
              </a:spcBef>
              <a:buAutoNum type="arabicPeriod" startAt="1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matplotlib import pyplot as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plt</a:t>
            </a:r>
            <a:endParaRPr sz="1000">
              <a:latin typeface="Courier New"/>
              <a:cs typeface="Courier New"/>
            </a:endParaRPr>
          </a:p>
          <a:p>
            <a:pPr marL="299085" marR="2124710" indent="-215265">
              <a:lnSpc>
                <a:spcPct val="187000"/>
              </a:lnSpc>
              <a:spcBef>
                <a:spcPts val="10"/>
              </a:spcBef>
              <a:buAutoNum type="arabicPeriod" startAt="17"/>
              <a:tabLst>
                <a:tab pos="34544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matplotlib.pyplot import</a:t>
            </a:r>
            <a:r>
              <a:rPr dirty="0" sz="1000" spc="-8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figure  import</a:t>
            </a:r>
            <a:r>
              <a:rPr dirty="0" sz="1000" spc="-1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mlflow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 startAt="17"/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Arimo"/>
              <a:cs typeface="Arimo"/>
            </a:endParaRPr>
          </a:p>
          <a:p>
            <a:pPr marL="227329" indent="-215265">
              <a:lnSpc>
                <a:spcPct val="100000"/>
              </a:lnSpc>
              <a:buAutoNum type="arabicPeriod" startAt="21"/>
              <a:tabLst>
                <a:tab pos="227965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Next, we use setup MLflow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(for tracking experiments).</a:t>
            </a:r>
            <a:r>
              <a:rPr dirty="0" sz="1000" spc="-5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Use</a:t>
            </a:r>
            <a:endParaRPr sz="10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45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get_mlflow_tracking_url()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function to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tracking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where</a:t>
            </a:r>
            <a:endParaRPr sz="1000">
              <a:latin typeface="Arimo"/>
              <a:cs typeface="Arimo"/>
            </a:endParaRPr>
          </a:p>
          <a:p>
            <a:pPr marL="227329" marR="5080">
              <a:lnSpc>
                <a:spcPct val="141000"/>
              </a:lnSpc>
              <a:spcBef>
                <a:spcPts val="40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MLflow experiments and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should be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logged (in this case,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get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tracking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ID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provisioned training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compute).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use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10">
                <a:solidFill>
                  <a:srgbClr val="E83D8C"/>
                </a:solidFill>
                <a:latin typeface="Arial"/>
                <a:cs typeface="Arial"/>
              </a:rPr>
              <a:t>set_tracking_uri()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 to connect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to a tracking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URI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(the uniform resource identifier of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specific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resource)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provisioned training compute.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tracking URI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can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be either for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remote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server,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database connection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string,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or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local path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to log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in a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local directory. In our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case,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point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tracking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URI to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local path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default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(on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provisioned  training</a:t>
            </a:r>
            <a:r>
              <a:rPr dirty="0" sz="10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compute):</a:t>
            </a:r>
            <a:endParaRPr sz="1000">
              <a:latin typeface="Arimo"/>
              <a:cs typeface="Arim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39418" y="7418069"/>
            <a:ext cx="3493135" cy="210820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206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22. uri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= workspace.get_mlflow_tracking_uri(</a:t>
            </a:r>
            <a:r>
              <a:rPr dirty="0" sz="1000" spc="-43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54302" y="7707630"/>
            <a:ext cx="217932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7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mlflow.set_tracking_uri(uri)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5788" y="7996962"/>
            <a:ext cx="4833620" cy="7785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Arimo"/>
              <a:cs typeface="Arimo"/>
            </a:endParaRPr>
          </a:p>
          <a:p>
            <a:pPr marL="12700" marR="5080">
              <a:lnSpc>
                <a:spcPct val="129099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URI defaults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mlruns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 where MLflow artifacts and logs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be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saved for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experiments.</a:t>
            </a:r>
            <a:endParaRPr sz="11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6019" y="846477"/>
            <a:ext cx="5332095" cy="88201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27899"/>
              </a:lnSpc>
              <a:spcBef>
                <a:spcPts val="8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setting the tracking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URI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MLflow experiments,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have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set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location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MLflow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save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artifacts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logs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mlruns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 (on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provisioned  compute).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After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executing these commands, check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current path.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find  the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mlruns</a:t>
            </a:r>
            <a:r>
              <a:rPr dirty="0" sz="1000" spc="35">
                <a:solidFill>
                  <a:srgbClr val="E83D8C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folder.</a:t>
            </a:r>
            <a:endParaRPr sz="1100">
              <a:latin typeface="Arimo"/>
              <a:cs typeface="Arim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6019" y="1958374"/>
            <a:ext cx="4956175" cy="368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 ingestion and feature</a:t>
            </a:r>
            <a:r>
              <a:rPr dirty="0" spc="-20"/>
              <a:t> </a:t>
            </a:r>
            <a:r>
              <a:rPr dirty="0" spc="-5"/>
              <a:t>engineering</a:t>
            </a:r>
          </a:p>
        </p:txBody>
      </p:sp>
      <p:sp>
        <p:nvSpPr>
          <p:cNvPr id="4" name="object 4"/>
          <p:cNvSpPr/>
          <p:nvPr/>
        </p:nvSpPr>
        <p:spPr>
          <a:xfrm>
            <a:off x="1403604" y="4966728"/>
            <a:ext cx="3641090" cy="281940"/>
          </a:xfrm>
          <a:custGeom>
            <a:avLst/>
            <a:gdLst/>
            <a:ahLst/>
            <a:cxnLst/>
            <a:rect l="l" t="t" r="r" b="b"/>
            <a:pathLst>
              <a:path w="3641090" h="281939">
                <a:moveTo>
                  <a:pt x="3640836" y="0"/>
                </a:moveTo>
                <a:lnTo>
                  <a:pt x="3569208" y="0"/>
                </a:lnTo>
                <a:lnTo>
                  <a:pt x="0" y="0"/>
                </a:lnTo>
                <a:lnTo>
                  <a:pt x="0" y="71615"/>
                </a:lnTo>
                <a:lnTo>
                  <a:pt x="3569208" y="71615"/>
                </a:lnTo>
                <a:lnTo>
                  <a:pt x="3569208" y="210299"/>
                </a:lnTo>
                <a:lnTo>
                  <a:pt x="71628" y="210299"/>
                </a:lnTo>
                <a:lnTo>
                  <a:pt x="71628" y="71628"/>
                </a:lnTo>
                <a:lnTo>
                  <a:pt x="0" y="71628"/>
                </a:lnTo>
                <a:lnTo>
                  <a:pt x="0" y="210299"/>
                </a:lnTo>
                <a:lnTo>
                  <a:pt x="0" y="281927"/>
                </a:lnTo>
                <a:lnTo>
                  <a:pt x="3569208" y="281927"/>
                </a:lnTo>
                <a:lnTo>
                  <a:pt x="3640836" y="281927"/>
                </a:lnTo>
                <a:lnTo>
                  <a:pt x="3640836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6019" y="2468013"/>
            <a:ext cx="5389245" cy="29984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8200"/>
              </a:lnSpc>
              <a:spcBef>
                <a:spcPts val="95"/>
              </a:spcBef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essential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to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models;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without data,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there 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is no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ML. 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ingestion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is a  trigger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 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pipeline.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deals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with 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volume,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velocity,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veracity,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variety of data by extracting data from various data sources and ingesting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needed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mo"/>
              <a:cs typeface="Arimo"/>
            </a:endParaRPr>
          </a:p>
          <a:p>
            <a:pPr marL="12700" marR="6350">
              <a:lnSpc>
                <a:spcPct val="128200"/>
              </a:lnSpc>
              <a:spcBef>
                <a:spcPts val="5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pipeline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is initiated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ingesting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right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for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training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models. </a:t>
            </a:r>
            <a:r>
              <a:rPr dirty="0" sz="1100" spc="25">
                <a:solidFill>
                  <a:srgbClr val="6D727C"/>
                </a:solidFill>
                <a:latin typeface="Arimo"/>
                <a:cs typeface="Arimo"/>
              </a:rPr>
              <a:t>We 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will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start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by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preprocessed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registered in the previous chapter.  Follow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steps to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access and import the preprocessed data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get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it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ready for 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ML</a:t>
            </a:r>
            <a:r>
              <a:rPr dirty="0" sz="110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training: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Arimo"/>
              <a:cs typeface="Arimo"/>
            </a:endParaRPr>
          </a:p>
          <a:p>
            <a:pPr marL="441959" marR="160020" indent="-215265">
              <a:lnSpc>
                <a:spcPct val="144000"/>
              </a:lnSpc>
              <a:spcBef>
                <a:spcPts val="5"/>
              </a:spcBef>
              <a:buAutoNum type="arabicPeriod"/>
              <a:tabLst>
                <a:tab pos="443230" algn="l"/>
              </a:tabLst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000" spc="25">
                <a:solidFill>
                  <a:srgbClr val="E83D8C"/>
                </a:solidFill>
                <a:latin typeface="Arial"/>
                <a:cs typeface="Arial"/>
              </a:rPr>
              <a:t>Workspace()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 from the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Azure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SDK, access the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data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from the  datastore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000" spc="25">
                <a:solidFill>
                  <a:srgbClr val="6D727C"/>
                </a:solidFill>
                <a:latin typeface="Arimo"/>
                <a:cs typeface="Arimo"/>
              </a:rPr>
              <a:t>ML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workspace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as</a:t>
            </a:r>
            <a:r>
              <a:rPr dirty="0" sz="1000" spc="-6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follows:</a:t>
            </a:r>
            <a:endParaRPr sz="1000">
              <a:latin typeface="Arimo"/>
              <a:cs typeface="Arimo"/>
            </a:endParaRPr>
          </a:p>
          <a:p>
            <a:pPr marL="559435" indent="-260985">
              <a:lnSpc>
                <a:spcPct val="100000"/>
              </a:lnSpc>
              <a:spcBef>
                <a:spcPts val="405"/>
              </a:spcBef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from azureml.core import Workspace,</a:t>
            </a:r>
            <a:r>
              <a:rPr dirty="0" sz="1000" spc="-4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Dataset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AutoNum type="arabicPeriod"/>
            </a:pPr>
            <a:endParaRPr sz="900">
              <a:latin typeface="Courier New"/>
              <a:cs typeface="Courier New"/>
            </a:endParaRPr>
          </a:p>
          <a:p>
            <a:pPr marL="559435" indent="-260985">
              <a:lnSpc>
                <a:spcPct val="100000"/>
              </a:lnSpc>
              <a:buAutoNum type="arabicPeriod"/>
              <a:tabLst>
                <a:tab pos="560070" algn="l"/>
              </a:tabLst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subscription_id =</a:t>
            </a:r>
            <a:r>
              <a:rPr dirty="0" sz="1000" spc="-35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'xxxxxx-xxxxxx-xxxxxxx-xxxxxxx'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3604" y="5251703"/>
            <a:ext cx="4091940" cy="281940"/>
          </a:xfrm>
          <a:custGeom>
            <a:avLst/>
            <a:gdLst/>
            <a:ahLst/>
            <a:cxnLst/>
            <a:rect l="l" t="t" r="r" b="b"/>
            <a:pathLst>
              <a:path w="4091940" h="281939">
                <a:moveTo>
                  <a:pt x="4091940" y="12"/>
                </a:moveTo>
                <a:lnTo>
                  <a:pt x="4020312" y="12"/>
                </a:lnTo>
                <a:lnTo>
                  <a:pt x="0" y="0"/>
                </a:lnTo>
                <a:lnTo>
                  <a:pt x="0" y="71628"/>
                </a:lnTo>
                <a:lnTo>
                  <a:pt x="4020312" y="71628"/>
                </a:lnTo>
                <a:lnTo>
                  <a:pt x="4020312" y="210324"/>
                </a:lnTo>
                <a:lnTo>
                  <a:pt x="71628" y="210324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24"/>
                </a:lnTo>
                <a:lnTo>
                  <a:pt x="0" y="281940"/>
                </a:lnTo>
                <a:lnTo>
                  <a:pt x="4020312" y="281940"/>
                </a:lnTo>
                <a:lnTo>
                  <a:pt x="4091940" y="281940"/>
                </a:lnTo>
                <a:lnTo>
                  <a:pt x="4091940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39418" y="5608320"/>
            <a:ext cx="2590800" cy="13906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35560">
              <a:lnSpc>
                <a:spcPts val="1030"/>
              </a:lnSpc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4.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resource_group =</a:t>
            </a:r>
            <a:r>
              <a:rPr dirty="0" sz="1000" spc="-40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'Learn_MLOps'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03604" y="5536691"/>
            <a:ext cx="2662555" cy="281940"/>
          </a:xfrm>
          <a:custGeom>
            <a:avLst/>
            <a:gdLst/>
            <a:ahLst/>
            <a:cxnLst/>
            <a:rect l="l" t="t" r="r" b="b"/>
            <a:pathLst>
              <a:path w="2662554" h="281939">
                <a:moveTo>
                  <a:pt x="2662428" y="12"/>
                </a:moveTo>
                <a:lnTo>
                  <a:pt x="2590800" y="12"/>
                </a:lnTo>
                <a:lnTo>
                  <a:pt x="0" y="0"/>
                </a:lnTo>
                <a:lnTo>
                  <a:pt x="0" y="71628"/>
                </a:lnTo>
                <a:lnTo>
                  <a:pt x="2590787" y="71628"/>
                </a:lnTo>
                <a:lnTo>
                  <a:pt x="2590787" y="210312"/>
                </a:lnTo>
                <a:lnTo>
                  <a:pt x="71628" y="210312"/>
                </a:lnTo>
                <a:lnTo>
                  <a:pt x="71628" y="71640"/>
                </a:lnTo>
                <a:lnTo>
                  <a:pt x="0" y="71640"/>
                </a:lnTo>
                <a:lnTo>
                  <a:pt x="0" y="210312"/>
                </a:lnTo>
                <a:lnTo>
                  <a:pt x="0" y="281940"/>
                </a:lnTo>
                <a:lnTo>
                  <a:pt x="2590787" y="281940"/>
                </a:lnTo>
                <a:lnTo>
                  <a:pt x="2662428" y="281940"/>
                </a:lnTo>
                <a:lnTo>
                  <a:pt x="2662428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62532" y="5859938"/>
            <a:ext cx="2317115" cy="1765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00" spc="-5">
                <a:solidFill>
                  <a:srgbClr val="444954"/>
                </a:solidFill>
                <a:latin typeface="Courier New"/>
                <a:cs typeface="Courier New"/>
              </a:rPr>
              <a:t>5.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workspace_name =</a:t>
            </a:r>
            <a:r>
              <a:rPr dirty="0" sz="1000" spc="-42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'MLOps_WS'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03604" y="5821692"/>
            <a:ext cx="2435860" cy="281940"/>
          </a:xfrm>
          <a:custGeom>
            <a:avLst/>
            <a:gdLst/>
            <a:ahLst/>
            <a:cxnLst/>
            <a:rect l="l" t="t" r="r" b="b"/>
            <a:pathLst>
              <a:path w="2435860" h="281939">
                <a:moveTo>
                  <a:pt x="2435352" y="0"/>
                </a:moveTo>
                <a:lnTo>
                  <a:pt x="2363724" y="0"/>
                </a:lnTo>
                <a:lnTo>
                  <a:pt x="0" y="0"/>
                </a:lnTo>
                <a:lnTo>
                  <a:pt x="0" y="71615"/>
                </a:lnTo>
                <a:lnTo>
                  <a:pt x="2363724" y="71615"/>
                </a:lnTo>
                <a:lnTo>
                  <a:pt x="2363724" y="210299"/>
                </a:lnTo>
                <a:lnTo>
                  <a:pt x="71628" y="210299"/>
                </a:lnTo>
                <a:lnTo>
                  <a:pt x="71628" y="71628"/>
                </a:lnTo>
                <a:lnTo>
                  <a:pt x="0" y="71628"/>
                </a:lnTo>
                <a:lnTo>
                  <a:pt x="0" y="210299"/>
                </a:lnTo>
                <a:lnTo>
                  <a:pt x="0" y="281927"/>
                </a:lnTo>
                <a:lnTo>
                  <a:pt x="2363724" y="281927"/>
                </a:lnTo>
                <a:lnTo>
                  <a:pt x="2435352" y="281927"/>
                </a:lnTo>
                <a:lnTo>
                  <a:pt x="2435352" y="0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54302" y="6145529"/>
            <a:ext cx="4136390" cy="207645"/>
          </a:xfrm>
          <a:prstGeom prst="rect">
            <a:avLst/>
          </a:prstGeom>
          <a:ln w="71628">
            <a:solidFill>
              <a:srgbClr val="F4F6F9"/>
            </a:solidFill>
          </a:ln>
        </p:spPr>
        <p:txBody>
          <a:bodyPr wrap="square" lIns="0" tIns="1079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85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 = Workspace(subscription_id,</a:t>
            </a:r>
            <a:r>
              <a:rPr dirty="0" sz="1000" spc="-50">
                <a:solidFill>
                  <a:srgbClr val="444954"/>
                </a:solidFill>
                <a:latin typeface="Courier New"/>
                <a:cs typeface="Courier New"/>
              </a:rPr>
              <a:t> </a:t>
            </a: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resource_group,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18475" y="6394703"/>
            <a:ext cx="1273175" cy="279400"/>
          </a:xfrm>
          <a:custGeom>
            <a:avLst/>
            <a:gdLst/>
            <a:ahLst/>
            <a:cxnLst/>
            <a:rect l="l" t="t" r="r" b="b"/>
            <a:pathLst>
              <a:path w="1273175" h="279400">
                <a:moveTo>
                  <a:pt x="1272552" y="12"/>
                </a:moveTo>
                <a:lnTo>
                  <a:pt x="1200924" y="12"/>
                </a:lnTo>
                <a:lnTo>
                  <a:pt x="0" y="0"/>
                </a:lnTo>
                <a:lnTo>
                  <a:pt x="0" y="71628"/>
                </a:lnTo>
                <a:lnTo>
                  <a:pt x="1200924" y="71628"/>
                </a:lnTo>
                <a:lnTo>
                  <a:pt x="1200924" y="207264"/>
                </a:lnTo>
                <a:lnTo>
                  <a:pt x="71640" y="207264"/>
                </a:lnTo>
                <a:lnTo>
                  <a:pt x="71640" y="71640"/>
                </a:lnTo>
                <a:lnTo>
                  <a:pt x="12" y="71640"/>
                </a:lnTo>
                <a:lnTo>
                  <a:pt x="12" y="207264"/>
                </a:lnTo>
                <a:lnTo>
                  <a:pt x="0" y="278892"/>
                </a:lnTo>
                <a:lnTo>
                  <a:pt x="1200924" y="278892"/>
                </a:lnTo>
                <a:lnTo>
                  <a:pt x="1272552" y="278904"/>
                </a:lnTo>
                <a:lnTo>
                  <a:pt x="1272552" y="12"/>
                </a:lnTo>
                <a:close/>
              </a:path>
            </a:pathLst>
          </a:custGeom>
          <a:solidFill>
            <a:srgbClr val="F4F6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90903" y="6429914"/>
            <a:ext cx="5164455" cy="26435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9085">
              <a:lnSpc>
                <a:spcPct val="100000"/>
              </a:lnSpc>
              <a:spcBef>
                <a:spcPts val="90"/>
              </a:spcBef>
            </a:pPr>
            <a:r>
              <a:rPr dirty="0" sz="1000" spc="-10">
                <a:solidFill>
                  <a:srgbClr val="444954"/>
                </a:solidFill>
                <a:latin typeface="Courier New"/>
                <a:cs typeface="Courier New"/>
              </a:rPr>
              <a:t>workspace_name)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</a:pP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Copy</a:t>
            </a:r>
            <a:endParaRPr sz="10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Note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Insert your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own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credentials,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such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as </a:t>
            </a:r>
            <a:r>
              <a:rPr dirty="0" sz="1000" spc="90">
                <a:solidFill>
                  <a:srgbClr val="E83D8C"/>
                </a:solidFill>
                <a:latin typeface="Arial"/>
                <a:cs typeface="Arial"/>
              </a:rPr>
              <a:t>subscription_id</a:t>
            </a:r>
            <a:r>
              <a:rPr dirty="0" sz="1100" spc="90">
                <a:solidFill>
                  <a:srgbClr val="6D727C"/>
                </a:solidFill>
                <a:latin typeface="Arimo"/>
                <a:cs typeface="Arimo"/>
              </a:rPr>
              <a:t>,</a:t>
            </a:r>
            <a:r>
              <a:rPr dirty="0" sz="1100" spc="-2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resource_group</a:t>
            </a:r>
            <a:r>
              <a:rPr dirty="0" sz="1100" spc="40">
                <a:solidFill>
                  <a:srgbClr val="6D727C"/>
                </a:solidFill>
                <a:latin typeface="Arimo"/>
                <a:cs typeface="Arimo"/>
              </a:rPr>
              <a:t>,</a:t>
            </a:r>
            <a:endParaRPr sz="1100">
              <a:latin typeface="Arimo"/>
              <a:cs typeface="Arimo"/>
            </a:endParaRPr>
          </a:p>
          <a:p>
            <a:pPr marL="227329">
              <a:lnSpc>
                <a:spcPct val="100000"/>
              </a:lnSpc>
              <a:spcBef>
                <a:spcPts val="370"/>
              </a:spcBef>
            </a:pP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000" spc="-20">
                <a:solidFill>
                  <a:srgbClr val="E83D8C"/>
                </a:solidFill>
                <a:latin typeface="Arial"/>
                <a:cs typeface="Arial"/>
              </a:rPr>
              <a:t>workspace_name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and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initiate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a workspace object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using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</a:t>
            </a:r>
            <a:r>
              <a:rPr dirty="0" sz="1100" spc="9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credentials.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</a:pPr>
            <a:endParaRPr sz="1150">
              <a:latin typeface="Arimo"/>
              <a:cs typeface="Arimo"/>
            </a:endParaRPr>
          </a:p>
          <a:p>
            <a:pPr marL="227329" marR="5080">
              <a:lnSpc>
                <a:spcPct val="128200"/>
              </a:lnSpc>
            </a:pP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When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these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instructions are successfully executed in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JupyterLab,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you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can  run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remaining blocks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of code </a:t>
            </a:r>
            <a:r>
              <a:rPr dirty="0" sz="1100" spc="-5">
                <a:solidFill>
                  <a:srgbClr val="6D727C"/>
                </a:solidFill>
                <a:latin typeface="Arimo"/>
                <a:cs typeface="Arimo"/>
              </a:rPr>
              <a:t>in </a:t>
            </a:r>
            <a:r>
              <a:rPr dirty="0" sz="1100" spc="10">
                <a:solidFill>
                  <a:srgbClr val="6D727C"/>
                </a:solidFill>
                <a:latin typeface="Arimo"/>
                <a:cs typeface="Arimo"/>
              </a:rPr>
              <a:t>the </a:t>
            </a:r>
            <a:r>
              <a:rPr dirty="0" sz="1100" spc="15">
                <a:solidFill>
                  <a:srgbClr val="6D727C"/>
                </a:solidFill>
                <a:latin typeface="Arimo"/>
                <a:cs typeface="Arimo"/>
              </a:rPr>
              <a:t>next</a:t>
            </a:r>
            <a:r>
              <a:rPr dirty="0" sz="1100" spc="-10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100" spc="5">
                <a:solidFill>
                  <a:srgbClr val="6D727C"/>
                </a:solidFill>
                <a:latin typeface="Arimo"/>
                <a:cs typeface="Arimo"/>
              </a:rPr>
              <a:t>cells.</a:t>
            </a:r>
            <a:endParaRPr sz="1100">
              <a:latin typeface="Arimo"/>
              <a:cs typeface="Arim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mo"/>
              <a:cs typeface="Arimo"/>
            </a:endParaRPr>
          </a:p>
          <a:p>
            <a:pPr marL="227329" marR="287655" indent="-215265">
              <a:lnSpc>
                <a:spcPct val="139000"/>
              </a:lnSpc>
              <a:spcBef>
                <a:spcPts val="5"/>
              </a:spcBef>
            </a:pP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6.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Import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the preprocessed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dataset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that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was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prepared in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the previous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chapter. </a:t>
            </a:r>
            <a:r>
              <a:rPr dirty="0" sz="1000" spc="20">
                <a:solidFill>
                  <a:srgbClr val="6D727C"/>
                </a:solidFill>
                <a:latin typeface="Arimo"/>
                <a:cs typeface="Arimo"/>
              </a:rPr>
              <a:t>The 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preprocessed dataset </a:t>
            </a:r>
            <a:r>
              <a:rPr dirty="0" sz="1000" spc="5">
                <a:solidFill>
                  <a:srgbClr val="6D727C"/>
                </a:solidFill>
                <a:latin typeface="Arimo"/>
                <a:cs typeface="Arimo"/>
              </a:rPr>
              <a:t>is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imported </a:t>
            </a:r>
            <a:r>
              <a:rPr dirty="0" sz="1000" spc="15">
                <a:solidFill>
                  <a:srgbClr val="6D727C"/>
                </a:solidFill>
                <a:latin typeface="Arimo"/>
                <a:cs typeface="Arimo"/>
              </a:rPr>
              <a:t>using the </a:t>
            </a:r>
            <a:r>
              <a:rPr dirty="0" sz="1000" spc="40">
                <a:solidFill>
                  <a:srgbClr val="E83D8C"/>
                </a:solidFill>
                <a:latin typeface="Arial"/>
                <a:cs typeface="Arial"/>
              </a:rPr>
              <a:t>.get_by_name()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function</a:t>
            </a:r>
            <a:r>
              <a:rPr dirty="0" sz="1000" spc="-35">
                <a:solidFill>
                  <a:srgbClr val="6D727C"/>
                </a:solidFill>
                <a:latin typeface="Arimo"/>
                <a:cs typeface="Arimo"/>
              </a:rPr>
              <a:t> </a:t>
            </a:r>
            <a:r>
              <a:rPr dirty="0" sz="1000" spc="10">
                <a:solidFill>
                  <a:srgbClr val="6D727C"/>
                </a:solidFill>
                <a:latin typeface="Arimo"/>
                <a:cs typeface="Arimo"/>
              </a:rPr>
              <a:t>from</a:t>
            </a:r>
            <a:endParaRPr sz="10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dbsta</dc:creator>
  <dc:title>Microsoft Word - Document1</dc:title>
  <dcterms:created xsi:type="dcterms:W3CDTF">2021-08-29T01:30:02Z</dcterms:created>
  <dcterms:modified xsi:type="dcterms:W3CDTF">2021-08-29T01:30:02Z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2021-07-31T00:00:00Z</vt:filetime>
  </property>
  <property fmtid="{D5CDD505-2E9C-101B-9397-08002B2CF9AE}" pid="3" name="LastSaved">
    <vt:filetime>2021-08-29T00:00:00Z</vt:filetime>
  </property>
</Properties>
</file>